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6" r:id="rId2"/>
    <p:sldId id="258" r:id="rId3"/>
    <p:sldId id="262" r:id="rId4"/>
    <p:sldId id="325" r:id="rId5"/>
    <p:sldId id="260" r:id="rId6"/>
    <p:sldId id="327" r:id="rId7"/>
    <p:sldId id="326" r:id="rId8"/>
    <p:sldId id="328" r:id="rId9"/>
    <p:sldId id="330" r:id="rId10"/>
    <p:sldId id="331" r:id="rId11"/>
    <p:sldId id="332" r:id="rId12"/>
    <p:sldId id="333" r:id="rId13"/>
    <p:sldId id="267" r:id="rId14"/>
    <p:sldId id="272" r:id="rId15"/>
    <p:sldId id="343" r:id="rId16"/>
    <p:sldId id="344" r:id="rId17"/>
    <p:sldId id="345" r:id="rId18"/>
    <p:sldId id="275" r:id="rId19"/>
    <p:sldId id="276" r:id="rId20"/>
    <p:sldId id="277" r:id="rId21"/>
    <p:sldId id="278" r:id="rId22"/>
    <p:sldId id="279" r:id="rId23"/>
    <p:sldId id="280" r:id="rId24"/>
    <p:sldId id="269" r:id="rId25"/>
    <p:sldId id="282" r:id="rId26"/>
    <p:sldId id="281" r:id="rId27"/>
    <p:sldId id="335" r:id="rId28"/>
    <p:sldId id="337" r:id="rId29"/>
    <p:sldId id="338" r:id="rId30"/>
    <p:sldId id="346" r:id="rId31"/>
    <p:sldId id="284" r:id="rId32"/>
    <p:sldId id="285" r:id="rId33"/>
    <p:sldId id="287" r:id="rId34"/>
    <p:sldId id="286" r:id="rId35"/>
    <p:sldId id="288" r:id="rId36"/>
    <p:sldId id="291" r:id="rId37"/>
    <p:sldId id="293" r:id="rId38"/>
    <p:sldId id="295" r:id="rId39"/>
    <p:sldId id="296" r:id="rId40"/>
    <p:sldId id="297" r:id="rId41"/>
    <p:sldId id="310" r:id="rId42"/>
    <p:sldId id="311" r:id="rId43"/>
    <p:sldId id="312" r:id="rId44"/>
    <p:sldId id="313" r:id="rId45"/>
    <p:sldId id="307" r:id="rId46"/>
    <p:sldId id="304" r:id="rId47"/>
    <p:sldId id="305" r:id="rId48"/>
    <p:sldId id="306" r:id="rId49"/>
    <p:sldId id="314" r:id="rId50"/>
    <p:sldId id="315" r:id="rId51"/>
    <p:sldId id="318" r:id="rId52"/>
    <p:sldId id="319" r:id="rId53"/>
    <p:sldId id="320" r:id="rId54"/>
    <p:sldId id="321" r:id="rId55"/>
    <p:sldId id="339" r:id="rId56"/>
    <p:sldId id="341" r:id="rId57"/>
    <p:sldId id="323" r:id="rId58"/>
    <p:sldId id="34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89" autoAdjust="0"/>
    <p:restoredTop sz="74551" autoAdjust="0"/>
  </p:normalViewPr>
  <p:slideViewPr>
    <p:cSldViewPr snapToObjects="1">
      <p:cViewPr varScale="1">
        <p:scale>
          <a:sx n="124" d="100"/>
          <a:sy n="124" d="100"/>
        </p:scale>
        <p:origin x="1804" y="60"/>
      </p:cViewPr>
      <p:guideLst>
        <p:guide orient="horz" pos="2160"/>
        <p:guide pos="3840"/>
      </p:guideLst>
    </p:cSldViewPr>
  </p:slideViewPr>
  <p:notesTextViewPr>
    <p:cViewPr>
      <p:scale>
        <a:sx n="3" d="2"/>
        <a:sy n="3" d="2"/>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088AB-7D5F-4621-89F7-713C32EE7285}" type="datetimeFigureOut">
              <a:rPr lang="en-US" smtClean="0"/>
              <a:t>11/17/2018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EC722D-164D-4435-94D5-A96C7BC2D5A2}" type="slidenum">
              <a:rPr lang="en-US" smtClean="0"/>
              <a:t>‹#›</a:t>
            </a:fld>
            <a:endParaRPr lang="en-US"/>
          </a:p>
        </p:txBody>
      </p:sp>
    </p:spTree>
    <p:extLst>
      <p:ext uri="{BB962C8B-B14F-4D97-AF65-F5344CB8AC3E}">
        <p14:creationId xmlns:p14="http://schemas.microsoft.com/office/powerpoint/2010/main" val="1863538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being here, my name is Corey Tessler, my advisor is Nathan Fisher. Today, I’ll be presenting our ongoing work of bringing inter-thread cache benefits to hard real-time scheduling.</a:t>
            </a:r>
          </a:p>
        </p:txBody>
      </p:sp>
      <p:sp>
        <p:nvSpPr>
          <p:cNvPr id="4" name="Slide Number Placeholder 3"/>
          <p:cNvSpPr>
            <a:spLocks noGrp="1"/>
          </p:cNvSpPr>
          <p:nvPr>
            <p:ph type="sldNum" sz="quarter" idx="10"/>
          </p:nvPr>
        </p:nvSpPr>
        <p:spPr/>
        <p:txBody>
          <a:bodyPr/>
          <a:lstStyle/>
          <a:p>
            <a:fld id="{03EC722D-164D-4435-94D5-A96C7BC2D5A2}" type="slidenum">
              <a:rPr lang="en-US" smtClean="0"/>
              <a:t>2</a:t>
            </a:fld>
            <a:endParaRPr lang="en-US"/>
          </a:p>
        </p:txBody>
      </p:sp>
    </p:spTree>
    <p:extLst>
      <p:ext uri="{BB962C8B-B14F-4D97-AF65-F5344CB8AC3E}">
        <p14:creationId xmlns:p14="http://schemas.microsoft.com/office/powerpoint/2010/main" val="3053114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single task analysis, the initial step is to create a conflict free region graph.</a:t>
            </a:r>
          </a:p>
          <a:p>
            <a:r>
              <a:rPr lang="en-US" dirty="0"/>
              <a:t>The conflict free region graph is provided to the scheduling algorithm as input for scheduling decisions.</a:t>
            </a:r>
          </a:p>
          <a:p>
            <a:r>
              <a:rPr lang="en-US" dirty="0"/>
              <a:t>It is also provided to worst-case execution time analysis to determine a bound on the execution time for a single job released with multiple threads.</a:t>
            </a:r>
          </a:p>
        </p:txBody>
      </p:sp>
      <p:sp>
        <p:nvSpPr>
          <p:cNvPr id="4" name="Slide Number Placeholder 3"/>
          <p:cNvSpPr>
            <a:spLocks noGrp="1"/>
          </p:cNvSpPr>
          <p:nvPr>
            <p:ph type="sldNum" sz="quarter" idx="10"/>
          </p:nvPr>
        </p:nvSpPr>
        <p:spPr/>
        <p:txBody>
          <a:bodyPr/>
          <a:lstStyle/>
          <a:p>
            <a:fld id="{03EC722D-164D-4435-94D5-A96C7BC2D5A2}" type="slidenum">
              <a:rPr lang="en-US" smtClean="0"/>
              <a:t>11</a:t>
            </a:fld>
            <a:endParaRPr lang="en-US"/>
          </a:p>
        </p:txBody>
      </p:sp>
    </p:spTree>
    <p:extLst>
      <p:ext uri="{BB962C8B-B14F-4D97-AF65-F5344CB8AC3E}">
        <p14:creationId xmlns:p14="http://schemas.microsoft.com/office/powerpoint/2010/main" val="3481548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analysis begins with the control flow graph of a thread.</a:t>
            </a:r>
          </a:p>
          <a:p>
            <a:r>
              <a:rPr lang="en-US" dirty="0"/>
              <a:t>A CFG is an abstract representation of the threads executable object. It is comprised of nodes and edges.</a:t>
            </a:r>
          </a:p>
          <a:p>
            <a:r>
              <a:rPr lang="en-US" dirty="0"/>
              <a:t>A node in the graph, represents a unit of execution. Typically a basic block, in all of our examples a node of the control flow graph is a single instruction.</a:t>
            </a:r>
          </a:p>
          <a:p>
            <a:r>
              <a:rPr lang="en-US" dirty="0"/>
              <a:t>An edge in the graph represents potential logical shifts that can occur during the execution of the object.</a:t>
            </a:r>
          </a:p>
          <a:p>
            <a:r>
              <a:rPr lang="en-US" dirty="0"/>
              <a:t>Control flow graphs have an additional property, that there is an entry node which is weakly connected to all other nodes within it.</a:t>
            </a:r>
          </a:p>
        </p:txBody>
      </p:sp>
      <p:sp>
        <p:nvSpPr>
          <p:cNvPr id="4" name="Slide Number Placeholder 3"/>
          <p:cNvSpPr>
            <a:spLocks noGrp="1"/>
          </p:cNvSpPr>
          <p:nvPr>
            <p:ph type="sldNum" sz="quarter" idx="10"/>
          </p:nvPr>
        </p:nvSpPr>
        <p:spPr/>
        <p:txBody>
          <a:bodyPr/>
          <a:lstStyle/>
          <a:p>
            <a:fld id="{03EC722D-164D-4435-94D5-A96C7BC2D5A2}" type="slidenum">
              <a:rPr lang="en-US" smtClean="0"/>
              <a:t>12</a:t>
            </a:fld>
            <a:endParaRPr lang="en-US"/>
          </a:p>
        </p:txBody>
      </p:sp>
    </p:spTree>
    <p:extLst>
      <p:ext uri="{BB962C8B-B14F-4D97-AF65-F5344CB8AC3E}">
        <p14:creationId xmlns:p14="http://schemas.microsoft.com/office/powerpoint/2010/main" val="3247486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task analysis, the control flow graph of a thread is converted into conflict free regions.</a:t>
            </a:r>
          </a:p>
          <a:p>
            <a:endParaRPr lang="en-US" dirty="0"/>
          </a:p>
          <a:p>
            <a:r>
              <a:rPr lang="en-US" dirty="0"/>
              <a:t>A conflict free region, is a subgraph of the control flow graph where the execution of any two instructions will not evict one another in the cache. Additionally, each conflict free region is itself a control flow graph with an entry node weakly connected to all others within it.</a:t>
            </a:r>
          </a:p>
          <a:p>
            <a:endParaRPr lang="en-US" dirty="0"/>
          </a:p>
          <a:p>
            <a:r>
              <a:rPr lang="en-US" b="1" dirty="0"/>
              <a:t>CLICK </a:t>
            </a:r>
            <a:r>
              <a:rPr lang="en-US" dirty="0"/>
              <a:t>In the example, each node of the control flow graph </a:t>
            </a:r>
            <a:r>
              <a:rPr lang="en-US" b="1" dirty="0"/>
              <a:t>CLICK </a:t>
            </a:r>
            <a:r>
              <a:rPr lang="en-US" dirty="0"/>
              <a:t>is labeled with the cache block it maps to. </a:t>
            </a:r>
            <a:r>
              <a:rPr lang="en-US" b="1" dirty="0"/>
              <a:t>CLICK</a:t>
            </a:r>
          </a:p>
          <a:p>
            <a:endParaRPr lang="en-US" b="1" dirty="0"/>
          </a:p>
          <a:p>
            <a:r>
              <a:rPr lang="en-US" b="0" dirty="0"/>
              <a:t>Taking this example, and separating nodes by their conflicts and putting them into individual control flow graphs, we produce three conflict free regions.</a:t>
            </a:r>
          </a:p>
        </p:txBody>
      </p:sp>
      <p:sp>
        <p:nvSpPr>
          <p:cNvPr id="4" name="Slide Number Placeholder 3"/>
          <p:cNvSpPr>
            <a:spLocks noGrp="1"/>
          </p:cNvSpPr>
          <p:nvPr>
            <p:ph type="sldNum" sz="quarter" idx="10"/>
          </p:nvPr>
        </p:nvSpPr>
        <p:spPr/>
        <p:txBody>
          <a:bodyPr/>
          <a:lstStyle/>
          <a:p>
            <a:fld id="{03EC722D-164D-4435-94D5-A96C7BC2D5A2}" type="slidenum">
              <a:rPr lang="en-US" smtClean="0"/>
              <a:t>13</a:t>
            </a:fld>
            <a:endParaRPr lang="en-US"/>
          </a:p>
        </p:txBody>
      </p:sp>
    </p:spTree>
    <p:extLst>
      <p:ext uri="{BB962C8B-B14F-4D97-AF65-F5344CB8AC3E}">
        <p14:creationId xmlns:p14="http://schemas.microsoft.com/office/powerpoint/2010/main" val="285623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free regions become elements of conflict free region graphs. Please excuse the shorthand that I will use throughout the rest of the presentation, these terms can be a mouthful. I may refer to conflict free regions simply as “regions“ and conflict free region graphs as “region graphs”.</a:t>
            </a:r>
          </a:p>
          <a:p>
            <a:r>
              <a:rPr lang="en-US" dirty="0"/>
              <a:t>A conflict free region graph compiles the individual conflict free regions of a thread into a control flow graph spanning the entire thread.</a:t>
            </a:r>
          </a:p>
          <a:p>
            <a:r>
              <a:rPr lang="en-US" b="1" dirty="0"/>
              <a:t>CLICK</a:t>
            </a:r>
            <a:r>
              <a:rPr lang="en-US" b="0" dirty="0"/>
              <a:t> Nodes</a:t>
            </a:r>
            <a:r>
              <a:rPr lang="en-US" dirty="0"/>
              <a:t> of the conflict free region graph are conflict free regions.</a:t>
            </a:r>
          </a:p>
          <a:p>
            <a:r>
              <a:rPr lang="en-US" dirty="0"/>
              <a:t>Edges are possible execution paths from one conflict free region to another.</a:t>
            </a:r>
          </a:p>
          <a:p>
            <a:r>
              <a:rPr lang="en-US" dirty="0"/>
              <a:t>Since the conflict free region graph is a control flow graph, there is an entry node weakly connected to all other nodes, this represents all possible paths of execution through the threads object.</a:t>
            </a:r>
          </a:p>
        </p:txBody>
      </p:sp>
      <p:sp>
        <p:nvSpPr>
          <p:cNvPr id="4" name="Slide Number Placeholder 3"/>
          <p:cNvSpPr>
            <a:spLocks noGrp="1"/>
          </p:cNvSpPr>
          <p:nvPr>
            <p:ph type="sldNum" sz="quarter" idx="10"/>
          </p:nvPr>
        </p:nvSpPr>
        <p:spPr/>
        <p:txBody>
          <a:bodyPr/>
          <a:lstStyle/>
          <a:p>
            <a:fld id="{03EC722D-164D-4435-94D5-A96C7BC2D5A2}" type="slidenum">
              <a:rPr lang="en-US" smtClean="0"/>
              <a:t>14</a:t>
            </a:fld>
            <a:endParaRPr lang="en-US"/>
          </a:p>
        </p:txBody>
      </p:sp>
    </p:spTree>
    <p:extLst>
      <p:ext uri="{BB962C8B-B14F-4D97-AF65-F5344CB8AC3E}">
        <p14:creationId xmlns:p14="http://schemas.microsoft.com/office/powerpoint/2010/main" val="63448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BUNDLE there is a requirement that each of the CFRs within the CFRG follow one of the three predefined structures. The reason for this, is that each structure is categorized with a different WCET and cache overhead function.</a:t>
            </a:r>
          </a:p>
          <a:p>
            <a:endParaRPr lang="en-US" dirty="0"/>
          </a:p>
          <a:p>
            <a:r>
              <a:rPr lang="en-US" dirty="0"/>
              <a:t>The first, and simplest structure is Linear. A linear structure is a conflict free region that has no branches, every instruction has in degree and out degree of one.</a:t>
            </a:r>
          </a:p>
        </p:txBody>
      </p:sp>
      <p:sp>
        <p:nvSpPr>
          <p:cNvPr id="4" name="Slide Number Placeholder 3"/>
          <p:cNvSpPr>
            <a:spLocks noGrp="1"/>
          </p:cNvSpPr>
          <p:nvPr>
            <p:ph type="sldNum" sz="quarter" idx="10"/>
          </p:nvPr>
        </p:nvSpPr>
        <p:spPr/>
        <p:txBody>
          <a:bodyPr/>
          <a:lstStyle/>
          <a:p>
            <a:fld id="{03EC722D-164D-4435-94D5-A96C7BC2D5A2}" type="slidenum">
              <a:rPr lang="en-US" smtClean="0"/>
              <a:t>15</a:t>
            </a:fld>
            <a:endParaRPr lang="en-US"/>
          </a:p>
        </p:txBody>
      </p:sp>
    </p:spTree>
    <p:extLst>
      <p:ext uri="{BB962C8B-B14F-4D97-AF65-F5344CB8AC3E}">
        <p14:creationId xmlns:p14="http://schemas.microsoft.com/office/powerpoint/2010/main" val="2725209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branching CFR includes nodes with in degree and out degree that may be greater than one. However, a branching structure may not contain any cycles.</a:t>
            </a:r>
          </a:p>
        </p:txBody>
      </p:sp>
      <p:sp>
        <p:nvSpPr>
          <p:cNvPr id="4" name="Slide Number Placeholder 3"/>
          <p:cNvSpPr>
            <a:spLocks noGrp="1"/>
          </p:cNvSpPr>
          <p:nvPr>
            <p:ph type="sldNum" sz="quarter" idx="10"/>
          </p:nvPr>
        </p:nvSpPr>
        <p:spPr/>
        <p:txBody>
          <a:bodyPr/>
          <a:lstStyle/>
          <a:p>
            <a:fld id="{03EC722D-164D-4435-94D5-A96C7BC2D5A2}" type="slidenum">
              <a:rPr lang="en-US" smtClean="0"/>
              <a:t>16</a:t>
            </a:fld>
            <a:endParaRPr lang="en-US"/>
          </a:p>
        </p:txBody>
      </p:sp>
    </p:spTree>
    <p:extLst>
      <p:ext uri="{BB962C8B-B14F-4D97-AF65-F5344CB8AC3E}">
        <p14:creationId xmlns:p14="http://schemas.microsoft.com/office/powerpoint/2010/main" val="4211754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Looping structures have strict requirements on entry and exit paths.</a:t>
            </a:r>
          </a:p>
          <a:p>
            <a:r>
              <a:rPr lang="en-US" dirty="0"/>
              <a:t>Each loop structure must have a single entry instruction which is the loop head.</a:t>
            </a:r>
          </a:p>
          <a:p>
            <a:r>
              <a:rPr lang="en-US" dirty="0"/>
              <a:t>In addition, this loop head must be the sole exit point for any iteration of the loop.</a:t>
            </a:r>
          </a:p>
          <a:p>
            <a:endParaRPr lang="en-US" dirty="0"/>
          </a:p>
          <a:p>
            <a:r>
              <a:rPr lang="en-US" dirty="0"/>
              <a:t>Within a looping structure, there may be additional linear, branching, or looping structures.</a:t>
            </a:r>
          </a:p>
          <a:p>
            <a:r>
              <a:rPr lang="en-US" dirty="0"/>
              <a:t>However, embedded looping structures must follow the same structure with a single entry and exit point which is the loop head.</a:t>
            </a:r>
          </a:p>
          <a:p>
            <a:endParaRPr lang="en-US" dirty="0"/>
          </a:p>
        </p:txBody>
      </p:sp>
      <p:sp>
        <p:nvSpPr>
          <p:cNvPr id="4" name="Slide Number Placeholder 3"/>
          <p:cNvSpPr>
            <a:spLocks noGrp="1"/>
          </p:cNvSpPr>
          <p:nvPr>
            <p:ph type="sldNum" sz="quarter" idx="10"/>
          </p:nvPr>
        </p:nvSpPr>
        <p:spPr/>
        <p:txBody>
          <a:bodyPr/>
          <a:lstStyle/>
          <a:p>
            <a:fld id="{03EC722D-164D-4435-94D5-A96C7BC2D5A2}" type="slidenum">
              <a:rPr lang="en-US" smtClean="0"/>
              <a:t>17</a:t>
            </a:fld>
            <a:endParaRPr lang="en-US"/>
          </a:p>
        </p:txBody>
      </p:sp>
    </p:spTree>
    <p:extLst>
      <p:ext uri="{BB962C8B-B14F-4D97-AF65-F5344CB8AC3E}">
        <p14:creationId xmlns:p14="http://schemas.microsoft.com/office/powerpoint/2010/main" val="192078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BUNDLE bases its thread level scheduling decisions on the conflict free region graph.</a:t>
            </a:r>
          </a:p>
          <a:p>
            <a:endParaRPr lang="en-US" dirty="0"/>
          </a:p>
          <a:p>
            <a:r>
              <a:rPr lang="en-US" b="1" dirty="0"/>
              <a:t>CLICK </a:t>
            </a:r>
            <a:r>
              <a:rPr lang="en-US" dirty="0"/>
              <a:t>It does so by associating with each region a container we call a bundle.</a:t>
            </a:r>
          </a:p>
          <a:p>
            <a:r>
              <a:rPr lang="en-US" b="1" dirty="0"/>
              <a:t>CLICK </a:t>
            </a:r>
            <a:r>
              <a:rPr lang="en-US" dirty="0"/>
              <a:t>A bundle holds threads which are waiting to execute over the associated region.</a:t>
            </a:r>
          </a:p>
        </p:txBody>
      </p:sp>
      <p:sp>
        <p:nvSpPr>
          <p:cNvPr id="4" name="Slide Number Placeholder 3"/>
          <p:cNvSpPr>
            <a:spLocks noGrp="1"/>
          </p:cNvSpPr>
          <p:nvPr>
            <p:ph type="sldNum" sz="quarter" idx="10"/>
          </p:nvPr>
        </p:nvSpPr>
        <p:spPr/>
        <p:txBody>
          <a:bodyPr/>
          <a:lstStyle/>
          <a:p>
            <a:fld id="{03EC722D-164D-4435-94D5-A96C7BC2D5A2}" type="slidenum">
              <a:rPr lang="en-US" smtClean="0"/>
              <a:t>18</a:t>
            </a:fld>
            <a:endParaRPr lang="en-US"/>
          </a:p>
        </p:txBody>
      </p:sp>
    </p:spTree>
    <p:extLst>
      <p:ext uri="{BB962C8B-B14F-4D97-AF65-F5344CB8AC3E}">
        <p14:creationId xmlns:p14="http://schemas.microsoft.com/office/powerpoint/2010/main" val="2161384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a:t>
            </a:r>
            <a:r>
              <a:rPr lang="en-US" dirty="0"/>
              <a:t> At run time, only one bundle may be active. </a:t>
            </a:r>
            <a:r>
              <a:rPr lang="en-US" b="1" dirty="0"/>
              <a:t>CLICK</a:t>
            </a:r>
            <a:endParaRPr lang="en-US" dirty="0"/>
          </a:p>
        </p:txBody>
      </p:sp>
      <p:sp>
        <p:nvSpPr>
          <p:cNvPr id="4" name="Slide Number Placeholder 3"/>
          <p:cNvSpPr>
            <a:spLocks noGrp="1"/>
          </p:cNvSpPr>
          <p:nvPr>
            <p:ph type="sldNum" sz="quarter" idx="10"/>
          </p:nvPr>
        </p:nvSpPr>
        <p:spPr/>
        <p:txBody>
          <a:bodyPr/>
          <a:lstStyle/>
          <a:p>
            <a:fld id="{03EC722D-164D-4435-94D5-A96C7BC2D5A2}" type="slidenum">
              <a:rPr lang="en-US" smtClean="0"/>
              <a:t>19</a:t>
            </a:fld>
            <a:endParaRPr lang="en-US"/>
          </a:p>
        </p:txBody>
      </p:sp>
    </p:spTree>
    <p:extLst>
      <p:ext uri="{BB962C8B-B14F-4D97-AF65-F5344CB8AC3E}">
        <p14:creationId xmlns:p14="http://schemas.microsoft.com/office/powerpoint/2010/main" val="2235731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threads of the active bundle are allowed to execute on the shared processor</a:t>
            </a:r>
            <a:endParaRPr lang="en-US" b="1" dirty="0"/>
          </a:p>
          <a:p>
            <a:r>
              <a:rPr lang="en-US" b="0" dirty="0"/>
              <a:t>When a thread of the active bundle attempts to leave the active bundle by executing an instruction of an inactive conflict free region, the thread is blocked and placed in the new inactive bundle.</a:t>
            </a:r>
          </a:p>
          <a:p>
            <a:endParaRPr lang="en-US" dirty="0"/>
          </a:p>
        </p:txBody>
      </p:sp>
      <p:sp>
        <p:nvSpPr>
          <p:cNvPr id="4" name="Slide Number Placeholder 3"/>
          <p:cNvSpPr>
            <a:spLocks noGrp="1"/>
          </p:cNvSpPr>
          <p:nvPr>
            <p:ph type="sldNum" sz="quarter" idx="10"/>
          </p:nvPr>
        </p:nvSpPr>
        <p:spPr/>
        <p:txBody>
          <a:bodyPr/>
          <a:lstStyle/>
          <a:p>
            <a:fld id="{03EC722D-164D-4435-94D5-A96C7BC2D5A2}" type="slidenum">
              <a:rPr lang="en-US" smtClean="0"/>
              <a:t>20</a:t>
            </a:fld>
            <a:endParaRPr lang="en-US"/>
          </a:p>
        </p:txBody>
      </p:sp>
    </p:spTree>
    <p:extLst>
      <p:ext uri="{BB962C8B-B14F-4D97-AF65-F5344CB8AC3E}">
        <p14:creationId xmlns:p14="http://schemas.microsoft.com/office/powerpoint/2010/main" val="3260436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context of our work is within Hard Real-Time Systems. </a:t>
            </a:r>
          </a:p>
          <a:p>
            <a:r>
              <a:rPr lang="en-US" dirty="0"/>
              <a:t>There are two aspects of hard real-time computational systems that differentiate them from non-real-time systems.</a:t>
            </a:r>
          </a:p>
          <a:p>
            <a:r>
              <a:rPr lang="en-US" dirty="0"/>
              <a:t>First, for a hard real-time system, every operation must produce both a correct logical result and a temporally correct result. A non-real-time system does not, necessarily, have a temporal requirement.</a:t>
            </a:r>
          </a:p>
          <a:p>
            <a:r>
              <a:rPr lang="en-US" dirty="0"/>
              <a:t>Second, for a hard real-time system a failure to produce a logically or temporally correct result is a catastrophic failure, potentially damaging equipment or endangering personal safety.</a:t>
            </a:r>
          </a:p>
          <a:p>
            <a:endParaRPr lang="en-US" dirty="0"/>
          </a:p>
          <a:p>
            <a:r>
              <a:rPr lang="en-US" dirty="0"/>
              <a:t>An example of a hard real-time system that I like to use is a pace maker. A small device, implanted within a patient to induce heart beats. </a:t>
            </a:r>
            <a:r>
              <a:rPr lang="en-US" b="1" dirty="0"/>
              <a:t>CLICK</a:t>
            </a:r>
          </a:p>
          <a:p>
            <a:r>
              <a:rPr lang="en-US" dirty="0"/>
              <a:t>A pace maker must always fire at the proper time, never too late, never too early. If it did either of these things the results could be fatal. Before implanting a pace-maker in a patient, we want a formal verification of its behavior.</a:t>
            </a:r>
          </a:p>
        </p:txBody>
      </p:sp>
      <p:sp>
        <p:nvSpPr>
          <p:cNvPr id="4" name="Slide Number Placeholder 3"/>
          <p:cNvSpPr>
            <a:spLocks noGrp="1"/>
          </p:cNvSpPr>
          <p:nvPr>
            <p:ph type="sldNum" sz="quarter" idx="10"/>
          </p:nvPr>
        </p:nvSpPr>
        <p:spPr/>
        <p:txBody>
          <a:bodyPr/>
          <a:lstStyle/>
          <a:p>
            <a:fld id="{03EC722D-164D-4435-94D5-A96C7BC2D5A2}" type="slidenum">
              <a:rPr lang="en-US" smtClean="0"/>
              <a:t>3</a:t>
            </a:fld>
            <a:endParaRPr lang="en-US"/>
          </a:p>
        </p:txBody>
      </p:sp>
    </p:spTree>
    <p:extLst>
      <p:ext uri="{BB962C8B-B14F-4D97-AF65-F5344CB8AC3E}">
        <p14:creationId xmlns:p14="http://schemas.microsoft.com/office/powerpoint/2010/main" val="2534594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selection of which bundle will become active is arbitrary. </a:t>
            </a:r>
            <a:r>
              <a:rPr lang="en-US" b="1" dirty="0"/>
              <a:t>CLICK</a:t>
            </a:r>
            <a:endParaRPr lang="en-US" dirty="0"/>
          </a:p>
        </p:txBody>
      </p:sp>
      <p:sp>
        <p:nvSpPr>
          <p:cNvPr id="4" name="Slide Number Placeholder 3"/>
          <p:cNvSpPr>
            <a:spLocks noGrp="1"/>
          </p:cNvSpPr>
          <p:nvPr>
            <p:ph type="sldNum" sz="quarter" idx="10"/>
          </p:nvPr>
        </p:nvSpPr>
        <p:spPr/>
        <p:txBody>
          <a:bodyPr/>
          <a:lstStyle/>
          <a:p>
            <a:fld id="{03EC722D-164D-4435-94D5-A96C7BC2D5A2}" type="slidenum">
              <a:rPr lang="en-US" smtClean="0"/>
              <a:t>21</a:t>
            </a:fld>
            <a:endParaRPr lang="en-US"/>
          </a:p>
        </p:txBody>
      </p:sp>
    </p:spTree>
    <p:extLst>
      <p:ext uri="{BB962C8B-B14F-4D97-AF65-F5344CB8AC3E}">
        <p14:creationId xmlns:p14="http://schemas.microsoft.com/office/powerpoint/2010/main" val="925776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selecting an active bundle, executing threads until they all leave the bundle </a:t>
            </a:r>
            <a:r>
              <a:rPr lang="en-US" b="1" dirty="0"/>
              <a:t>CLICK</a:t>
            </a:r>
            <a:endParaRPr lang="en-US" dirty="0"/>
          </a:p>
        </p:txBody>
      </p:sp>
      <p:sp>
        <p:nvSpPr>
          <p:cNvPr id="4" name="Slide Number Placeholder 3"/>
          <p:cNvSpPr>
            <a:spLocks noGrp="1"/>
          </p:cNvSpPr>
          <p:nvPr>
            <p:ph type="sldNum" sz="quarter" idx="10"/>
          </p:nvPr>
        </p:nvSpPr>
        <p:spPr/>
        <p:txBody>
          <a:bodyPr/>
          <a:lstStyle/>
          <a:p>
            <a:fld id="{03EC722D-164D-4435-94D5-A96C7BC2D5A2}" type="slidenum">
              <a:rPr lang="en-US" smtClean="0"/>
              <a:t>22</a:t>
            </a:fld>
            <a:endParaRPr lang="en-US"/>
          </a:p>
        </p:txBody>
      </p:sp>
    </p:spTree>
    <p:extLst>
      <p:ext uri="{BB962C8B-B14F-4D97-AF65-F5344CB8AC3E}">
        <p14:creationId xmlns:p14="http://schemas.microsoft.com/office/powerpoint/2010/main" val="442659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selecting a new active bundle continues until all threads terminate. </a:t>
            </a:r>
            <a:r>
              <a:rPr lang="en-US" b="1" dirty="0"/>
              <a:t>CLICK</a:t>
            </a:r>
            <a:endParaRPr lang="en-US" dirty="0"/>
          </a:p>
          <a:p>
            <a:endParaRPr lang="en-US" dirty="0"/>
          </a:p>
        </p:txBody>
      </p:sp>
      <p:sp>
        <p:nvSpPr>
          <p:cNvPr id="4" name="Slide Number Placeholder 3"/>
          <p:cNvSpPr>
            <a:spLocks noGrp="1"/>
          </p:cNvSpPr>
          <p:nvPr>
            <p:ph type="sldNum" sz="quarter" idx="10"/>
          </p:nvPr>
        </p:nvSpPr>
        <p:spPr/>
        <p:txBody>
          <a:bodyPr/>
          <a:lstStyle/>
          <a:p>
            <a:fld id="{03EC722D-164D-4435-94D5-A96C7BC2D5A2}" type="slidenum">
              <a:rPr lang="en-US" smtClean="0"/>
              <a:t>23</a:t>
            </a:fld>
            <a:endParaRPr lang="en-US"/>
          </a:p>
        </p:txBody>
      </p:sp>
    </p:spTree>
    <p:extLst>
      <p:ext uri="{BB962C8B-B14F-4D97-AF65-F5344CB8AC3E}">
        <p14:creationId xmlns:p14="http://schemas.microsoft.com/office/powerpoint/2010/main" val="3375039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Scheduling threads by their bundle allows the inter-thread cache benefit to be quantified and incorporated into WCET analysis.</a:t>
            </a:r>
          </a:p>
          <a:p>
            <a:r>
              <a:rPr lang="en-US" dirty="0"/>
              <a:t>The goal of WCETO analysis is to provide a bound for C  for M threads to complete when released with each job</a:t>
            </a:r>
          </a:p>
        </p:txBody>
      </p:sp>
      <p:sp>
        <p:nvSpPr>
          <p:cNvPr id="4" name="Slide Number Placeholder 3"/>
          <p:cNvSpPr>
            <a:spLocks noGrp="1"/>
          </p:cNvSpPr>
          <p:nvPr>
            <p:ph type="sldNum" sz="quarter" idx="10"/>
          </p:nvPr>
        </p:nvSpPr>
        <p:spPr/>
        <p:txBody>
          <a:bodyPr/>
          <a:lstStyle/>
          <a:p>
            <a:fld id="{03EC722D-164D-4435-94D5-A96C7BC2D5A2}" type="slidenum">
              <a:rPr lang="en-US" smtClean="0"/>
              <a:t>24</a:t>
            </a:fld>
            <a:endParaRPr lang="en-US"/>
          </a:p>
        </p:txBody>
      </p:sp>
    </p:spTree>
    <p:extLst>
      <p:ext uri="{BB962C8B-B14F-4D97-AF65-F5344CB8AC3E}">
        <p14:creationId xmlns:p14="http://schemas.microsoft.com/office/powerpoint/2010/main" val="3572368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compute C of M, a cost function is associated with each region and depends on the structure of the region. Each cost function has a single parameter which is the number of threads assigned to that region.</a:t>
            </a:r>
          </a:p>
          <a:p>
            <a:r>
              <a:rPr lang="en-US" dirty="0"/>
              <a:t>Using the cost functions, M worst-case execution time paths are constructed over the conflict free region graph.</a:t>
            </a:r>
          </a:p>
          <a:p>
            <a:r>
              <a:rPr lang="en-US" dirty="0"/>
              <a:t>Finally, the sum of cost functions yields the bound C of M.</a:t>
            </a:r>
          </a:p>
          <a:p>
            <a:endParaRPr lang="en-US" dirty="0"/>
          </a:p>
        </p:txBody>
      </p:sp>
      <p:sp>
        <p:nvSpPr>
          <p:cNvPr id="4" name="Slide Number Placeholder 3"/>
          <p:cNvSpPr>
            <a:spLocks noGrp="1"/>
          </p:cNvSpPr>
          <p:nvPr>
            <p:ph type="sldNum" sz="quarter" idx="10"/>
          </p:nvPr>
        </p:nvSpPr>
        <p:spPr/>
        <p:txBody>
          <a:bodyPr/>
          <a:lstStyle/>
          <a:p>
            <a:fld id="{03EC722D-164D-4435-94D5-A96C7BC2D5A2}" type="slidenum">
              <a:rPr lang="en-US" smtClean="0"/>
              <a:t>25</a:t>
            </a:fld>
            <a:endParaRPr lang="en-US"/>
          </a:p>
        </p:txBody>
      </p:sp>
    </p:spTree>
    <p:extLst>
      <p:ext uri="{BB962C8B-B14F-4D97-AF65-F5344CB8AC3E}">
        <p14:creationId xmlns:p14="http://schemas.microsoft.com/office/powerpoint/2010/main" val="3819333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consequence of arbitrarily selecting which bundle becomes active, when calculating the M worst case paths, multiple all-paths walks of the CFRG are required.</a:t>
            </a:r>
          </a:p>
          <a:p>
            <a:endParaRPr lang="en-US" dirty="0"/>
          </a:p>
          <a:p>
            <a:r>
              <a:rPr lang="en-US" i="1" dirty="0"/>
              <a:t>Potential Question:</a:t>
            </a:r>
            <a:r>
              <a:rPr lang="en-US" i="0" dirty="0"/>
              <a:t> Why not use the individual worst path values</a:t>
            </a:r>
          </a:p>
          <a:p>
            <a:r>
              <a:rPr lang="en-US" i="1" dirty="0"/>
              <a:t>Answer:</a:t>
            </a:r>
            <a:r>
              <a:rPr lang="en-US" i="0" dirty="0"/>
              <a:t> That would be pessimistic and my answer is exact.</a:t>
            </a:r>
            <a:endParaRPr lang="en-US" i="1" dirty="0"/>
          </a:p>
          <a:p>
            <a:endParaRPr lang="en-US" dirty="0"/>
          </a:p>
          <a:p>
            <a:endParaRPr lang="en-US" dirty="0"/>
          </a:p>
        </p:txBody>
      </p:sp>
      <p:sp>
        <p:nvSpPr>
          <p:cNvPr id="4" name="Slide Number Placeholder 3"/>
          <p:cNvSpPr>
            <a:spLocks noGrp="1"/>
          </p:cNvSpPr>
          <p:nvPr>
            <p:ph type="sldNum" sz="quarter" idx="10"/>
          </p:nvPr>
        </p:nvSpPr>
        <p:spPr/>
        <p:txBody>
          <a:bodyPr/>
          <a:lstStyle/>
          <a:p>
            <a:fld id="{03EC722D-164D-4435-94D5-A96C7BC2D5A2}" type="slidenum">
              <a:rPr lang="en-US" smtClean="0"/>
              <a:t>26</a:t>
            </a:fld>
            <a:endParaRPr lang="en-US"/>
          </a:p>
        </p:txBody>
      </p:sp>
    </p:spTree>
    <p:extLst>
      <p:ext uri="{BB962C8B-B14F-4D97-AF65-F5344CB8AC3E}">
        <p14:creationId xmlns:p14="http://schemas.microsoft.com/office/powerpoint/2010/main" val="3061056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evaluating BUNDLE, we examined the analytical and run-time performance. Both assume that context switches consume no time.</a:t>
            </a:r>
          </a:p>
          <a:p>
            <a:endParaRPr lang="en-US" dirty="0"/>
          </a:p>
          <a:p>
            <a:r>
              <a:rPr lang="en-US" dirty="0"/>
              <a:t>Along with synthetic programs we used for evaluation, we also performed a WCETO and CRPD analysis of a single multi-threaded c-program. We compared BUNDLE WCETO values to the WCET value calculated by Arnold and Mueller. The graph on the left shows the improvement of BUNDLE’s approach as the number of threads increase.</a:t>
            </a:r>
          </a:p>
          <a:p>
            <a:endParaRPr lang="en-US" dirty="0"/>
          </a:p>
          <a:p>
            <a:r>
              <a:rPr lang="en-US" dirty="0"/>
              <a:t>The table on the right compares the analytical impact of preemptions using </a:t>
            </a:r>
            <a:r>
              <a:rPr lang="en-US" dirty="0" err="1"/>
              <a:t>Luniss</a:t>
            </a:r>
            <a:r>
              <a:rPr lang="en-US" dirty="0"/>
              <a:t>’ approach for the synthetic tasks. As the number of preemptions increase so does the WCET. For BUNDLE, there are no synthetic tasks there are only threads scheduled in a manner that prevents cache interference, so the WCET value remains constant.</a:t>
            </a:r>
          </a:p>
          <a:p>
            <a:endParaRPr lang="en-US" dirty="0"/>
          </a:p>
          <a:p>
            <a:r>
              <a:rPr lang="en-US" b="0" i="1" dirty="0"/>
              <a:t>Potential Question:</a:t>
            </a:r>
            <a:r>
              <a:rPr lang="en-US" b="0" i="0" dirty="0"/>
              <a:t> Why the old techniques</a:t>
            </a:r>
          </a:p>
          <a:p>
            <a:r>
              <a:rPr lang="en-US" b="0" i="1" dirty="0"/>
              <a:t>Answer: </a:t>
            </a:r>
            <a:r>
              <a:rPr lang="en-US" b="0" i="0" dirty="0"/>
              <a:t>They are the foundation of newer techniques. I also had to implement the analysis myself.</a:t>
            </a:r>
            <a:endParaRPr lang="en-US" b="0" i="1" dirty="0"/>
          </a:p>
          <a:p>
            <a:endParaRPr lang="en-US" dirty="0"/>
          </a:p>
          <a:p>
            <a:endParaRPr lang="en-US" dirty="0"/>
          </a:p>
        </p:txBody>
      </p:sp>
      <p:sp>
        <p:nvSpPr>
          <p:cNvPr id="4" name="Slide Number Placeholder 3"/>
          <p:cNvSpPr>
            <a:spLocks noGrp="1"/>
          </p:cNvSpPr>
          <p:nvPr>
            <p:ph type="sldNum" sz="quarter" idx="10"/>
          </p:nvPr>
        </p:nvSpPr>
        <p:spPr/>
        <p:txBody>
          <a:bodyPr/>
          <a:lstStyle/>
          <a:p>
            <a:fld id="{03EC722D-164D-4435-94D5-A96C7BC2D5A2}" type="slidenum">
              <a:rPr lang="en-US" smtClean="0"/>
              <a:t>27</a:t>
            </a:fld>
            <a:endParaRPr lang="en-US"/>
          </a:p>
        </p:txBody>
      </p:sp>
    </p:spTree>
    <p:extLst>
      <p:ext uri="{BB962C8B-B14F-4D97-AF65-F5344CB8AC3E}">
        <p14:creationId xmlns:p14="http://schemas.microsoft.com/office/powerpoint/2010/main" val="3916711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run-time results also favor BUNDLE’s approach. When compared to a serial scheduler, which executes threads one after another, and a random scheduler which introduces preemptions at pseudo-random intervals, the other schedulers increased their cache misses with the number of threads while BUNDLE stayed constant.</a:t>
            </a:r>
          </a:p>
          <a:p>
            <a:endParaRPr lang="en-US" dirty="0"/>
          </a:p>
          <a:p>
            <a:r>
              <a:rPr lang="en-US" dirty="0"/>
              <a:t>As the number of cache lines increases the benefit of BUNDLE decreases. With no benefit compared to any other scheduler when tasks fit entirely within the cache.</a:t>
            </a:r>
          </a:p>
        </p:txBody>
      </p:sp>
      <p:sp>
        <p:nvSpPr>
          <p:cNvPr id="4" name="Slide Number Placeholder 3"/>
          <p:cNvSpPr>
            <a:spLocks noGrp="1"/>
          </p:cNvSpPr>
          <p:nvPr>
            <p:ph type="sldNum" sz="quarter" idx="10"/>
          </p:nvPr>
        </p:nvSpPr>
        <p:spPr/>
        <p:txBody>
          <a:bodyPr/>
          <a:lstStyle/>
          <a:p>
            <a:fld id="{03EC722D-164D-4435-94D5-A96C7BC2D5A2}" type="slidenum">
              <a:rPr lang="en-US" smtClean="0"/>
              <a:t>28</a:t>
            </a:fld>
            <a:endParaRPr lang="en-US"/>
          </a:p>
        </p:txBody>
      </p:sp>
    </p:spTree>
    <p:extLst>
      <p:ext uri="{BB962C8B-B14F-4D97-AF65-F5344CB8AC3E}">
        <p14:creationId xmlns:p14="http://schemas.microsoft.com/office/powerpoint/2010/main" val="721571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learned from bundle that the positive perspective of caches has potential. We also learned that an integrated approach was required and we felt BUNDLE was a promising first step.</a:t>
            </a:r>
          </a:p>
        </p:txBody>
      </p:sp>
      <p:sp>
        <p:nvSpPr>
          <p:cNvPr id="4" name="Slide Number Placeholder 3"/>
          <p:cNvSpPr>
            <a:spLocks noGrp="1"/>
          </p:cNvSpPr>
          <p:nvPr>
            <p:ph type="sldNum" sz="quarter" idx="10"/>
          </p:nvPr>
        </p:nvSpPr>
        <p:spPr/>
        <p:txBody>
          <a:bodyPr/>
          <a:lstStyle/>
          <a:p>
            <a:fld id="{03EC722D-164D-4435-94D5-A96C7BC2D5A2}" type="slidenum">
              <a:rPr lang="en-US" smtClean="0"/>
              <a:t>29</a:t>
            </a:fld>
            <a:endParaRPr lang="en-US"/>
          </a:p>
        </p:txBody>
      </p:sp>
    </p:spTree>
    <p:extLst>
      <p:ext uri="{BB962C8B-B14F-4D97-AF65-F5344CB8AC3E}">
        <p14:creationId xmlns:p14="http://schemas.microsoft.com/office/powerpoint/2010/main" val="220636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taking our first step with BUNDLE, we found some short comings of the original approach.</a:t>
            </a:r>
          </a:p>
          <a:p>
            <a:endParaRPr lang="en-US" dirty="0"/>
          </a:p>
          <a:p>
            <a:r>
              <a:rPr lang="en-US" dirty="0"/>
              <a:t>The WCET computation was overly complex.</a:t>
            </a:r>
          </a:p>
          <a:p>
            <a:r>
              <a:rPr lang="en-US" dirty="0"/>
              <a:t>The analysis and run-time evaluation was performed on mostly synthetic tasks, so it could not be applied to any real code base.</a:t>
            </a:r>
          </a:p>
          <a:p>
            <a:r>
              <a:rPr lang="en-US" dirty="0"/>
              <a:t>Most importantly, we found that cache sharing was sub-optimal due to scheduling decisions.</a:t>
            </a:r>
          </a:p>
        </p:txBody>
      </p:sp>
      <p:sp>
        <p:nvSpPr>
          <p:cNvPr id="4" name="Slide Number Placeholder 3"/>
          <p:cNvSpPr>
            <a:spLocks noGrp="1"/>
          </p:cNvSpPr>
          <p:nvPr>
            <p:ph type="sldNum" sz="quarter" idx="10"/>
          </p:nvPr>
        </p:nvSpPr>
        <p:spPr/>
        <p:txBody>
          <a:bodyPr/>
          <a:lstStyle/>
          <a:p>
            <a:fld id="{03EC722D-164D-4435-94D5-A96C7BC2D5A2}" type="slidenum">
              <a:rPr lang="en-US" smtClean="0"/>
              <a:t>30</a:t>
            </a:fld>
            <a:endParaRPr lang="en-US"/>
          </a:p>
        </p:txBody>
      </p:sp>
    </p:spTree>
    <p:extLst>
      <p:ext uri="{BB962C8B-B14F-4D97-AF65-F5344CB8AC3E}">
        <p14:creationId xmlns:p14="http://schemas.microsoft.com/office/powerpoint/2010/main" val="1023555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Schedulability</a:t>
            </a:r>
            <a:r>
              <a:rPr lang="en-US" dirty="0"/>
              <a:t> analysis provides that formal verification method. Guaranteeing hard real-time system will always be temporally correct. It tells us whether or not each of the system’s tasks will always complete on time.</a:t>
            </a:r>
          </a:p>
          <a:p>
            <a:endParaRPr lang="en-US" dirty="0"/>
          </a:p>
          <a:p>
            <a:r>
              <a:rPr lang="en-US" dirty="0"/>
              <a:t>Classical models of hard real-time systems assume each task has exactly one thread of execution. Correspondingly, the analytical techniques depend on the single threaded assumption to determine if the system is schedulable.</a:t>
            </a:r>
          </a:p>
          <a:p>
            <a:endParaRPr lang="en-US" dirty="0"/>
          </a:p>
          <a:p>
            <a:r>
              <a:rPr lang="en-US" dirty="0"/>
              <a:t>Modern task sets may violate the single threaded assumption, releasing multiple threads of execution with each job. (do not click)</a:t>
            </a:r>
            <a:endParaRPr lang="en-US" b="1" dirty="0"/>
          </a:p>
          <a:p>
            <a:r>
              <a:rPr lang="en-US" dirty="0"/>
              <a:t>To perform a </a:t>
            </a:r>
            <a:r>
              <a:rPr lang="en-US" dirty="0" err="1"/>
              <a:t>schedulability</a:t>
            </a:r>
            <a:r>
              <a:rPr lang="en-US" dirty="0"/>
              <a:t> analysis under the classical model, each thread of a multi-threaded task is synthesized into an independent single threaded task. </a:t>
            </a:r>
            <a:r>
              <a:rPr lang="en-US" b="0" dirty="0"/>
              <a:t>(do not click)</a:t>
            </a:r>
            <a:endParaRPr lang="en-US" dirty="0"/>
          </a:p>
          <a:p>
            <a:r>
              <a:rPr lang="en-US" dirty="0" err="1"/>
              <a:t>Schedulability</a:t>
            </a:r>
            <a:r>
              <a:rPr lang="en-US" dirty="0"/>
              <a:t> analysis of the single threaded task set determines if the system will meet its temporal requirements, where each task contributes independently to the overall demand.</a:t>
            </a:r>
          </a:p>
        </p:txBody>
      </p:sp>
      <p:sp>
        <p:nvSpPr>
          <p:cNvPr id="4" name="Slide Number Placeholder 3"/>
          <p:cNvSpPr>
            <a:spLocks noGrp="1"/>
          </p:cNvSpPr>
          <p:nvPr>
            <p:ph type="sldNum" sz="quarter" idx="10"/>
          </p:nvPr>
        </p:nvSpPr>
        <p:spPr/>
        <p:txBody>
          <a:bodyPr/>
          <a:lstStyle/>
          <a:p>
            <a:fld id="{03EC722D-164D-4435-94D5-A96C7BC2D5A2}" type="slidenum">
              <a:rPr lang="en-US" smtClean="0"/>
              <a:t>4</a:t>
            </a:fld>
            <a:endParaRPr lang="en-US"/>
          </a:p>
        </p:txBody>
      </p:sp>
    </p:spTree>
    <p:extLst>
      <p:ext uri="{BB962C8B-B14F-4D97-AF65-F5344CB8AC3E}">
        <p14:creationId xmlns:p14="http://schemas.microsoft.com/office/powerpoint/2010/main" val="145641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both sub-optimal cache sharing and complexity in the WCET analysis stems from the same root: arbitrary selection of which bundle to activate.</a:t>
            </a:r>
          </a:p>
        </p:txBody>
      </p:sp>
      <p:sp>
        <p:nvSpPr>
          <p:cNvPr id="4" name="Slide Number Placeholder 3"/>
          <p:cNvSpPr>
            <a:spLocks noGrp="1"/>
          </p:cNvSpPr>
          <p:nvPr>
            <p:ph type="sldNum" sz="quarter" idx="10"/>
          </p:nvPr>
        </p:nvSpPr>
        <p:spPr/>
        <p:txBody>
          <a:bodyPr/>
          <a:lstStyle/>
          <a:p>
            <a:fld id="{03EC722D-164D-4435-94D5-A96C7BC2D5A2}" type="slidenum">
              <a:rPr lang="en-US" smtClean="0"/>
              <a:t>31</a:t>
            </a:fld>
            <a:endParaRPr lang="en-US"/>
          </a:p>
        </p:txBody>
      </p:sp>
    </p:spTree>
    <p:extLst>
      <p:ext uri="{BB962C8B-B14F-4D97-AF65-F5344CB8AC3E}">
        <p14:creationId xmlns:p14="http://schemas.microsoft.com/office/powerpoint/2010/main" val="2252417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consider this conflict free region graph and four threads </a:t>
            </a:r>
            <a:r>
              <a:rPr lang="en-US" b="1" dirty="0"/>
              <a:t>CLICK</a:t>
            </a:r>
            <a:endParaRPr lang="en-US" b="0" dirty="0"/>
          </a:p>
          <a:p>
            <a:r>
              <a:rPr lang="en-US" b="0" dirty="0"/>
              <a:t>As the job is released, the first bundle activated is N1, followed by N2</a:t>
            </a:r>
          </a:p>
          <a:p>
            <a:r>
              <a:rPr lang="en-US" b="0" dirty="0"/>
              <a:t>At this point, BUNDLE could select either N3 or N4 as active.</a:t>
            </a:r>
          </a:p>
          <a:p>
            <a:r>
              <a:rPr lang="en-US" b="1" dirty="0"/>
              <a:t>CLICK </a:t>
            </a:r>
            <a:r>
              <a:rPr lang="en-US" b="0" dirty="0"/>
              <a:t>In the worst case it would choose to activate N3</a:t>
            </a:r>
          </a:p>
          <a:p>
            <a:r>
              <a:rPr lang="en-US" b="1" dirty="0"/>
              <a:t>CLICK </a:t>
            </a:r>
            <a:r>
              <a:rPr lang="en-US" b="0" dirty="0"/>
              <a:t>The only remaining choice is to activate N4 followed by N3</a:t>
            </a:r>
          </a:p>
          <a:p>
            <a:r>
              <a:rPr lang="en-US" b="0" dirty="0"/>
              <a:t>If we examine the graph and the timeline, we observe an unnecessary activation of N3.</a:t>
            </a:r>
          </a:p>
        </p:txBody>
      </p:sp>
      <p:sp>
        <p:nvSpPr>
          <p:cNvPr id="4" name="Slide Number Placeholder 3"/>
          <p:cNvSpPr>
            <a:spLocks noGrp="1"/>
          </p:cNvSpPr>
          <p:nvPr>
            <p:ph type="sldNum" sz="quarter" idx="10"/>
          </p:nvPr>
        </p:nvSpPr>
        <p:spPr/>
        <p:txBody>
          <a:bodyPr/>
          <a:lstStyle/>
          <a:p>
            <a:fld id="{03EC722D-164D-4435-94D5-A96C7BC2D5A2}" type="slidenum">
              <a:rPr lang="en-US" smtClean="0"/>
              <a:t>32</a:t>
            </a:fld>
            <a:endParaRPr lang="en-US"/>
          </a:p>
        </p:txBody>
      </p:sp>
    </p:spTree>
    <p:extLst>
      <p:ext uri="{BB962C8B-B14F-4D97-AF65-F5344CB8AC3E}">
        <p14:creationId xmlns:p14="http://schemas.microsoft.com/office/powerpoint/2010/main" val="2434233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BUNDLEP addresses both problems of sub-optimal cache sharing and complex WCETO calculations the same solution:</a:t>
            </a:r>
          </a:p>
          <a:p>
            <a:r>
              <a:rPr lang="en-US" dirty="0"/>
              <a:t>Assigning priorities to conflict free regions which are inherited by bundles at run-time.</a:t>
            </a:r>
          </a:p>
        </p:txBody>
      </p:sp>
      <p:sp>
        <p:nvSpPr>
          <p:cNvPr id="4" name="Slide Number Placeholder 3"/>
          <p:cNvSpPr>
            <a:spLocks noGrp="1"/>
          </p:cNvSpPr>
          <p:nvPr>
            <p:ph type="sldNum" sz="quarter" idx="10"/>
          </p:nvPr>
        </p:nvSpPr>
        <p:spPr/>
        <p:txBody>
          <a:bodyPr/>
          <a:lstStyle/>
          <a:p>
            <a:fld id="{03EC722D-164D-4435-94D5-A96C7BC2D5A2}" type="slidenum">
              <a:rPr lang="en-US" smtClean="0"/>
              <a:t>33</a:t>
            </a:fld>
            <a:endParaRPr lang="en-US"/>
          </a:p>
        </p:txBody>
      </p:sp>
    </p:spTree>
    <p:extLst>
      <p:ext uri="{BB962C8B-B14F-4D97-AF65-F5344CB8AC3E}">
        <p14:creationId xmlns:p14="http://schemas.microsoft.com/office/powerpoint/2010/main" val="2169205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BUNDLEP assigns priorities to CFRs based on a simple observation. If the goal is to maximize cache sharing when all threads terminate, the terminal node of the CFRG should have the worst priority. Nodes immediately preceding the terminal node should have a slightly better, etcetera. </a:t>
            </a:r>
          </a:p>
          <a:p>
            <a:endParaRPr lang="en-US" dirty="0"/>
          </a:p>
          <a:p>
            <a:r>
              <a:rPr lang="en-US" dirty="0"/>
              <a:t>This is equivalent to assigning priorities to nodes based on their longest path length from the entry node.</a:t>
            </a:r>
          </a:p>
        </p:txBody>
      </p:sp>
      <p:sp>
        <p:nvSpPr>
          <p:cNvPr id="4" name="Slide Number Placeholder 3"/>
          <p:cNvSpPr>
            <a:spLocks noGrp="1"/>
          </p:cNvSpPr>
          <p:nvPr>
            <p:ph type="sldNum" sz="quarter" idx="10"/>
          </p:nvPr>
        </p:nvSpPr>
        <p:spPr/>
        <p:txBody>
          <a:bodyPr/>
          <a:lstStyle/>
          <a:p>
            <a:fld id="{03EC722D-164D-4435-94D5-A96C7BC2D5A2}" type="slidenum">
              <a:rPr lang="en-US" smtClean="0"/>
              <a:t>34</a:t>
            </a:fld>
            <a:endParaRPr lang="en-US"/>
          </a:p>
        </p:txBody>
      </p:sp>
    </p:spTree>
    <p:extLst>
      <p:ext uri="{BB962C8B-B14F-4D97-AF65-F5344CB8AC3E}">
        <p14:creationId xmlns:p14="http://schemas.microsoft.com/office/powerpoint/2010/main" val="34177571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a:t>
            </a:r>
            <a:r>
              <a:rPr lang="en-US" dirty="0"/>
              <a:t>Extending the earlier example and assigning priorities based on the length of the longest path from the entry node N1 BUNDLEP enters the same state as BUNDLE, with two threads waiting to execute N3 and two threads waiting to execute N4</a:t>
            </a:r>
          </a:p>
          <a:p>
            <a:r>
              <a:rPr lang="en-US" b="1" dirty="0"/>
              <a:t>CLICK</a:t>
            </a:r>
            <a:r>
              <a:rPr lang="en-US" b="0" dirty="0"/>
              <a:t> Since N4 has a lesser priority it’s bundle is activated before N3</a:t>
            </a:r>
            <a:r>
              <a:rPr lang="en-US" b="1" dirty="0"/>
              <a:t> </a:t>
            </a:r>
            <a:r>
              <a:rPr lang="en-US" b="0" dirty="0"/>
              <a:t>which saves one activation of N3 and optimizes cache sharing – proof of optimal cache-sharing can be found in the prospectus.</a:t>
            </a:r>
          </a:p>
        </p:txBody>
      </p:sp>
      <p:sp>
        <p:nvSpPr>
          <p:cNvPr id="4" name="Slide Number Placeholder 3"/>
          <p:cNvSpPr>
            <a:spLocks noGrp="1"/>
          </p:cNvSpPr>
          <p:nvPr>
            <p:ph type="sldNum" sz="quarter" idx="10"/>
          </p:nvPr>
        </p:nvSpPr>
        <p:spPr/>
        <p:txBody>
          <a:bodyPr/>
          <a:lstStyle/>
          <a:p>
            <a:fld id="{03EC722D-164D-4435-94D5-A96C7BC2D5A2}" type="slidenum">
              <a:rPr lang="en-US" smtClean="0"/>
              <a:t>35</a:t>
            </a:fld>
            <a:endParaRPr lang="en-US"/>
          </a:p>
        </p:txBody>
      </p:sp>
    </p:spTree>
    <p:extLst>
      <p:ext uri="{BB962C8B-B14F-4D97-AF65-F5344CB8AC3E}">
        <p14:creationId xmlns:p14="http://schemas.microsoft.com/office/powerpoint/2010/main" val="3156952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optimal cache sharing via priority assignment, there is a small catch: the conflict free region graph must be a directed acyclic graph.</a:t>
            </a:r>
          </a:p>
          <a:p>
            <a:r>
              <a:rPr lang="en-US" dirty="0"/>
              <a:t>The control flow graph may contain cycles, it may also include ambiguity that could introduce cycles, which results in the conflict free region graph containing cycles.</a:t>
            </a:r>
          </a:p>
          <a:p>
            <a:r>
              <a:rPr lang="en-US" dirty="0"/>
              <a:t>BUNDLEP addresses these issues in three ways.</a:t>
            </a:r>
          </a:p>
          <a:p>
            <a:pPr marL="171450" indent="-171450">
              <a:buFont typeface="Arial" panose="020B0604020202020204" pitchFamily="34" charset="0"/>
              <a:buChar char="•"/>
            </a:pPr>
            <a:r>
              <a:rPr lang="en-US" dirty="0"/>
              <a:t>A novel method of construction for the control flow graph.</a:t>
            </a:r>
          </a:p>
          <a:p>
            <a:pPr marL="171450" indent="-171450">
              <a:buFont typeface="Arial" panose="020B0604020202020204" pitchFamily="34" charset="0"/>
              <a:buChar char="•"/>
            </a:pPr>
            <a:r>
              <a:rPr lang="en-US" dirty="0"/>
              <a:t>Careful conflict free region construction that avoids adding ambiguity.</a:t>
            </a:r>
          </a:p>
          <a:p>
            <a:pPr marL="171450" indent="-171450">
              <a:buFont typeface="Arial" panose="020B0604020202020204" pitchFamily="34" charset="0"/>
              <a:buChar char="•"/>
            </a:pPr>
            <a:r>
              <a:rPr lang="en-US" dirty="0"/>
              <a:t>And summary nodes to remove loops from the top level conflict free region graph</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CLICK </a:t>
            </a:r>
            <a:r>
              <a:rPr lang="en-US" b="0" dirty="0"/>
              <a:t>Control flow graph and conflict free region creation are implementation details which are better understood by reading the prospectus. For the presentation, we will focus on loop summary nodes. </a:t>
            </a:r>
            <a:endParaRPr lang="en-US" b="1" dirty="0"/>
          </a:p>
        </p:txBody>
      </p:sp>
      <p:sp>
        <p:nvSpPr>
          <p:cNvPr id="4" name="Slide Number Placeholder 3"/>
          <p:cNvSpPr>
            <a:spLocks noGrp="1"/>
          </p:cNvSpPr>
          <p:nvPr>
            <p:ph type="sldNum" sz="quarter" idx="10"/>
          </p:nvPr>
        </p:nvSpPr>
        <p:spPr/>
        <p:txBody>
          <a:bodyPr/>
          <a:lstStyle/>
          <a:p>
            <a:fld id="{03EC722D-164D-4435-94D5-A96C7BC2D5A2}" type="slidenum">
              <a:rPr lang="en-US" smtClean="0"/>
              <a:t>36</a:t>
            </a:fld>
            <a:endParaRPr lang="en-US"/>
          </a:p>
        </p:txBody>
      </p:sp>
    </p:spTree>
    <p:extLst>
      <p:ext uri="{BB962C8B-B14F-4D97-AF65-F5344CB8AC3E}">
        <p14:creationId xmlns:p14="http://schemas.microsoft.com/office/powerpoint/2010/main" val="33470278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loop is found within the conflict free region graph, </a:t>
            </a:r>
            <a:r>
              <a:rPr lang="en-US" b="1" dirty="0"/>
              <a:t>CLICK</a:t>
            </a:r>
          </a:p>
          <a:p>
            <a:r>
              <a:rPr lang="en-US" b="0" dirty="0"/>
              <a:t>the </a:t>
            </a:r>
            <a:r>
              <a:rPr lang="en-US" dirty="0"/>
              <a:t>loop head and all members of the loop are replaced with a single summary node.</a:t>
            </a:r>
          </a:p>
          <a:p>
            <a:endParaRPr lang="en-US" dirty="0"/>
          </a:p>
        </p:txBody>
      </p:sp>
      <p:sp>
        <p:nvSpPr>
          <p:cNvPr id="4" name="Slide Number Placeholder 3"/>
          <p:cNvSpPr>
            <a:spLocks noGrp="1"/>
          </p:cNvSpPr>
          <p:nvPr>
            <p:ph type="sldNum" sz="quarter" idx="10"/>
          </p:nvPr>
        </p:nvSpPr>
        <p:spPr/>
        <p:txBody>
          <a:bodyPr/>
          <a:lstStyle/>
          <a:p>
            <a:fld id="{03EC722D-164D-4435-94D5-A96C7BC2D5A2}" type="slidenum">
              <a:rPr lang="en-US" smtClean="0"/>
              <a:t>37</a:t>
            </a:fld>
            <a:endParaRPr lang="en-US"/>
          </a:p>
        </p:txBody>
      </p:sp>
    </p:spTree>
    <p:extLst>
      <p:ext uri="{BB962C8B-B14F-4D97-AF65-F5344CB8AC3E}">
        <p14:creationId xmlns:p14="http://schemas.microsoft.com/office/powerpoint/2010/main" val="14020660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a single loop summary node, the structure is restricted. The loop head must be present, which we call n0. All members of n0’s loop must be present in the summary node. </a:t>
            </a:r>
          </a:p>
          <a:p>
            <a:r>
              <a:rPr lang="en-US" dirty="0"/>
              <a:t>Within the summary node, only members with inner-most loop head n0 are permitted. The result of these restrictions is that each summary node contains exactly one cycle.</a:t>
            </a:r>
          </a:p>
        </p:txBody>
      </p:sp>
      <p:sp>
        <p:nvSpPr>
          <p:cNvPr id="4" name="Slide Number Placeholder 3"/>
          <p:cNvSpPr>
            <a:spLocks noGrp="1"/>
          </p:cNvSpPr>
          <p:nvPr>
            <p:ph type="sldNum" sz="quarter" idx="10"/>
          </p:nvPr>
        </p:nvSpPr>
        <p:spPr/>
        <p:txBody>
          <a:bodyPr/>
          <a:lstStyle/>
          <a:p>
            <a:fld id="{03EC722D-164D-4435-94D5-A96C7BC2D5A2}" type="slidenum">
              <a:rPr lang="en-US" smtClean="0"/>
              <a:t>38</a:t>
            </a:fld>
            <a:endParaRPr lang="en-US"/>
          </a:p>
        </p:txBody>
      </p:sp>
    </p:spTree>
    <p:extLst>
      <p:ext uri="{BB962C8B-B14F-4D97-AF65-F5344CB8AC3E}">
        <p14:creationId xmlns:p14="http://schemas.microsoft.com/office/powerpoint/2010/main" val="30322684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Loops may be embedded within one another, which results in nodes have multiple loop heads. To ensure the single cycle requirement of summary nodes is met, </a:t>
            </a:r>
            <a:r>
              <a:rPr lang="en-US" b="1" dirty="0"/>
              <a:t>CLICK </a:t>
            </a:r>
            <a:r>
              <a:rPr lang="en-US" b="0" dirty="0"/>
              <a:t>the inner-most loops are summarized first </a:t>
            </a:r>
            <a:r>
              <a:rPr lang="en-US" b="1" dirty="0"/>
              <a:t>CLICK</a:t>
            </a:r>
            <a:endParaRPr lang="en-US" dirty="0"/>
          </a:p>
          <a:p>
            <a:endParaRPr lang="en-US" dirty="0"/>
          </a:p>
        </p:txBody>
      </p:sp>
      <p:sp>
        <p:nvSpPr>
          <p:cNvPr id="4" name="Slide Number Placeholder 3"/>
          <p:cNvSpPr>
            <a:spLocks noGrp="1"/>
          </p:cNvSpPr>
          <p:nvPr>
            <p:ph type="sldNum" sz="quarter" idx="10"/>
          </p:nvPr>
        </p:nvSpPr>
        <p:spPr/>
        <p:txBody>
          <a:bodyPr/>
          <a:lstStyle/>
          <a:p>
            <a:fld id="{03EC722D-164D-4435-94D5-A96C7BC2D5A2}" type="slidenum">
              <a:rPr lang="en-US" smtClean="0"/>
              <a:t>39</a:t>
            </a:fld>
            <a:endParaRPr lang="en-US"/>
          </a:p>
        </p:txBody>
      </p:sp>
    </p:spTree>
    <p:extLst>
      <p:ext uri="{BB962C8B-B14F-4D97-AF65-F5344CB8AC3E}">
        <p14:creationId xmlns:p14="http://schemas.microsoft.com/office/powerpoint/2010/main" val="37754290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outer summary node is summarize, the embedded summary nodes are treated identically to other nodes with the same inner most loop head.</a:t>
            </a:r>
          </a:p>
        </p:txBody>
      </p:sp>
      <p:sp>
        <p:nvSpPr>
          <p:cNvPr id="4" name="Slide Number Placeholder 3"/>
          <p:cNvSpPr>
            <a:spLocks noGrp="1"/>
          </p:cNvSpPr>
          <p:nvPr>
            <p:ph type="sldNum" sz="quarter" idx="10"/>
          </p:nvPr>
        </p:nvSpPr>
        <p:spPr/>
        <p:txBody>
          <a:bodyPr/>
          <a:lstStyle/>
          <a:p>
            <a:fld id="{03EC722D-164D-4435-94D5-A96C7BC2D5A2}" type="slidenum">
              <a:rPr lang="en-US" smtClean="0"/>
              <a:t>40</a:t>
            </a:fld>
            <a:endParaRPr lang="en-US"/>
          </a:p>
        </p:txBody>
      </p:sp>
    </p:spTree>
    <p:extLst>
      <p:ext uri="{BB962C8B-B14F-4D97-AF65-F5344CB8AC3E}">
        <p14:creationId xmlns:p14="http://schemas.microsoft.com/office/powerpoint/2010/main" val="3208785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threads of the same task are not independent. Threads share resources and the shared resource we are interested in is cache memory. In contrast to other approaches we perceive caches positively, finding they can provide a benefit to run-time performance and reduce the worst-case execution time of multi-threaded tasks.</a:t>
            </a:r>
          </a:p>
          <a:p>
            <a:endParaRPr lang="en-US" dirty="0"/>
          </a:p>
          <a:p>
            <a:r>
              <a:rPr lang="en-US" dirty="0"/>
              <a:t>For example </a:t>
            </a:r>
            <a:r>
              <a:rPr lang="en-US" b="1" dirty="0"/>
              <a:t>CLICK</a:t>
            </a:r>
          </a:p>
          <a:p>
            <a:r>
              <a:rPr lang="en-US" b="0" dirty="0"/>
              <a:t>Consider a two-threaded-task that is comprised of the following instructions, threads execute on a shared single-processor that provides an instruction cache.</a:t>
            </a:r>
          </a:p>
          <a:p>
            <a:r>
              <a:rPr lang="en-US" b="0" dirty="0"/>
              <a:t>For the first thread, the first instruction will miss the cache </a:t>
            </a:r>
            <a:r>
              <a:rPr lang="en-US" b="1" dirty="0"/>
              <a:t>CLICK</a:t>
            </a:r>
            <a:endParaRPr lang="en-US" b="0" dirty="0"/>
          </a:p>
          <a:p>
            <a:r>
              <a:rPr lang="en-US" b="0" dirty="0"/>
              <a:t>Because it is a miss, the instruction’s execution time will be increased by the time it takes to move the instruction into the cache before execution. </a:t>
            </a:r>
            <a:r>
              <a:rPr lang="en-US" b="1" dirty="0"/>
              <a:t>CLICK</a:t>
            </a:r>
          </a:p>
          <a:p>
            <a:r>
              <a:rPr lang="en-US" b="0" dirty="0"/>
              <a:t>Similarly, the second instruction misses the cache, forcing it to be loaded into the cache before execution. </a:t>
            </a:r>
            <a:r>
              <a:rPr lang="en-US" b="1" dirty="0"/>
              <a:t>CLICK</a:t>
            </a:r>
          </a:p>
          <a:p>
            <a:r>
              <a:rPr lang="en-US" b="0" dirty="0"/>
              <a:t>The same is true for the remaining instructions of the first thread.</a:t>
            </a:r>
          </a:p>
          <a:p>
            <a:endParaRPr lang="en-US" b="0" i="1" dirty="0"/>
          </a:p>
          <a:p>
            <a:r>
              <a:rPr lang="en-US" b="0" i="1" dirty="0"/>
              <a:t>Animation finishes </a:t>
            </a:r>
            <a:r>
              <a:rPr lang="en-US" b="1" i="1" dirty="0"/>
              <a:t>CLICK</a:t>
            </a:r>
          </a:p>
          <a:p>
            <a:endParaRPr lang="en-US" b="0" i="1" dirty="0"/>
          </a:p>
          <a:p>
            <a:r>
              <a:rPr lang="en-US" b="0" dirty="0"/>
              <a:t>If we take a moment to look at these instructions, there are no branches or loops. The execution time modelled at the bottom of the slide is the same value an independent analysis would calculate for the task’s worst-case execution time.</a:t>
            </a:r>
          </a:p>
          <a:p>
            <a:r>
              <a:rPr lang="en-US" b="0" dirty="0"/>
              <a:t>When using this worst case execution time for the second thread as a synthetic task, classical analysis would treat the second thread as an independent task. Treating them independently, the worst case execution time to complete both tasks would simply be double the first value. </a:t>
            </a:r>
            <a:r>
              <a:rPr lang="en-US" b="1" dirty="0"/>
              <a:t>CLICK</a:t>
            </a:r>
          </a:p>
          <a:p>
            <a:endParaRPr lang="en-US" b="1" dirty="0"/>
          </a:p>
          <a:p>
            <a:r>
              <a:rPr lang="en-US" b="0" dirty="0"/>
              <a:t>However, the first thread has populated the cache with all of the instructions the second thread will execute. So, the first instruction of the second thread results in a cache hit with a shorter execution. </a:t>
            </a:r>
            <a:r>
              <a:rPr lang="en-US" b="1" dirty="0"/>
              <a:t>CLICK</a:t>
            </a:r>
          </a:p>
          <a:p>
            <a:r>
              <a:rPr lang="en-US" b="1" dirty="0"/>
              <a:t>CLICK </a:t>
            </a:r>
            <a:r>
              <a:rPr lang="en-US" b="0" dirty="0"/>
              <a:t>Since there are no branches or loops, all instructions hit the cache without the need to load them before execution.</a:t>
            </a:r>
          </a:p>
          <a:p>
            <a:endParaRPr lang="en-US" b="0" dirty="0"/>
          </a:p>
          <a:p>
            <a:r>
              <a:rPr lang="en-US" b="0" i="1" dirty="0"/>
              <a:t>Animation finishes</a:t>
            </a:r>
            <a:r>
              <a:rPr lang="en-US" b="0" dirty="0"/>
              <a:t> </a:t>
            </a:r>
            <a:r>
              <a:rPr lang="en-US" b="1" dirty="0"/>
              <a:t>CLICK</a:t>
            </a:r>
          </a:p>
          <a:p>
            <a:r>
              <a:rPr lang="en-US" b="0" dirty="0"/>
              <a:t>It is this reduction of run-time and worst-case execution time values that we call the inter-thread cache benefit.</a:t>
            </a:r>
          </a:p>
        </p:txBody>
      </p:sp>
      <p:sp>
        <p:nvSpPr>
          <p:cNvPr id="4" name="Slide Number Placeholder 3"/>
          <p:cNvSpPr>
            <a:spLocks noGrp="1"/>
          </p:cNvSpPr>
          <p:nvPr>
            <p:ph type="sldNum" sz="quarter" idx="10"/>
          </p:nvPr>
        </p:nvSpPr>
        <p:spPr/>
        <p:txBody>
          <a:bodyPr/>
          <a:lstStyle/>
          <a:p>
            <a:fld id="{03EC722D-164D-4435-94D5-A96C7BC2D5A2}" type="slidenum">
              <a:rPr lang="en-US" smtClean="0"/>
              <a:t>5</a:t>
            </a:fld>
            <a:endParaRPr lang="en-US"/>
          </a:p>
        </p:txBody>
      </p:sp>
    </p:spTree>
    <p:extLst>
      <p:ext uri="{BB962C8B-B14F-4D97-AF65-F5344CB8AC3E}">
        <p14:creationId xmlns:p14="http://schemas.microsoft.com/office/powerpoint/2010/main" val="634916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worst case execution time analysis, restricting the conflict free region graph to a directed acyclic graph and assigning priorities to conflict free regions based on their longest path has two significant consequences.</a:t>
            </a:r>
          </a:p>
          <a:p>
            <a:r>
              <a:rPr lang="en-US" dirty="0"/>
              <a:t>First, the number of scheduling decisions are reduced, which subsequently reduces the number of paths that must be considered when calculating the WCET bound for a job.</a:t>
            </a:r>
          </a:p>
          <a:p>
            <a:r>
              <a:rPr lang="en-US" dirty="0"/>
              <a:t>Second, worst-case demand contributions are decomposed. For non-summary nodes, demand is determined by the number of threads assigned to the node and the structure of the control flow graph within it. For a summary node, the demand is determined by number of threads assigned to the summary node and the structure of the nodes within it.</a:t>
            </a:r>
          </a:p>
          <a:p>
            <a:endParaRPr lang="en-US" dirty="0"/>
          </a:p>
          <a:p>
            <a:r>
              <a:rPr lang="en-US" dirty="0"/>
              <a:t>These two factors allow the WCET calculation problem to be formulated as an integer linear program. The goal of the ILP is to maximize the contribution of individual nodes given a valid assignment of threads per node. </a:t>
            </a:r>
          </a:p>
          <a:p>
            <a:endParaRPr lang="en-US" dirty="0"/>
          </a:p>
          <a:p>
            <a:r>
              <a:rPr lang="en-US" dirty="0"/>
              <a:t>The constraints of the ILP limit the assignment of threads to nodes based on valid paths through the conflict free region graph. To ensure only valid paths are considered, threads are treated as flow on the incoming and outgoing edges of each node and that flow must be balanced. An individual node’s WCET is given by omega of t, where t is the number of threads executed on the node. </a:t>
            </a:r>
          </a:p>
          <a:p>
            <a:endParaRPr lang="en-US" dirty="0"/>
          </a:p>
          <a:p>
            <a:r>
              <a:rPr lang="en-US" i="1" dirty="0"/>
              <a:t>Do not say, hold for question: Variable growth O(N+E) for BUNDLEP, O((|N|!)</a:t>
            </a:r>
            <a:r>
              <a:rPr lang="en-US" i="1" baseline="30000" dirty="0"/>
              <a:t>m</a:t>
            </a:r>
            <a:r>
              <a:rPr lang="en-US" i="1" dirty="0"/>
              <a:t>) growth for BUNDLE </a:t>
            </a:r>
          </a:p>
        </p:txBody>
      </p:sp>
      <p:sp>
        <p:nvSpPr>
          <p:cNvPr id="4" name="Slide Number Placeholder 3"/>
          <p:cNvSpPr>
            <a:spLocks noGrp="1"/>
          </p:cNvSpPr>
          <p:nvPr>
            <p:ph type="sldNum" sz="quarter" idx="10"/>
          </p:nvPr>
        </p:nvSpPr>
        <p:spPr/>
        <p:txBody>
          <a:bodyPr/>
          <a:lstStyle/>
          <a:p>
            <a:fld id="{03EC722D-164D-4435-94D5-A96C7BC2D5A2}" type="slidenum">
              <a:rPr lang="en-US" smtClean="0"/>
              <a:t>41</a:t>
            </a:fld>
            <a:endParaRPr lang="en-US"/>
          </a:p>
        </p:txBody>
      </p:sp>
    </p:spTree>
    <p:extLst>
      <p:ext uri="{BB962C8B-B14F-4D97-AF65-F5344CB8AC3E}">
        <p14:creationId xmlns:p14="http://schemas.microsoft.com/office/powerpoint/2010/main" val="9271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Skip this if you’re out of time</a:t>
            </a:r>
          </a:p>
          <a:p>
            <a:endParaRPr lang="en-US" i="1" dirty="0"/>
          </a:p>
          <a:p>
            <a:r>
              <a:rPr lang="en-US" i="0" dirty="0"/>
              <a:t>All worst case demand calculations leverage the system’s timing-compositional requirement, separating memory and execution demand.</a:t>
            </a:r>
          </a:p>
          <a:p>
            <a:r>
              <a:rPr lang="en-US" b="1" i="0" dirty="0"/>
              <a:t>CLICK </a:t>
            </a:r>
            <a:r>
              <a:rPr lang="en-US" i="0" dirty="0"/>
              <a:t>For a non-summary node the execution demand is the WCET of a single thread over the conflict free region of the node assuming all instructions are present in the cache, multiplied by the number of threads assigned to the node.</a:t>
            </a:r>
          </a:p>
          <a:p>
            <a:r>
              <a:rPr lang="en-US" b="1" i="0" dirty="0"/>
              <a:t>CLICK </a:t>
            </a:r>
            <a:r>
              <a:rPr lang="en-US" b="0" i="0" dirty="0"/>
              <a:t>The execution demand also includes the necessary context switch costs.</a:t>
            </a:r>
            <a:endParaRPr lang="en-US" b="1" i="0" dirty="0"/>
          </a:p>
          <a:p>
            <a:r>
              <a:rPr lang="en-US" b="1" i="0" dirty="0"/>
              <a:t>CLICK </a:t>
            </a:r>
            <a:r>
              <a:rPr lang="en-US" b="0" i="0" dirty="0"/>
              <a:t>The node’s memory demand is the amount of time required to place all instructions of the conflict free region in the cache.</a:t>
            </a:r>
            <a:endParaRPr lang="en-US" b="1" i="0" dirty="0"/>
          </a:p>
          <a:p>
            <a:r>
              <a:rPr lang="en-US" b="1" i="0" dirty="0"/>
              <a:t>CLICK</a:t>
            </a:r>
            <a:r>
              <a:rPr lang="en-US" b="0" i="0" dirty="0"/>
              <a:t> When the node is a summary node, omega prime is used to calculate the worst-case demand instead.</a:t>
            </a:r>
          </a:p>
          <a:p>
            <a:endParaRPr lang="en-US" b="0" i="0" dirty="0"/>
          </a:p>
        </p:txBody>
      </p:sp>
      <p:sp>
        <p:nvSpPr>
          <p:cNvPr id="4" name="Slide Number Placeholder 3"/>
          <p:cNvSpPr>
            <a:spLocks noGrp="1"/>
          </p:cNvSpPr>
          <p:nvPr>
            <p:ph type="sldNum" sz="quarter" idx="10"/>
          </p:nvPr>
        </p:nvSpPr>
        <p:spPr/>
        <p:txBody>
          <a:bodyPr/>
          <a:lstStyle/>
          <a:p>
            <a:fld id="{03EC722D-164D-4435-94D5-A96C7BC2D5A2}" type="slidenum">
              <a:rPr lang="en-US" smtClean="0"/>
              <a:t>42</a:t>
            </a:fld>
            <a:endParaRPr lang="en-US"/>
          </a:p>
        </p:txBody>
      </p:sp>
    </p:spTree>
    <p:extLst>
      <p:ext uri="{BB962C8B-B14F-4D97-AF65-F5344CB8AC3E}">
        <p14:creationId xmlns:p14="http://schemas.microsoft.com/office/powerpoint/2010/main" val="1165986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summary node,</a:t>
            </a:r>
            <a:r>
              <a:rPr lang="en-US" b="1" dirty="0"/>
              <a:t> CLICK</a:t>
            </a:r>
            <a:r>
              <a:rPr lang="en-US" dirty="0"/>
              <a:t> the memory demand is sum of time required to cache all values of all nodes </a:t>
            </a:r>
            <a:r>
              <a:rPr lang="en-US" dirty="0" err="1"/>
              <a:t>withinin</a:t>
            </a:r>
            <a:r>
              <a:rPr lang="en-US" dirty="0"/>
              <a:t> the summary node.</a:t>
            </a:r>
          </a:p>
          <a:p>
            <a:r>
              <a:rPr lang="en-US" b="1" dirty="0"/>
              <a:t>CLICK</a:t>
            </a:r>
            <a:r>
              <a:rPr lang="en-US" b="0" dirty="0"/>
              <a:t> </a:t>
            </a:r>
            <a:r>
              <a:rPr lang="en-US" b="1" dirty="0" err="1"/>
              <a:t>CLICK</a:t>
            </a:r>
            <a:r>
              <a:rPr lang="en-US" b="1" dirty="0"/>
              <a:t> </a:t>
            </a:r>
            <a:r>
              <a:rPr lang="en-US" b="0" dirty="0"/>
              <a:t>the execution demand is the sum of all interior nodes per-iteration execution demand given by omega dot multiplied by the maximum number of iterations of the summary node given by I sub n.</a:t>
            </a:r>
            <a:endParaRPr lang="en-US" b="1" dirty="0"/>
          </a:p>
        </p:txBody>
      </p:sp>
      <p:sp>
        <p:nvSpPr>
          <p:cNvPr id="4" name="Slide Number Placeholder 3"/>
          <p:cNvSpPr>
            <a:spLocks noGrp="1"/>
          </p:cNvSpPr>
          <p:nvPr>
            <p:ph type="sldNum" sz="quarter" idx="10"/>
          </p:nvPr>
        </p:nvSpPr>
        <p:spPr/>
        <p:txBody>
          <a:bodyPr/>
          <a:lstStyle/>
          <a:p>
            <a:fld id="{03EC722D-164D-4435-94D5-A96C7BC2D5A2}" type="slidenum">
              <a:rPr lang="en-US" smtClean="0"/>
              <a:t>43</a:t>
            </a:fld>
            <a:endParaRPr lang="en-US"/>
          </a:p>
        </p:txBody>
      </p:sp>
    </p:spTree>
    <p:extLst>
      <p:ext uri="{BB962C8B-B14F-4D97-AF65-F5344CB8AC3E}">
        <p14:creationId xmlns:p14="http://schemas.microsoft.com/office/powerpoint/2010/main" val="22597374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per-iteration execution demand of a node given by omega dot, is similar to a node’s WCET given by omega </a:t>
            </a:r>
            <a:r>
              <a:rPr lang="en-US" b="1" dirty="0"/>
              <a:t>CLICK</a:t>
            </a:r>
          </a:p>
          <a:p>
            <a:r>
              <a:rPr lang="en-US" dirty="0"/>
              <a:t>separating context switch costs, </a:t>
            </a:r>
            <a:r>
              <a:rPr lang="en-US" b="1" dirty="0"/>
              <a:t>CLICK</a:t>
            </a:r>
            <a:endParaRPr lang="en-US" dirty="0"/>
          </a:p>
          <a:p>
            <a:r>
              <a:rPr lang="en-US" dirty="0"/>
              <a:t>execution demand, </a:t>
            </a:r>
            <a:r>
              <a:rPr lang="en-US" b="1" dirty="0"/>
              <a:t>CLICK</a:t>
            </a:r>
          </a:p>
          <a:p>
            <a:r>
              <a:rPr lang="en-US" dirty="0"/>
              <a:t>and memory demand. </a:t>
            </a:r>
          </a:p>
          <a:p>
            <a:endParaRPr lang="en-US" dirty="0"/>
          </a:p>
          <a:p>
            <a:r>
              <a:rPr lang="en-US" b="1" dirty="0"/>
              <a:t>CLICK </a:t>
            </a:r>
            <a:r>
              <a:rPr lang="en-US" dirty="0"/>
              <a:t>For embedded summary nodes, the per-iteration demand definition is taken recursively from the summary node’s WCET function, omega prime.</a:t>
            </a:r>
          </a:p>
        </p:txBody>
      </p:sp>
      <p:sp>
        <p:nvSpPr>
          <p:cNvPr id="4" name="Slide Number Placeholder 3"/>
          <p:cNvSpPr>
            <a:spLocks noGrp="1"/>
          </p:cNvSpPr>
          <p:nvPr>
            <p:ph type="sldNum" sz="quarter" idx="10"/>
          </p:nvPr>
        </p:nvSpPr>
        <p:spPr/>
        <p:txBody>
          <a:bodyPr/>
          <a:lstStyle/>
          <a:p>
            <a:fld id="{03EC722D-164D-4435-94D5-A96C7BC2D5A2}" type="slidenum">
              <a:rPr lang="en-US" smtClean="0"/>
              <a:t>44</a:t>
            </a:fld>
            <a:endParaRPr lang="en-US"/>
          </a:p>
        </p:txBody>
      </p:sp>
    </p:spTree>
    <p:extLst>
      <p:ext uri="{BB962C8B-B14F-4D97-AF65-F5344CB8AC3E}">
        <p14:creationId xmlns:p14="http://schemas.microsoft.com/office/powerpoint/2010/main" val="9374586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BUNDLEP’s scheduling decisions, </a:t>
            </a:r>
            <a:r>
              <a:rPr lang="en-US"/>
              <a:t>like BUNDLE’s, rely </a:t>
            </a:r>
            <a:r>
              <a:rPr lang="en-US" dirty="0"/>
              <a:t>upon the concept of </a:t>
            </a:r>
            <a:r>
              <a:rPr lang="en-US" b="1" dirty="0"/>
              <a:t>anticipating execution</a:t>
            </a:r>
            <a:endParaRPr lang="en-US" b="0" dirty="0"/>
          </a:p>
          <a:p>
            <a:r>
              <a:rPr lang="en-US" b="0" dirty="0"/>
              <a:t>Detecting when a thread leaves one region and enters another depends on the instruction the thread will execute.</a:t>
            </a:r>
          </a:p>
          <a:p>
            <a:r>
              <a:rPr lang="en-US" b="0" dirty="0"/>
              <a:t>Currently, we know of no hardware mechanism that supports anticipation.</a:t>
            </a:r>
          </a:p>
          <a:p>
            <a:r>
              <a:rPr lang="en-US" b="0" dirty="0"/>
              <a:t>In BUNDLE we gave a brief description of a mechanism, in BUNDLEP we provide a concrete definition that behaves very similarly to hardware-based break points or watch points. This mechanism was designed for BUNDLEP but is perfectly suitable for BUNDLE.</a:t>
            </a:r>
            <a:endParaRPr lang="en-US" b="1" dirty="0"/>
          </a:p>
        </p:txBody>
      </p:sp>
      <p:sp>
        <p:nvSpPr>
          <p:cNvPr id="4" name="Slide Number Placeholder 3"/>
          <p:cNvSpPr>
            <a:spLocks noGrp="1"/>
          </p:cNvSpPr>
          <p:nvPr>
            <p:ph type="sldNum" sz="quarter" idx="10"/>
          </p:nvPr>
        </p:nvSpPr>
        <p:spPr/>
        <p:txBody>
          <a:bodyPr/>
          <a:lstStyle/>
          <a:p>
            <a:fld id="{03EC722D-164D-4435-94D5-A96C7BC2D5A2}" type="slidenum">
              <a:rPr lang="en-US" smtClean="0"/>
              <a:t>45</a:t>
            </a:fld>
            <a:endParaRPr lang="en-US"/>
          </a:p>
        </p:txBody>
      </p:sp>
    </p:spTree>
    <p:extLst>
      <p:ext uri="{BB962C8B-B14F-4D97-AF65-F5344CB8AC3E}">
        <p14:creationId xmlns:p14="http://schemas.microsoft.com/office/powerpoint/2010/main" val="26527095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interrupt mechanism is divided into two parts.</a:t>
            </a:r>
          </a:p>
          <a:p>
            <a:r>
              <a:rPr lang="en-US" dirty="0"/>
              <a:t>The conflict interrupt itself, which indicates that a possible conflict would occur if the instruction were executed. The conflict carries ancillary data indicating the instruction which elicited the interrupt.</a:t>
            </a:r>
          </a:p>
          <a:p>
            <a:r>
              <a:rPr lang="en-US" dirty="0"/>
              <a:t>The conflict table, managed by the scheduling algorithm, which contains the addresses of upcoming possible conflicts.</a:t>
            </a:r>
          </a:p>
        </p:txBody>
      </p:sp>
      <p:sp>
        <p:nvSpPr>
          <p:cNvPr id="4" name="Slide Number Placeholder 3"/>
          <p:cNvSpPr>
            <a:spLocks noGrp="1"/>
          </p:cNvSpPr>
          <p:nvPr>
            <p:ph type="sldNum" sz="quarter" idx="10"/>
          </p:nvPr>
        </p:nvSpPr>
        <p:spPr/>
        <p:txBody>
          <a:bodyPr/>
          <a:lstStyle/>
          <a:p>
            <a:fld id="{03EC722D-164D-4435-94D5-A96C7BC2D5A2}" type="slidenum">
              <a:rPr lang="en-US" smtClean="0"/>
              <a:t>46</a:t>
            </a:fld>
            <a:endParaRPr lang="en-US"/>
          </a:p>
        </p:txBody>
      </p:sp>
    </p:spTree>
    <p:extLst>
      <p:ext uri="{BB962C8B-B14F-4D97-AF65-F5344CB8AC3E}">
        <p14:creationId xmlns:p14="http://schemas.microsoft.com/office/powerpoint/2010/main" val="6535211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activation of a bundle, BUNDLEP examines the immediate successors of the active CFR. </a:t>
            </a:r>
            <a:r>
              <a:rPr lang="en-US" b="1" dirty="0"/>
              <a:t>CLICK </a:t>
            </a:r>
          </a:p>
          <a:p>
            <a:r>
              <a:rPr lang="en-US" dirty="0"/>
              <a:t>It places the addresses of the entry nodes of the successors in the conflict table. </a:t>
            </a:r>
            <a:r>
              <a:rPr lang="en-US" b="1" dirty="0"/>
              <a:t>CLICK</a:t>
            </a:r>
            <a:endParaRPr lang="en-US" dirty="0"/>
          </a:p>
          <a:p>
            <a:endParaRPr lang="en-US" dirty="0"/>
          </a:p>
          <a:p>
            <a:r>
              <a:rPr lang="en-US" dirty="0"/>
              <a:t>When a thread attempts to execute any of the instructions in the table, the thread is blocked, and the conflict interrupt is raised.</a:t>
            </a:r>
          </a:p>
          <a:p>
            <a:r>
              <a:rPr lang="en-US" b="1" dirty="0"/>
              <a:t>CLICK </a:t>
            </a:r>
            <a:r>
              <a:rPr lang="en-US" dirty="0"/>
              <a:t>In response to the interrupt being raised, BUNDLEP moves the thread into the new inactive bundle </a:t>
            </a:r>
            <a:r>
              <a:rPr lang="en-US" b="1" dirty="0"/>
              <a:t>CLICK</a:t>
            </a:r>
          </a:p>
          <a:p>
            <a:r>
              <a:rPr lang="en-US" dirty="0"/>
              <a:t>After clearing the interrupt, BUNDLEP resumes one of the blocked threads waiting to execute in the active bundle</a:t>
            </a:r>
            <a:endParaRPr lang="en-US" b="1" dirty="0"/>
          </a:p>
          <a:p>
            <a:r>
              <a:rPr lang="en-US" b="0" dirty="0"/>
              <a:t>The process repeats until all threads have left the active bundle and are blocked waiting for their new bundle to be activated.</a:t>
            </a:r>
          </a:p>
        </p:txBody>
      </p:sp>
      <p:sp>
        <p:nvSpPr>
          <p:cNvPr id="4" name="Slide Number Placeholder 3"/>
          <p:cNvSpPr>
            <a:spLocks noGrp="1"/>
          </p:cNvSpPr>
          <p:nvPr>
            <p:ph type="sldNum" sz="quarter" idx="10"/>
          </p:nvPr>
        </p:nvSpPr>
        <p:spPr/>
        <p:txBody>
          <a:bodyPr/>
          <a:lstStyle/>
          <a:p>
            <a:fld id="{03EC722D-164D-4435-94D5-A96C7BC2D5A2}" type="slidenum">
              <a:rPr lang="en-US" smtClean="0"/>
              <a:t>47</a:t>
            </a:fld>
            <a:endParaRPr lang="en-US"/>
          </a:p>
        </p:txBody>
      </p:sp>
    </p:spTree>
    <p:extLst>
      <p:ext uri="{BB962C8B-B14F-4D97-AF65-F5344CB8AC3E}">
        <p14:creationId xmlns:p14="http://schemas.microsoft.com/office/powerpoint/2010/main" val="6674710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operation related to the conflict table occurs when the active BUNDLE is depleted.</a:t>
            </a:r>
          </a:p>
          <a:p>
            <a:r>
              <a:rPr lang="en-US" b="1" dirty="0"/>
              <a:t>CLICK </a:t>
            </a:r>
            <a:r>
              <a:rPr lang="en-US" dirty="0"/>
              <a:t>Before selecting a new active bundle, the conflict table is cleared. </a:t>
            </a:r>
          </a:p>
          <a:p>
            <a:r>
              <a:rPr lang="en-US" dirty="0"/>
              <a:t>With a clear conflict table a new bundle is selected as active. The scheduling process of activated and depleting bundles repeats until all threads terminate.</a:t>
            </a:r>
          </a:p>
        </p:txBody>
      </p:sp>
      <p:sp>
        <p:nvSpPr>
          <p:cNvPr id="4" name="Slide Number Placeholder 3"/>
          <p:cNvSpPr>
            <a:spLocks noGrp="1"/>
          </p:cNvSpPr>
          <p:nvPr>
            <p:ph type="sldNum" sz="quarter" idx="10"/>
          </p:nvPr>
        </p:nvSpPr>
        <p:spPr/>
        <p:txBody>
          <a:bodyPr/>
          <a:lstStyle/>
          <a:p>
            <a:fld id="{03EC722D-164D-4435-94D5-A96C7BC2D5A2}" type="slidenum">
              <a:rPr lang="en-US" smtClean="0"/>
              <a:t>48</a:t>
            </a:fld>
            <a:endParaRPr lang="en-US"/>
          </a:p>
        </p:txBody>
      </p:sp>
    </p:spTree>
    <p:extLst>
      <p:ext uri="{BB962C8B-B14F-4D97-AF65-F5344CB8AC3E}">
        <p14:creationId xmlns:p14="http://schemas.microsoft.com/office/powerpoint/2010/main" val="22970432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significant contribution of BUNDLEP is the simulation and evaluation platform.</a:t>
            </a:r>
          </a:p>
          <a:p>
            <a:r>
              <a:rPr lang="en-US" dirty="0"/>
              <a:t>It is available online for modification and reuse by other groups interested in our work.</a:t>
            </a:r>
          </a:p>
        </p:txBody>
      </p:sp>
      <p:sp>
        <p:nvSpPr>
          <p:cNvPr id="4" name="Slide Number Placeholder 3"/>
          <p:cNvSpPr>
            <a:spLocks noGrp="1"/>
          </p:cNvSpPr>
          <p:nvPr>
            <p:ph type="sldNum" sz="quarter" idx="10"/>
          </p:nvPr>
        </p:nvSpPr>
        <p:spPr/>
        <p:txBody>
          <a:bodyPr/>
          <a:lstStyle/>
          <a:p>
            <a:fld id="{03EC722D-164D-4435-94D5-A96C7BC2D5A2}" type="slidenum">
              <a:rPr lang="en-US" smtClean="0"/>
              <a:t>49</a:t>
            </a:fld>
            <a:endParaRPr lang="en-US"/>
          </a:p>
        </p:txBody>
      </p:sp>
    </p:spTree>
    <p:extLst>
      <p:ext uri="{BB962C8B-B14F-4D97-AF65-F5344CB8AC3E}">
        <p14:creationId xmlns:p14="http://schemas.microsoft.com/office/powerpoint/2010/main" val="21011678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evaluation was based upon the Heptane toolset developed an </a:t>
            </a:r>
            <a:r>
              <a:rPr lang="en-US" dirty="0" err="1"/>
              <a:t>Inria</a:t>
            </a:r>
            <a:r>
              <a:rPr lang="en-US" dirty="0"/>
              <a:t>, which includes native support for the MRTC benchmarks.</a:t>
            </a:r>
          </a:p>
          <a:p>
            <a:r>
              <a:rPr lang="en-US" dirty="0"/>
              <a:t>We compared BUNDLEP’s analysis and run-time performance to Heptane’s bounds and a serial scheduler.</a:t>
            </a:r>
          </a:p>
          <a:p>
            <a:r>
              <a:rPr lang="en-US" dirty="0"/>
              <a:t>Our target was a MIPS 74K processor with a variable number of cache lines, block reload time, and cycles per instruction. The analysis and simulation varied m, the number of threads released with each job.</a:t>
            </a:r>
          </a:p>
        </p:txBody>
      </p:sp>
      <p:sp>
        <p:nvSpPr>
          <p:cNvPr id="4" name="Slide Number Placeholder 3"/>
          <p:cNvSpPr>
            <a:spLocks noGrp="1"/>
          </p:cNvSpPr>
          <p:nvPr>
            <p:ph type="sldNum" sz="quarter" idx="10"/>
          </p:nvPr>
        </p:nvSpPr>
        <p:spPr/>
        <p:txBody>
          <a:bodyPr/>
          <a:lstStyle/>
          <a:p>
            <a:fld id="{03EC722D-164D-4435-94D5-A96C7BC2D5A2}" type="slidenum">
              <a:rPr lang="en-US" smtClean="0"/>
              <a:t>50</a:t>
            </a:fld>
            <a:endParaRPr lang="en-US"/>
          </a:p>
        </p:txBody>
      </p:sp>
    </p:spTree>
    <p:extLst>
      <p:ext uri="{BB962C8B-B14F-4D97-AF65-F5344CB8AC3E}">
        <p14:creationId xmlns:p14="http://schemas.microsoft.com/office/powerpoint/2010/main" val="817729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work is the first to quantify the inter-thread cache benefit for hard real-time systems. However, the impact of caches on worst-case execution time and </a:t>
            </a:r>
            <a:r>
              <a:rPr lang="en-US" dirty="0" err="1"/>
              <a:t>schedulability</a:t>
            </a:r>
            <a:r>
              <a:rPr lang="en-US" dirty="0"/>
              <a:t> is well studied, and our work draws heavily on the concepts developed for cache related preemption delay – abbreviated CRPD. However, previous works treat caches almost exclusively as detractors to </a:t>
            </a:r>
            <a:r>
              <a:rPr lang="en-US" dirty="0" err="1"/>
              <a:t>schedulability</a:t>
            </a:r>
            <a:r>
              <a:rPr lang="en-US" dirty="0"/>
              <a:t> analysis in part due to their independent treatment of threads. </a:t>
            </a:r>
          </a:p>
          <a:p>
            <a:endParaRPr lang="en-US" dirty="0"/>
          </a:p>
          <a:p>
            <a:r>
              <a:rPr lang="en-US" dirty="0"/>
              <a:t>For multi-threaded models such as fork-join and concurrent program analysis, threads and synthetic tasks contribute their demand without consideration of one another. This leads to a negative treatment of caches for </a:t>
            </a:r>
            <a:r>
              <a:rPr lang="en-US" dirty="0" err="1"/>
              <a:t>schedulability</a:t>
            </a:r>
            <a:r>
              <a:rPr lang="en-US" dirty="0"/>
              <a:t> as well as cache related preemption delay analysis. While there are many refinements to CRPD through improved analysis and scheduling techniques, these are only refinements which limit the negative impacts of caches without consideration for the possible positive benefits. </a:t>
            </a:r>
          </a:p>
          <a:p>
            <a:endParaRPr lang="en-US" dirty="0"/>
          </a:p>
          <a:p>
            <a:r>
              <a:rPr lang="en-US" dirty="0"/>
              <a:t>There are few works we are aware of that take a positive perspective of caches. </a:t>
            </a:r>
            <a:r>
              <a:rPr lang="en-US" dirty="0" err="1"/>
              <a:t>Calindrino’s</a:t>
            </a:r>
            <a:r>
              <a:rPr lang="en-US" dirty="0"/>
              <a:t> PhD dissertation at Chapel Hill, limits the “cache spread” of threads. However, there is only an empirical evaluation and no analytical component. Rashid’s work takes a truly positive approach, accounting for the benefit of persistent cache blocks – those blocks that remain in the cache after a job has terminated and are reused when the next job is released. While positive, Rashid’s works address an orthogonal benefit to our own, and is limited to single threaded tasks without consideration for scheduling techniques.</a:t>
            </a:r>
          </a:p>
        </p:txBody>
      </p:sp>
      <p:sp>
        <p:nvSpPr>
          <p:cNvPr id="4" name="Slide Number Placeholder 3"/>
          <p:cNvSpPr>
            <a:spLocks noGrp="1"/>
          </p:cNvSpPr>
          <p:nvPr>
            <p:ph type="sldNum" sz="quarter" idx="10"/>
          </p:nvPr>
        </p:nvSpPr>
        <p:spPr/>
        <p:txBody>
          <a:bodyPr/>
          <a:lstStyle/>
          <a:p>
            <a:fld id="{03EC722D-164D-4435-94D5-A96C7BC2D5A2}" type="slidenum">
              <a:rPr lang="en-US" smtClean="0"/>
              <a:t>6</a:t>
            </a:fld>
            <a:endParaRPr lang="en-US"/>
          </a:p>
        </p:txBody>
      </p:sp>
    </p:spTree>
    <p:extLst>
      <p:ext uri="{BB962C8B-B14F-4D97-AF65-F5344CB8AC3E}">
        <p14:creationId xmlns:p14="http://schemas.microsoft.com/office/powerpoint/2010/main" val="9791577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full results for the MRTC benchmarks are available online at archive.org. Here, and in the prospectus, we focus on the summary performance and the information gained from the evaluation.</a:t>
            </a:r>
          </a:p>
        </p:txBody>
      </p:sp>
      <p:sp>
        <p:nvSpPr>
          <p:cNvPr id="4" name="Slide Number Placeholder 3"/>
          <p:cNvSpPr>
            <a:spLocks noGrp="1"/>
          </p:cNvSpPr>
          <p:nvPr>
            <p:ph type="sldNum" sz="quarter" idx="10"/>
          </p:nvPr>
        </p:nvSpPr>
        <p:spPr/>
        <p:txBody>
          <a:bodyPr/>
          <a:lstStyle/>
          <a:p>
            <a:fld id="{03EC722D-164D-4435-94D5-A96C7BC2D5A2}" type="slidenum">
              <a:rPr lang="en-US" smtClean="0"/>
              <a:t>51</a:t>
            </a:fld>
            <a:endParaRPr lang="en-US"/>
          </a:p>
        </p:txBody>
      </p:sp>
    </p:spTree>
    <p:extLst>
      <p:ext uri="{BB962C8B-B14F-4D97-AF65-F5344CB8AC3E}">
        <p14:creationId xmlns:p14="http://schemas.microsoft.com/office/powerpoint/2010/main" val="36913134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BUNDLEP provides an analytical benefit in terms of WCET values. The graph on the left quantifies the benefit of BUNDLEP analysis over Heptane’s serial WCET bound. The y-axis is the count of benchmarks where BUNDLEP produced a lower WCET bound. Each group of histograms represent a specific architecture configuration, enumerated by their block reload time, cycles per instruction, and number of cache lines. The first group represents an architecture with a block reload time of 100 cycles, one cycle per instruction, for 8 cache lines. Within the group, the number of tasks that benefit from BUNDLEP varies by the number of threads per job. BUNDLEP produces a lower bound for 13, 15, and 16 of the benchmarks as the number of threads increase from 2, to 4, to 8, and then 16. In the worst configuration, BUNLDEP produces a WCET value smaller than Heptane for half of the benchmarks.</a:t>
            </a:r>
          </a:p>
          <a:p>
            <a:endParaRPr lang="en-US" dirty="0"/>
          </a:p>
          <a:p>
            <a:r>
              <a:rPr lang="en-US" dirty="0"/>
              <a:t>The graph on the right summarizes the run-time benefit of BUNDLEP compared to a serialized scheduler. It is organized in the same manner as the graph on the left, a group for one set of architecture parameters, for an  increasing number of threads. In the worst configuration, BUNDLEP provides a run-time benefit with a lower total execution time for almost half of the benchmarks. In the best architecture configuration BUNDLEP outperforms serialized execution for all of the benchmarks.</a:t>
            </a:r>
          </a:p>
          <a:p>
            <a:endParaRPr lang="en-US" dirty="0"/>
          </a:p>
          <a:p>
            <a:r>
              <a:rPr lang="en-US" dirty="0"/>
              <a:t>There are three trends that we notice in the summarized performance. When the number of threads increase the benefit from BUNDLEP analysis and scheduling increases. When the cache size increases the number of tasks that benefit decreases. When the block reload time increases more quickly than the cycles per instruction, BUNDLEP’s benefit also increases.</a:t>
            </a:r>
          </a:p>
        </p:txBody>
      </p:sp>
      <p:sp>
        <p:nvSpPr>
          <p:cNvPr id="4" name="Slide Number Placeholder 3"/>
          <p:cNvSpPr>
            <a:spLocks noGrp="1"/>
          </p:cNvSpPr>
          <p:nvPr>
            <p:ph type="sldNum" sz="quarter" idx="10"/>
          </p:nvPr>
        </p:nvSpPr>
        <p:spPr/>
        <p:txBody>
          <a:bodyPr/>
          <a:lstStyle/>
          <a:p>
            <a:fld id="{03EC722D-164D-4435-94D5-A96C7BC2D5A2}" type="slidenum">
              <a:rPr lang="en-US" smtClean="0"/>
              <a:t>52</a:t>
            </a:fld>
            <a:endParaRPr lang="en-US"/>
          </a:p>
        </p:txBody>
      </p:sp>
    </p:spTree>
    <p:extLst>
      <p:ext uri="{BB962C8B-B14F-4D97-AF65-F5344CB8AC3E}">
        <p14:creationId xmlns:p14="http://schemas.microsoft.com/office/powerpoint/2010/main" val="1819444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ud</a:t>
            </a:r>
            <a:r>
              <a:rPr lang="en-US" dirty="0"/>
              <a:t> benchmark is a representative of other benchmarks that benefited from BUNDLEP analysis and scheduling.</a:t>
            </a:r>
          </a:p>
          <a:p>
            <a:r>
              <a:rPr lang="en-US" dirty="0"/>
              <a:t>The graph on the left represents the analytical benefit of BUNDLEP over Heptane. It follows the same organizational structure as the summary information on the previous slide, except that the y-axis is cycles saved rather than the count of benchmarks.</a:t>
            </a:r>
          </a:p>
          <a:p>
            <a:r>
              <a:rPr lang="en-US" dirty="0"/>
              <a:t>The trend of BUNDLEP’s increasing benefit as the number of threads increases is seen in each group.</a:t>
            </a:r>
          </a:p>
          <a:p>
            <a:r>
              <a:rPr lang="en-US" dirty="0"/>
              <a:t>The trend of BUNDLEP’s benefit decreasing as the cache size grows until reaching 32 lines is seen across all groups.</a:t>
            </a:r>
          </a:p>
          <a:p>
            <a:endParaRPr lang="en-US" dirty="0"/>
          </a:p>
          <a:p>
            <a:r>
              <a:rPr lang="en-US" dirty="0"/>
              <a:t>The graph on the right represents the run-time benefit of BUNDLEP, following the same organization as the analytical benefit. It illustrates, again, the decreasing performance of BUNDLEP as the cache size grows, and in some cases taking longer to complete than the serial scheduler.</a:t>
            </a:r>
          </a:p>
          <a:p>
            <a:endParaRPr lang="en-US" dirty="0"/>
          </a:p>
        </p:txBody>
      </p:sp>
      <p:sp>
        <p:nvSpPr>
          <p:cNvPr id="4" name="Slide Number Placeholder 3"/>
          <p:cNvSpPr>
            <a:spLocks noGrp="1"/>
          </p:cNvSpPr>
          <p:nvPr>
            <p:ph type="sldNum" sz="quarter" idx="10"/>
          </p:nvPr>
        </p:nvSpPr>
        <p:spPr/>
        <p:txBody>
          <a:bodyPr/>
          <a:lstStyle/>
          <a:p>
            <a:fld id="{03EC722D-164D-4435-94D5-A96C7BC2D5A2}" type="slidenum">
              <a:rPr lang="en-US" smtClean="0"/>
              <a:t>53</a:t>
            </a:fld>
            <a:endParaRPr lang="en-US"/>
          </a:p>
        </p:txBody>
      </p:sp>
    </p:spTree>
    <p:extLst>
      <p:ext uri="{BB962C8B-B14F-4D97-AF65-F5344CB8AC3E}">
        <p14:creationId xmlns:p14="http://schemas.microsoft.com/office/powerpoint/2010/main" val="32502180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BUNDLEP analysis and run-time performance is worse than serialized execution. The </a:t>
            </a:r>
            <a:r>
              <a:rPr lang="en-US" dirty="0" err="1"/>
              <a:t>matmult</a:t>
            </a:r>
            <a:r>
              <a:rPr lang="en-US" dirty="0"/>
              <a:t> benchmark is one such example.</a:t>
            </a:r>
          </a:p>
          <a:p>
            <a:endParaRPr lang="en-US" dirty="0"/>
          </a:p>
          <a:p>
            <a:r>
              <a:rPr lang="en-US" dirty="0"/>
              <a:t>On the left, in the analysis, we see as the number of threads increase BUNDLEP’s performance </a:t>
            </a:r>
            <a:r>
              <a:rPr lang="en-US" b="1" dirty="0"/>
              <a:t>decreases</a:t>
            </a:r>
            <a:r>
              <a:rPr lang="en-US" b="0" dirty="0"/>
              <a:t>.</a:t>
            </a:r>
          </a:p>
          <a:p>
            <a:r>
              <a:rPr lang="en-US" dirty="0"/>
              <a:t>On the right, the run-time performance is inconsistent but generally favors serialized execution. </a:t>
            </a:r>
          </a:p>
          <a:p>
            <a:endParaRPr lang="en-US" dirty="0"/>
          </a:p>
          <a:p>
            <a:r>
              <a:rPr lang="en-US" dirty="0"/>
              <a:t>The cause of the analytical and run-time deficit in BUNDLEP’s performance is directly related to small conflict free regions. </a:t>
            </a:r>
            <a:r>
              <a:rPr lang="en-US" b="1" dirty="0"/>
              <a:t>CLICK</a:t>
            </a:r>
            <a:endParaRPr lang="en-US" dirty="0"/>
          </a:p>
          <a:p>
            <a:r>
              <a:rPr lang="en-US" dirty="0"/>
              <a:t>Unlike the analysis of BUNDLE, BUNDLEP does not assume that context switches take zero time. Context switches are included in both the analysis and run-time evaluation. For the benchmarks where BUNDLEP performs poorly, conflict free regions are small. Where the inter-thread cache benefit is less than the context switch time. This degrades performance, which leads to the results we see for the </a:t>
            </a:r>
            <a:r>
              <a:rPr lang="en-US" dirty="0" err="1"/>
              <a:t>matmult</a:t>
            </a:r>
            <a:r>
              <a:rPr lang="en-US" dirty="0"/>
              <a:t> benchmark and others.</a:t>
            </a:r>
          </a:p>
          <a:p>
            <a:endParaRPr lang="en-US" dirty="0"/>
          </a:p>
          <a:p>
            <a:r>
              <a:rPr lang="en-US" dirty="0"/>
              <a:t>We have identified the cause as small conflict free regions compared to the inter-thread cache benefit and context switch costs. This presents an opportunity for us to relax our strict definition of conflict free regions, or adjust our scheduling decisions to benefit more tasks via BUNDLEP’s approach.</a:t>
            </a:r>
          </a:p>
        </p:txBody>
      </p:sp>
      <p:sp>
        <p:nvSpPr>
          <p:cNvPr id="4" name="Slide Number Placeholder 3"/>
          <p:cNvSpPr>
            <a:spLocks noGrp="1"/>
          </p:cNvSpPr>
          <p:nvPr>
            <p:ph type="sldNum" sz="quarter" idx="10"/>
          </p:nvPr>
        </p:nvSpPr>
        <p:spPr/>
        <p:txBody>
          <a:bodyPr/>
          <a:lstStyle/>
          <a:p>
            <a:fld id="{03EC722D-164D-4435-94D5-A96C7BC2D5A2}" type="slidenum">
              <a:rPr lang="en-US" smtClean="0"/>
              <a:t>54</a:t>
            </a:fld>
            <a:endParaRPr lang="en-US"/>
          </a:p>
        </p:txBody>
      </p:sp>
    </p:spTree>
    <p:extLst>
      <p:ext uri="{BB962C8B-B14F-4D97-AF65-F5344CB8AC3E}">
        <p14:creationId xmlns:p14="http://schemas.microsoft.com/office/powerpoint/2010/main" val="2652219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the evaluation into consideration what we find is further support for the positive perspective of caches when applied to compiled programs.</a:t>
            </a:r>
          </a:p>
          <a:p>
            <a:r>
              <a:rPr lang="en-US" dirty="0"/>
              <a:t>These results also highlight areas of BUNDLEP that need improvement, particularly surrounding small conflict free regions.</a:t>
            </a:r>
          </a:p>
          <a:p>
            <a:r>
              <a:rPr lang="en-US" dirty="0"/>
              <a:t>And lastly, support for BUNDLEP in real hardware seems feasible given that the conflict interrupt is remarkably similar to hardware interrupts used in debugging.</a:t>
            </a:r>
          </a:p>
        </p:txBody>
      </p:sp>
      <p:sp>
        <p:nvSpPr>
          <p:cNvPr id="4" name="Slide Number Placeholder 3"/>
          <p:cNvSpPr>
            <a:spLocks noGrp="1"/>
          </p:cNvSpPr>
          <p:nvPr>
            <p:ph type="sldNum" sz="quarter" idx="10"/>
          </p:nvPr>
        </p:nvSpPr>
        <p:spPr/>
        <p:txBody>
          <a:bodyPr/>
          <a:lstStyle/>
          <a:p>
            <a:fld id="{03EC722D-164D-4435-94D5-A96C7BC2D5A2}" type="slidenum">
              <a:rPr lang="en-US" smtClean="0"/>
              <a:t>55</a:t>
            </a:fld>
            <a:endParaRPr lang="en-US"/>
          </a:p>
        </p:txBody>
      </p:sp>
    </p:spTree>
    <p:extLst>
      <p:ext uri="{BB962C8B-B14F-4D97-AF65-F5344CB8AC3E}">
        <p14:creationId xmlns:p14="http://schemas.microsoft.com/office/powerpoint/2010/main" val="21563171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from BUNDLE and BUNDLEP are encouraging. Exploring the positive approach to caches, we’ve discovered more opportunities to improve upon and advance them.</a:t>
            </a:r>
          </a:p>
          <a:p>
            <a:endParaRPr lang="en-US" dirty="0"/>
          </a:p>
          <a:p>
            <a:r>
              <a:rPr lang="en-US" dirty="0"/>
              <a:t>Of paramount importance to us, is to increase the scope from a single multi-threaded task to a multi-threaded multi-task set, with non-preemptive scheduling as the first step. The results of which will inform the </a:t>
            </a:r>
            <a:r>
              <a:rPr lang="en-US" dirty="0" err="1"/>
              <a:t>schedulability</a:t>
            </a:r>
            <a:r>
              <a:rPr lang="en-US" dirty="0"/>
              <a:t> analysis for a fully preemptive multi-task version of BUNDLEP.</a:t>
            </a:r>
          </a:p>
          <a:p>
            <a:endParaRPr lang="en-US" dirty="0"/>
          </a:p>
          <a:p>
            <a:r>
              <a:rPr lang="en-US" dirty="0"/>
              <a:t>The immediate improvements available for BUNDLEP focus on its deficiencies and the evaluation platform. CFRs with small inter-thread cache benefits can be counter-balanced by selectively allowing threads to continue execution through those CFRs without blocking. In BUNDLEP, the complexity of WCETO was addressed with an ILP. Though we think there is an alternative to formulating BUNDLEP’s WCETO problem, we have yet been unable to find it. Further research may yield a greedy approach, or another with lesser complexity. Lastly, with the introduction of RISCV as an open source processor, shifting the evaluation target to RISCV and to one of the many available simulators would bring a greater benefit to others interested in our work.</a:t>
            </a:r>
          </a:p>
          <a:p>
            <a:endParaRPr lang="en-US" dirty="0"/>
          </a:p>
          <a:p>
            <a:r>
              <a:rPr lang="en-US" dirty="0"/>
              <a:t>To advance the positive perspective, begins with limited and fully preemptive multi-task sets. From there, a physical prototype seems straight forward to construct. Followed by the use of hierarchical caches, and associative caches with different replacement policies. Multi-core analysis would also increase acceptance and adoption. Data caches are on the distant horizon requiring a different approach.</a:t>
            </a:r>
          </a:p>
        </p:txBody>
      </p:sp>
      <p:sp>
        <p:nvSpPr>
          <p:cNvPr id="4" name="Slide Number Placeholder 3"/>
          <p:cNvSpPr>
            <a:spLocks noGrp="1"/>
          </p:cNvSpPr>
          <p:nvPr>
            <p:ph type="sldNum" sz="quarter" idx="10"/>
          </p:nvPr>
        </p:nvSpPr>
        <p:spPr/>
        <p:txBody>
          <a:bodyPr/>
          <a:lstStyle/>
          <a:p>
            <a:fld id="{03EC722D-164D-4435-94D5-A96C7BC2D5A2}" type="slidenum">
              <a:rPr lang="en-US" smtClean="0"/>
              <a:t>56</a:t>
            </a:fld>
            <a:endParaRPr lang="en-US"/>
          </a:p>
        </p:txBody>
      </p:sp>
    </p:spTree>
    <p:extLst>
      <p:ext uri="{BB962C8B-B14F-4D97-AF65-F5344CB8AC3E}">
        <p14:creationId xmlns:p14="http://schemas.microsoft.com/office/powerpoint/2010/main" val="30860143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dissertation, we intend to address three of the opportunities, before a defense in June.</a:t>
            </a:r>
          </a:p>
          <a:p>
            <a:r>
              <a:rPr lang="en-US" dirty="0"/>
              <a:t>For ECRTS in February, we want to bring BUNDLEP from one multi-threaded task to multiple tasks using non-preemptive scheduling.</a:t>
            </a:r>
          </a:p>
          <a:p>
            <a:r>
              <a:rPr lang="en-US" dirty="0"/>
              <a:t>For EMSOFT in March, we plan to improve BUNDLEP’s single task performance by adding flexibility in BUNDLEP’s scheduling decisions.</a:t>
            </a:r>
          </a:p>
          <a:p>
            <a:r>
              <a:rPr lang="en-US" dirty="0"/>
              <a:t>Lastly, for RTSS in May, we will bring limited and fully preemptive multi-threaded multi-task scheduling to BUNDLEP including the impact of cache related preemption delay.</a:t>
            </a:r>
          </a:p>
          <a:p>
            <a:endParaRPr lang="en-US" dirty="0"/>
          </a:p>
        </p:txBody>
      </p:sp>
      <p:sp>
        <p:nvSpPr>
          <p:cNvPr id="4" name="Slide Number Placeholder 3"/>
          <p:cNvSpPr>
            <a:spLocks noGrp="1"/>
          </p:cNvSpPr>
          <p:nvPr>
            <p:ph type="sldNum" sz="quarter" idx="10"/>
          </p:nvPr>
        </p:nvSpPr>
        <p:spPr/>
        <p:txBody>
          <a:bodyPr/>
          <a:lstStyle/>
          <a:p>
            <a:fld id="{03EC722D-164D-4435-94D5-A96C7BC2D5A2}" type="slidenum">
              <a:rPr lang="en-US" smtClean="0"/>
              <a:t>57</a:t>
            </a:fld>
            <a:endParaRPr lang="en-US"/>
          </a:p>
        </p:txBody>
      </p:sp>
    </p:spTree>
    <p:extLst>
      <p:ext uri="{BB962C8B-B14F-4D97-AF65-F5344CB8AC3E}">
        <p14:creationId xmlns:p14="http://schemas.microsoft.com/office/powerpoint/2010/main" val="14921131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I would like to invite your questions now! Thank you.</a:t>
            </a:r>
          </a:p>
        </p:txBody>
      </p:sp>
      <p:sp>
        <p:nvSpPr>
          <p:cNvPr id="4" name="Slide Number Placeholder 3"/>
          <p:cNvSpPr>
            <a:spLocks noGrp="1"/>
          </p:cNvSpPr>
          <p:nvPr>
            <p:ph type="sldNum" sz="quarter" idx="10"/>
          </p:nvPr>
        </p:nvSpPr>
        <p:spPr/>
        <p:txBody>
          <a:bodyPr/>
          <a:lstStyle/>
          <a:p>
            <a:fld id="{03EC722D-164D-4435-94D5-A96C7BC2D5A2}" type="slidenum">
              <a:rPr lang="en-US" smtClean="0"/>
              <a:t>58</a:t>
            </a:fld>
            <a:endParaRPr lang="en-US"/>
          </a:p>
        </p:txBody>
      </p:sp>
    </p:spTree>
    <p:extLst>
      <p:ext uri="{BB962C8B-B14F-4D97-AF65-F5344CB8AC3E}">
        <p14:creationId xmlns:p14="http://schemas.microsoft.com/office/powerpoint/2010/main" val="4166296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Independent treatment of tasks from the classical perspective creates an opportunity for the introduction of an integrated, positive one. Which leads to the central thesis of our work.</a:t>
            </a:r>
          </a:p>
          <a:p>
            <a:endParaRPr lang="en-US" b="1" dirty="0"/>
          </a:p>
          <a:p>
            <a:r>
              <a:rPr lang="en-US" b="1" dirty="0"/>
              <a:t>CLICK</a:t>
            </a:r>
          </a:p>
          <a:p>
            <a:endParaRPr lang="en-US" dirty="0"/>
          </a:p>
          <a:p>
            <a:r>
              <a:rPr lang="en-US" i="1" dirty="0"/>
              <a:t>Read the thesis</a:t>
            </a:r>
          </a:p>
        </p:txBody>
      </p:sp>
      <p:sp>
        <p:nvSpPr>
          <p:cNvPr id="4" name="Slide Number Placeholder 3"/>
          <p:cNvSpPr>
            <a:spLocks noGrp="1"/>
          </p:cNvSpPr>
          <p:nvPr>
            <p:ph type="sldNum" sz="quarter" idx="10"/>
          </p:nvPr>
        </p:nvSpPr>
        <p:spPr/>
        <p:txBody>
          <a:bodyPr/>
          <a:lstStyle/>
          <a:p>
            <a:fld id="{03EC722D-164D-4435-94D5-A96C7BC2D5A2}" type="slidenum">
              <a:rPr lang="en-US" smtClean="0"/>
              <a:t>7</a:t>
            </a:fld>
            <a:endParaRPr lang="en-US"/>
          </a:p>
        </p:txBody>
      </p:sp>
    </p:spTree>
    <p:extLst>
      <p:ext uri="{BB962C8B-B14F-4D97-AF65-F5344CB8AC3E}">
        <p14:creationId xmlns:p14="http://schemas.microsoft.com/office/powerpoint/2010/main" val="2930370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have two integrated scheduling approaches that support our thesis: BUNDLE and BUNDLEP.</a:t>
            </a:r>
          </a:p>
          <a:p>
            <a:endParaRPr lang="en-US" dirty="0"/>
          </a:p>
          <a:p>
            <a:r>
              <a:rPr lang="en-US" dirty="0"/>
              <a:t>They share common concepts introduced in our work. Particularly</a:t>
            </a:r>
          </a:p>
          <a:p>
            <a:pPr marL="171450" indent="-171450">
              <a:buFontTx/>
              <a:buChar char="-"/>
            </a:pPr>
            <a:r>
              <a:rPr lang="en-US" dirty="0"/>
              <a:t>the definition and quantification of the inter-thread cache benefit</a:t>
            </a:r>
          </a:p>
          <a:p>
            <a:pPr marL="171450" indent="-171450">
              <a:buFontTx/>
              <a:buChar char="-"/>
            </a:pPr>
            <a:r>
              <a:rPr lang="en-US" dirty="0"/>
              <a:t>a novel model of multi-threaded task systems</a:t>
            </a:r>
          </a:p>
          <a:p>
            <a:pPr marL="171450" indent="-171450">
              <a:buFontTx/>
              <a:buChar char="-"/>
            </a:pPr>
            <a:r>
              <a:rPr lang="en-US" dirty="0"/>
              <a:t>the concept of worst case execution time </a:t>
            </a:r>
            <a:r>
              <a:rPr lang="en-US" b="1" dirty="0"/>
              <a:t>combined with</a:t>
            </a:r>
            <a:r>
              <a:rPr lang="en-US" dirty="0"/>
              <a:t> cache overhead</a:t>
            </a:r>
          </a:p>
          <a:p>
            <a:pPr marL="171450" indent="-171450">
              <a:buFontTx/>
              <a:buChar char="-"/>
            </a:pPr>
            <a:r>
              <a:rPr lang="en-US" dirty="0"/>
              <a:t>modification of a threads control flow graph into conflict free regions and conflict free region graphs.</a:t>
            </a:r>
          </a:p>
          <a:p>
            <a:pPr marL="0" indent="0">
              <a:buFontTx/>
              <a:buNone/>
            </a:pPr>
            <a:endParaRPr lang="en-US" dirty="0"/>
          </a:p>
          <a:p>
            <a:pPr marL="0" indent="0">
              <a:buFontTx/>
              <a:buNone/>
            </a:pPr>
            <a:r>
              <a:rPr lang="en-US" b="1" dirty="0"/>
              <a:t>CLICK </a:t>
            </a:r>
            <a:r>
              <a:rPr lang="en-US" dirty="0"/>
              <a:t>BUNDLE is a thread-level scheduler with accompanying WCETO analysis.</a:t>
            </a:r>
          </a:p>
          <a:p>
            <a:pPr marL="0" indent="0">
              <a:buFontTx/>
              <a:buNone/>
            </a:pPr>
            <a:r>
              <a:rPr lang="en-US" b="1" dirty="0"/>
              <a:t>CLICK</a:t>
            </a:r>
            <a:r>
              <a:rPr lang="en-US" dirty="0"/>
              <a:t> BUNDLEP is a priority based thread-level scheduler with WCETO analysis, practical WCETO calculation for real tasks, a reusable and extensible simulation and evaluation platform, which demonstrates the success of our proposed hardware conflict interrupt mechanism.</a:t>
            </a:r>
          </a:p>
        </p:txBody>
      </p:sp>
      <p:sp>
        <p:nvSpPr>
          <p:cNvPr id="4" name="Slide Number Placeholder 3"/>
          <p:cNvSpPr>
            <a:spLocks noGrp="1"/>
          </p:cNvSpPr>
          <p:nvPr>
            <p:ph type="sldNum" sz="quarter" idx="10"/>
          </p:nvPr>
        </p:nvSpPr>
        <p:spPr/>
        <p:txBody>
          <a:bodyPr/>
          <a:lstStyle/>
          <a:p>
            <a:fld id="{03EC722D-164D-4435-94D5-A96C7BC2D5A2}" type="slidenum">
              <a:rPr lang="en-US" smtClean="0"/>
              <a:t>8</a:t>
            </a:fld>
            <a:endParaRPr lang="en-US"/>
          </a:p>
        </p:txBody>
      </p:sp>
    </p:spTree>
    <p:extLst>
      <p:ext uri="{BB962C8B-B14F-4D97-AF65-F5344CB8AC3E}">
        <p14:creationId xmlns:p14="http://schemas.microsoft.com/office/powerpoint/2010/main" val="2904464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differentiate our approach from existing ones, we present the classical approaches in the following manner. Where scheduling algorithms, WCETO analysis, </a:t>
            </a:r>
            <a:r>
              <a:rPr lang="en-US" dirty="0" err="1"/>
              <a:t>schedulability</a:t>
            </a:r>
            <a:r>
              <a:rPr lang="en-US" dirty="0"/>
              <a:t> analysis, and preemption delay analysis are independent.</a:t>
            </a:r>
          </a:p>
        </p:txBody>
      </p:sp>
      <p:sp>
        <p:nvSpPr>
          <p:cNvPr id="4" name="Slide Number Placeholder 3"/>
          <p:cNvSpPr>
            <a:spLocks noGrp="1"/>
          </p:cNvSpPr>
          <p:nvPr>
            <p:ph type="sldNum" sz="quarter" idx="10"/>
          </p:nvPr>
        </p:nvSpPr>
        <p:spPr/>
        <p:txBody>
          <a:bodyPr/>
          <a:lstStyle/>
          <a:p>
            <a:fld id="{03EC722D-164D-4435-94D5-A96C7BC2D5A2}" type="slidenum">
              <a:rPr lang="en-US" smtClean="0"/>
              <a:t>9</a:t>
            </a:fld>
            <a:endParaRPr lang="en-US"/>
          </a:p>
        </p:txBody>
      </p:sp>
    </p:spTree>
    <p:extLst>
      <p:ext uri="{BB962C8B-B14F-4D97-AF65-F5344CB8AC3E}">
        <p14:creationId xmlns:p14="http://schemas.microsoft.com/office/powerpoint/2010/main" val="2429545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integrated approach shares information between the disciplines.</a:t>
            </a:r>
          </a:p>
          <a:p>
            <a:r>
              <a:rPr lang="en-US" b="1" dirty="0"/>
              <a:t>CLICK </a:t>
            </a:r>
            <a:r>
              <a:rPr lang="en-US" dirty="0"/>
              <a:t>Currently, our approaches are limited to a single multi-threaded task, which limits our contributions to single task analysis.</a:t>
            </a:r>
          </a:p>
          <a:p>
            <a:r>
              <a:rPr lang="en-US" b="1" dirty="0"/>
              <a:t>CLICK </a:t>
            </a:r>
            <a:r>
              <a:rPr lang="en-US" b="0" dirty="0"/>
              <a:t>We will begin by focusing on BUNDLE’s approach, and the later the extensions that contribute BUNDLEP.</a:t>
            </a:r>
            <a:endParaRPr lang="en-US" b="1" dirty="0"/>
          </a:p>
        </p:txBody>
      </p:sp>
      <p:sp>
        <p:nvSpPr>
          <p:cNvPr id="4" name="Slide Number Placeholder 3"/>
          <p:cNvSpPr>
            <a:spLocks noGrp="1"/>
          </p:cNvSpPr>
          <p:nvPr>
            <p:ph type="sldNum" sz="quarter" idx="10"/>
          </p:nvPr>
        </p:nvSpPr>
        <p:spPr/>
        <p:txBody>
          <a:bodyPr/>
          <a:lstStyle/>
          <a:p>
            <a:fld id="{03EC722D-164D-4435-94D5-A96C7BC2D5A2}" type="slidenum">
              <a:rPr lang="en-US" smtClean="0"/>
              <a:t>10</a:t>
            </a:fld>
            <a:endParaRPr lang="en-US"/>
          </a:p>
        </p:txBody>
      </p:sp>
    </p:spTree>
    <p:extLst>
      <p:ext uri="{BB962C8B-B14F-4D97-AF65-F5344CB8AC3E}">
        <p14:creationId xmlns:p14="http://schemas.microsoft.com/office/powerpoint/2010/main" val="844682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sz="1400"/>
            </a:lvl1pPr>
          </a:lstStyle>
          <a:p>
            <a:r>
              <a:rPr lang="en-US"/>
              <a:t>2018-11-20</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2800">
                <a:solidFill>
                  <a:schemeClr val="bg1"/>
                </a:solidFill>
              </a:defRPr>
            </a:lvl1pPr>
          </a:lstStyle>
          <a:p>
            <a:fld id="{C0DF9C1F-DB74-1E4B-8839-30A600129FD3}" type="slidenum">
              <a:rPr lang="en-US" smtClean="0"/>
              <a:pPr/>
              <a:t>‹#›</a:t>
            </a:fld>
            <a:endParaRPr lang="en-US" dirty="0"/>
          </a:p>
        </p:txBody>
      </p:sp>
    </p:spTree>
    <p:extLst>
      <p:ext uri="{BB962C8B-B14F-4D97-AF65-F5344CB8AC3E}">
        <p14:creationId xmlns:p14="http://schemas.microsoft.com/office/powerpoint/2010/main" val="178999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2018-11-20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850060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2018-11-20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04242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2018-11-20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315554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2018-11-20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377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2018-11-20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1184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2018-11-20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018723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2018-11-20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3987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2018-11-20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425590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2018-11-20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774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2018-11-20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64159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2018-11-20</a:t>
            </a:r>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2800">
                <a:solidFill>
                  <a:schemeClr val="bg1"/>
                </a:solidFill>
              </a:defRPr>
            </a:lvl1pPr>
          </a:lstStyle>
          <a:p>
            <a:fld id="{C0DF9C1F-DB74-1E4B-8839-30A600129FD3}" type="slidenum">
              <a:rPr lang="en-US" smtClean="0"/>
              <a:pPr/>
              <a:t>‹#›</a:t>
            </a:fld>
            <a:endParaRPr lang="en-US" dirty="0"/>
          </a:p>
        </p:txBody>
      </p:sp>
    </p:spTree>
    <p:extLst>
      <p:ext uri="{BB962C8B-B14F-4D97-AF65-F5344CB8AC3E}">
        <p14:creationId xmlns:p14="http://schemas.microsoft.com/office/powerpoint/2010/main" val="1336486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0.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0.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hyperlink" Target="mailto:corey.tessler@wayne.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fishern@wayne.edu"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0.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0.png"/><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0.pn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0.png"/><Relationship Id="rId7"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0.png"/><Relationship Id="rId9"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22.png"/><Relationship Id="rId21" Type="http://schemas.openxmlformats.org/officeDocument/2006/relationships/image" Target="../media/image3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7.png"/><Relationship Id="rId25" Type="http://schemas.openxmlformats.org/officeDocument/2006/relationships/image" Target="../media/image35.png"/><Relationship Id="rId2" Type="http://schemas.openxmlformats.org/officeDocument/2006/relationships/notesSlide" Target="../notesSlides/notesSlide24.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4.png"/><Relationship Id="rId5" Type="http://schemas.openxmlformats.org/officeDocument/2006/relationships/image" Target="../media/image13.png"/><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18.png"/><Relationship Id="rId19" Type="http://schemas.openxmlformats.org/officeDocument/2006/relationships/image" Target="../media/image29.png"/><Relationship Id="rId4" Type="http://schemas.openxmlformats.org/officeDocument/2006/relationships/image" Target="../media/image120.png"/><Relationship Id="rId9" Type="http://schemas.openxmlformats.org/officeDocument/2006/relationships/image" Target="../media/image17.png"/><Relationship Id="rId14" Type="http://schemas.openxmlformats.org/officeDocument/2006/relationships/image" Target="../media/image24.png"/><Relationship Id="rId22"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0.png"/><Relationship Id="rId7" Type="http://schemas.openxmlformats.org/officeDocument/2006/relationships/image" Target="../media/image16.png"/><Relationship Id="rId12"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13" Type="http://schemas.openxmlformats.org/officeDocument/2006/relationships/image" Target="../media/image610.png"/><Relationship Id="rId18" Type="http://schemas.openxmlformats.org/officeDocument/2006/relationships/image" Target="../media/image660.png"/><Relationship Id="rId26" Type="http://schemas.openxmlformats.org/officeDocument/2006/relationships/image" Target="../media/image740.png"/><Relationship Id="rId3" Type="http://schemas.openxmlformats.org/officeDocument/2006/relationships/image" Target="../media/image79.png"/><Relationship Id="rId21" Type="http://schemas.openxmlformats.org/officeDocument/2006/relationships/image" Target="../media/image690.png"/><Relationship Id="rId7" Type="http://schemas.openxmlformats.org/officeDocument/2006/relationships/image" Target="../media/image550.png"/><Relationship Id="rId12" Type="http://schemas.openxmlformats.org/officeDocument/2006/relationships/image" Target="../media/image600.png"/><Relationship Id="rId17" Type="http://schemas.openxmlformats.org/officeDocument/2006/relationships/image" Target="../media/image650.png"/><Relationship Id="rId25" Type="http://schemas.openxmlformats.org/officeDocument/2006/relationships/image" Target="../media/image730.png"/><Relationship Id="rId33" Type="http://schemas.openxmlformats.org/officeDocument/2006/relationships/image" Target="../media/image81.png"/><Relationship Id="rId2" Type="http://schemas.openxmlformats.org/officeDocument/2006/relationships/notesSlide" Target="../notesSlides/notesSlide40.xml"/><Relationship Id="rId16" Type="http://schemas.openxmlformats.org/officeDocument/2006/relationships/image" Target="../media/image640.png"/><Relationship Id="rId20" Type="http://schemas.openxmlformats.org/officeDocument/2006/relationships/image" Target="../media/image680.png"/><Relationship Id="rId29"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540.png"/><Relationship Id="rId11" Type="http://schemas.openxmlformats.org/officeDocument/2006/relationships/image" Target="../media/image590.png"/><Relationship Id="rId24" Type="http://schemas.openxmlformats.org/officeDocument/2006/relationships/image" Target="../media/image720.png"/><Relationship Id="rId32" Type="http://schemas.openxmlformats.org/officeDocument/2006/relationships/image" Target="../media/image800.png"/><Relationship Id="rId5" Type="http://schemas.openxmlformats.org/officeDocument/2006/relationships/image" Target="../media/image530.png"/><Relationship Id="rId15" Type="http://schemas.openxmlformats.org/officeDocument/2006/relationships/image" Target="../media/image630.png"/><Relationship Id="rId23" Type="http://schemas.openxmlformats.org/officeDocument/2006/relationships/image" Target="../media/image710.png"/><Relationship Id="rId28" Type="http://schemas.openxmlformats.org/officeDocument/2006/relationships/image" Target="../media/image760.png"/><Relationship Id="rId10" Type="http://schemas.openxmlformats.org/officeDocument/2006/relationships/image" Target="../media/image580.png"/><Relationship Id="rId19" Type="http://schemas.openxmlformats.org/officeDocument/2006/relationships/image" Target="../media/image670.png"/><Relationship Id="rId31" Type="http://schemas.openxmlformats.org/officeDocument/2006/relationships/image" Target="../media/image790.png"/><Relationship Id="rId4" Type="http://schemas.openxmlformats.org/officeDocument/2006/relationships/image" Target="../media/image80.png"/><Relationship Id="rId9" Type="http://schemas.openxmlformats.org/officeDocument/2006/relationships/image" Target="../media/image570.png"/><Relationship Id="rId14" Type="http://schemas.openxmlformats.org/officeDocument/2006/relationships/image" Target="../media/image620.png"/><Relationship Id="rId22" Type="http://schemas.openxmlformats.org/officeDocument/2006/relationships/image" Target="../media/image700.png"/><Relationship Id="rId27" Type="http://schemas.openxmlformats.org/officeDocument/2006/relationships/image" Target="../media/image750.png"/><Relationship Id="rId30" Type="http://schemas.openxmlformats.org/officeDocument/2006/relationships/image" Target="../media/image780.png"/><Relationship Id="rId8" Type="http://schemas.openxmlformats.org/officeDocument/2006/relationships/image" Target="../media/image560.png"/></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16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165.png"/><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87.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891.png"/><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820.png"/><Relationship Id="rId7" Type="http://schemas.openxmlformats.org/officeDocument/2006/relationships/image" Target="../media/image86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850.png"/><Relationship Id="rId11" Type="http://schemas.openxmlformats.org/officeDocument/2006/relationships/image" Target="../media/image900.png"/><Relationship Id="rId5" Type="http://schemas.openxmlformats.org/officeDocument/2006/relationships/image" Target="../media/image840.png"/><Relationship Id="rId10" Type="http://schemas.openxmlformats.org/officeDocument/2006/relationships/image" Target="../media/image890.png"/><Relationship Id="rId4" Type="http://schemas.openxmlformats.org/officeDocument/2006/relationships/image" Target="../media/image830.png"/><Relationship Id="rId9" Type="http://schemas.openxmlformats.org/officeDocument/2006/relationships/image" Target="../media/image880.png"/></Relationships>
</file>

<file path=ppt/slides/_rels/slide47.xml.rels><?xml version="1.0" encoding="UTF-8" standalone="yes"?>
<Relationships xmlns="http://schemas.openxmlformats.org/package/2006/relationships"><Relationship Id="rId8" Type="http://schemas.openxmlformats.org/officeDocument/2006/relationships/image" Target="../media/image870.png"/><Relationship Id="rId13" Type="http://schemas.openxmlformats.org/officeDocument/2006/relationships/image" Target="../media/image93.png"/><Relationship Id="rId3" Type="http://schemas.openxmlformats.org/officeDocument/2006/relationships/image" Target="../media/image820.png"/><Relationship Id="rId7" Type="http://schemas.openxmlformats.org/officeDocument/2006/relationships/image" Target="../media/image860.png"/><Relationship Id="rId12"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850.png"/><Relationship Id="rId11" Type="http://schemas.openxmlformats.org/officeDocument/2006/relationships/image" Target="../media/image91.png"/><Relationship Id="rId5" Type="http://schemas.openxmlformats.org/officeDocument/2006/relationships/image" Target="../media/image840.png"/><Relationship Id="rId10" Type="http://schemas.openxmlformats.org/officeDocument/2006/relationships/image" Target="../media/image890.png"/><Relationship Id="rId4" Type="http://schemas.openxmlformats.org/officeDocument/2006/relationships/image" Target="../media/image830.png"/><Relationship Id="rId9" Type="http://schemas.openxmlformats.org/officeDocument/2006/relationships/image" Target="../media/image880.png"/></Relationships>
</file>

<file path=ppt/slides/_rels/slide48.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820.png"/><Relationship Id="rId7" Type="http://schemas.openxmlformats.org/officeDocument/2006/relationships/image" Target="../media/image860.png"/><Relationship Id="rId12"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50.png"/><Relationship Id="rId11" Type="http://schemas.openxmlformats.org/officeDocument/2006/relationships/image" Target="../media/image91.png"/><Relationship Id="rId5" Type="http://schemas.openxmlformats.org/officeDocument/2006/relationships/image" Target="../media/image840.png"/><Relationship Id="rId10" Type="http://schemas.openxmlformats.org/officeDocument/2006/relationships/image" Target="../media/image890.png"/><Relationship Id="rId4" Type="http://schemas.openxmlformats.org/officeDocument/2006/relationships/image" Target="../media/image830.png"/><Relationship Id="rId9" Type="http://schemas.openxmlformats.org/officeDocument/2006/relationships/image" Target="../media/image880.png"/></Relationships>
</file>

<file path=ppt/slides/_rels/slide49.xml.rels><?xml version="1.0" encoding="UTF-8" standalone="yes"?>
<Relationships xmlns="http://schemas.openxmlformats.org/package/2006/relationships"><Relationship Id="rId3" Type="http://schemas.openxmlformats.org/officeDocument/2006/relationships/hyperlink" Target="http://www.cs.wayne.edu/~fh3227/bundlep"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abs/1805.12041"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C PPT Template 16.9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Tree>
    <p:extLst>
      <p:ext uri="{BB962C8B-B14F-4D97-AF65-F5344CB8AC3E}">
        <p14:creationId xmlns:p14="http://schemas.microsoft.com/office/powerpoint/2010/main" val="407252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72B49-1A68-44B8-ABCA-8331BAAC05CE}"/>
              </a:ext>
            </a:extLst>
          </p:cNvPr>
          <p:cNvSpPr>
            <a:spLocks noGrp="1"/>
          </p:cNvSpPr>
          <p:nvPr>
            <p:ph type="title"/>
          </p:nvPr>
        </p:nvSpPr>
        <p:spPr/>
        <p:txBody>
          <a:bodyPr/>
          <a:lstStyle/>
          <a:p>
            <a:r>
              <a:rPr lang="en-US" b="1" dirty="0">
                <a:solidFill>
                  <a:schemeClr val="accent6">
                    <a:lumMod val="50000"/>
                  </a:schemeClr>
                </a:solidFill>
                <a:latin typeface="+mn-lt"/>
              </a:rPr>
              <a:t>Integrated Approach</a:t>
            </a:r>
          </a:p>
        </p:txBody>
      </p:sp>
      <p:sp>
        <p:nvSpPr>
          <p:cNvPr id="4" name="Rectangle 3">
            <a:extLst>
              <a:ext uri="{FF2B5EF4-FFF2-40B4-BE49-F238E27FC236}">
                <a16:creationId xmlns:a16="http://schemas.microsoft.com/office/drawing/2014/main" id="{60C4361D-72F9-4780-816A-3E2E553F47C1}"/>
              </a:ext>
            </a:extLst>
          </p:cNvPr>
          <p:cNvSpPr/>
          <p:nvPr/>
        </p:nvSpPr>
        <p:spPr>
          <a:xfrm>
            <a:off x="1919536" y="1836764"/>
            <a:ext cx="2003376" cy="1875883"/>
          </a:xfrm>
          <a:prstGeom prst="rect">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Scheduling Algorithm</a:t>
            </a:r>
          </a:p>
        </p:txBody>
      </p:sp>
      <p:sp>
        <p:nvSpPr>
          <p:cNvPr id="5" name="Rectangle 4">
            <a:extLst>
              <a:ext uri="{FF2B5EF4-FFF2-40B4-BE49-F238E27FC236}">
                <a16:creationId xmlns:a16="http://schemas.microsoft.com/office/drawing/2014/main" id="{3AD09E01-F281-4FAD-A37E-F838E5A55524}"/>
              </a:ext>
            </a:extLst>
          </p:cNvPr>
          <p:cNvSpPr/>
          <p:nvPr/>
        </p:nvSpPr>
        <p:spPr>
          <a:xfrm>
            <a:off x="4707614" y="1836764"/>
            <a:ext cx="1899828" cy="1875883"/>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WCET Analysis</a:t>
            </a:r>
          </a:p>
        </p:txBody>
      </p:sp>
      <p:sp>
        <p:nvSpPr>
          <p:cNvPr id="6" name="Rectangle 5">
            <a:extLst>
              <a:ext uri="{FF2B5EF4-FFF2-40B4-BE49-F238E27FC236}">
                <a16:creationId xmlns:a16="http://schemas.microsoft.com/office/drawing/2014/main" id="{F54D4B58-41AA-4BE2-847C-672EED1A9B5E}"/>
              </a:ext>
            </a:extLst>
          </p:cNvPr>
          <p:cNvSpPr/>
          <p:nvPr/>
        </p:nvSpPr>
        <p:spPr>
          <a:xfrm>
            <a:off x="7392144" y="1836763"/>
            <a:ext cx="2003376" cy="1875883"/>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Preemption Delay Analysis (CRPD)</a:t>
            </a:r>
          </a:p>
        </p:txBody>
      </p:sp>
      <p:sp>
        <p:nvSpPr>
          <p:cNvPr id="7" name="Rectangle 6">
            <a:extLst>
              <a:ext uri="{FF2B5EF4-FFF2-40B4-BE49-F238E27FC236}">
                <a16:creationId xmlns:a16="http://schemas.microsoft.com/office/drawing/2014/main" id="{B2E97825-41FA-4B7A-AA26-89D64578A4F7}"/>
              </a:ext>
            </a:extLst>
          </p:cNvPr>
          <p:cNvSpPr/>
          <p:nvPr/>
        </p:nvSpPr>
        <p:spPr>
          <a:xfrm>
            <a:off x="1929185" y="4131077"/>
            <a:ext cx="7475984" cy="540060"/>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sp>
        <p:nvSpPr>
          <p:cNvPr id="8" name="Arrow: Down 7">
            <a:extLst>
              <a:ext uri="{FF2B5EF4-FFF2-40B4-BE49-F238E27FC236}">
                <a16:creationId xmlns:a16="http://schemas.microsoft.com/office/drawing/2014/main" id="{5A9142BB-FE52-4F83-926F-439C15A6B38E}"/>
              </a:ext>
            </a:extLst>
          </p:cNvPr>
          <p:cNvSpPr/>
          <p:nvPr/>
        </p:nvSpPr>
        <p:spPr>
          <a:xfrm>
            <a:off x="2106462" y="3703520"/>
            <a:ext cx="360040" cy="481564"/>
          </a:xfrm>
          <a:prstGeom prst="downArrow">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DA4B6FBC-F5D8-4539-9EE4-012AAD96E1A1}"/>
              </a:ext>
            </a:extLst>
          </p:cNvPr>
          <p:cNvSpPr/>
          <p:nvPr/>
        </p:nvSpPr>
        <p:spPr>
          <a:xfrm flipV="1">
            <a:off x="7579070" y="3590407"/>
            <a:ext cx="360040" cy="540670"/>
          </a:xfrm>
          <a:prstGeom prst="downArrow">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45A4357B-666D-4C12-AC24-D3AF7F5E05CE}"/>
              </a:ext>
            </a:extLst>
          </p:cNvPr>
          <p:cNvSpPr/>
          <p:nvPr/>
        </p:nvSpPr>
        <p:spPr>
          <a:xfrm flipV="1">
            <a:off x="4891807" y="3590407"/>
            <a:ext cx="360040" cy="540670"/>
          </a:xfrm>
          <a:prstGeom prst="downArrow">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D57277B5-818B-4653-BF52-04B135626D2D}"/>
              </a:ext>
            </a:extLst>
          </p:cNvPr>
          <p:cNvSpPr/>
          <p:nvPr/>
        </p:nvSpPr>
        <p:spPr>
          <a:xfrm flipV="1">
            <a:off x="3373213" y="3584493"/>
            <a:ext cx="360040" cy="540059"/>
          </a:xfrm>
          <a:prstGeom prst="downArrow">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2" name="Arrow: Down 11">
            <a:extLst>
              <a:ext uri="{FF2B5EF4-FFF2-40B4-BE49-F238E27FC236}">
                <a16:creationId xmlns:a16="http://schemas.microsoft.com/office/drawing/2014/main" id="{83C2FBD4-D8A9-407D-A513-98ABE1EBF192}"/>
              </a:ext>
            </a:extLst>
          </p:cNvPr>
          <p:cNvSpPr/>
          <p:nvPr/>
        </p:nvSpPr>
        <p:spPr>
          <a:xfrm>
            <a:off x="6060476" y="3703520"/>
            <a:ext cx="360040" cy="481564"/>
          </a:xfrm>
          <a:prstGeom prst="downArrow">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C1481531-7545-4C8C-BD6A-50C2992BEF16}"/>
              </a:ext>
            </a:extLst>
          </p:cNvPr>
          <p:cNvSpPr/>
          <p:nvPr/>
        </p:nvSpPr>
        <p:spPr>
          <a:xfrm>
            <a:off x="8845821" y="3712647"/>
            <a:ext cx="360040" cy="481564"/>
          </a:xfrm>
          <a:prstGeom prst="downArrow">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7C5C8B3-583F-44FB-93EA-41207417A52E}"/>
              </a:ext>
            </a:extLst>
          </p:cNvPr>
          <p:cNvSpPr/>
          <p:nvPr/>
        </p:nvSpPr>
        <p:spPr>
          <a:xfrm>
            <a:off x="1929185" y="4920316"/>
            <a:ext cx="7475984" cy="540060"/>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6">
                    <a:lumMod val="50000"/>
                  </a:schemeClr>
                </a:solidFill>
              </a:rPr>
              <a:t>Schedulability</a:t>
            </a:r>
            <a:r>
              <a:rPr lang="en-US" sz="2400" dirty="0">
                <a:solidFill>
                  <a:schemeClr val="accent6">
                    <a:lumMod val="50000"/>
                  </a:schemeClr>
                </a:solidFill>
              </a:rPr>
              <a:t> Analysis</a:t>
            </a:r>
          </a:p>
        </p:txBody>
      </p:sp>
      <p:sp>
        <p:nvSpPr>
          <p:cNvPr id="3" name="Rectangle 2">
            <a:extLst>
              <a:ext uri="{FF2B5EF4-FFF2-40B4-BE49-F238E27FC236}">
                <a16:creationId xmlns:a16="http://schemas.microsoft.com/office/drawing/2014/main" id="{6C14050B-A48C-44C1-BDD0-694055F46591}"/>
              </a:ext>
            </a:extLst>
          </p:cNvPr>
          <p:cNvSpPr/>
          <p:nvPr/>
        </p:nvSpPr>
        <p:spPr>
          <a:xfrm>
            <a:off x="1703512" y="1736812"/>
            <a:ext cx="7920880" cy="3060340"/>
          </a:xfrm>
          <a:prstGeom prst="rect">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25EA3B64-F24B-4760-9D6C-171059EA4A99}"/>
              </a:ext>
            </a:extLst>
          </p:cNvPr>
          <p:cNvSpPr/>
          <p:nvPr/>
        </p:nvSpPr>
        <p:spPr>
          <a:xfrm>
            <a:off x="7204391" y="4670093"/>
            <a:ext cx="360040" cy="507435"/>
          </a:xfrm>
          <a:prstGeom prst="downArrow">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8E4DD417-EA3E-4631-AB5D-2A4DA79176C6}"/>
              </a:ext>
            </a:extLst>
          </p:cNvPr>
          <p:cNvSpPr/>
          <p:nvPr/>
        </p:nvSpPr>
        <p:spPr>
          <a:xfrm flipV="1">
            <a:off x="3742892" y="4412880"/>
            <a:ext cx="360040" cy="507435"/>
          </a:xfrm>
          <a:prstGeom prst="downArrow">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6851388-3C05-4749-913E-C76EAA2A7BC4}"/>
              </a:ext>
            </a:extLst>
          </p:cNvPr>
          <p:cNvSpPr/>
          <p:nvPr/>
        </p:nvSpPr>
        <p:spPr>
          <a:xfrm>
            <a:off x="1199750" y="1736812"/>
            <a:ext cx="501489" cy="3060340"/>
          </a:xfrm>
          <a:prstGeom prst="rect">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accent6">
                    <a:lumMod val="50000"/>
                  </a:schemeClr>
                </a:solidFill>
              </a:rPr>
              <a:t>Task Analysis</a:t>
            </a:r>
          </a:p>
        </p:txBody>
      </p:sp>
      <p:sp>
        <p:nvSpPr>
          <p:cNvPr id="20" name="Rectangle 19">
            <a:extLst>
              <a:ext uri="{FF2B5EF4-FFF2-40B4-BE49-F238E27FC236}">
                <a16:creationId xmlns:a16="http://schemas.microsoft.com/office/drawing/2014/main" id="{16A4FE45-D4BE-4A8F-93D3-609EDEF1F5BF}"/>
              </a:ext>
            </a:extLst>
          </p:cNvPr>
          <p:cNvSpPr/>
          <p:nvPr/>
        </p:nvSpPr>
        <p:spPr>
          <a:xfrm>
            <a:off x="3327827" y="3029613"/>
            <a:ext cx="1802801" cy="975449"/>
          </a:xfrm>
          <a:prstGeom prst="rect">
            <a:avLst/>
          </a:prstGeom>
          <a:solidFill>
            <a:schemeClr val="accent6">
              <a:lumMod val="50000"/>
            </a:schemeClr>
          </a:solidFill>
          <a:ln w="19050">
            <a:solidFill>
              <a:schemeClr val="bg1"/>
            </a:solidFill>
            <a:prstDash val="solid"/>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400" b="1" dirty="0">
                <a:solidFill>
                  <a:schemeClr val="bg1"/>
                </a:solidFill>
                <a:latin typeface="Courier New" panose="02070309020205020404" pitchFamily="49" charset="0"/>
                <a:cs typeface="Courier New" panose="02070309020205020404" pitchFamily="49" charset="0"/>
              </a:rPr>
              <a:t>BUNDLE</a:t>
            </a:r>
          </a:p>
        </p:txBody>
      </p:sp>
      <p:sp>
        <p:nvSpPr>
          <p:cNvPr id="21" name="Rectangle 20">
            <a:extLst>
              <a:ext uri="{FF2B5EF4-FFF2-40B4-BE49-F238E27FC236}">
                <a16:creationId xmlns:a16="http://schemas.microsoft.com/office/drawing/2014/main" id="{099D50A1-551C-4699-B548-AA300C48D788}"/>
              </a:ext>
            </a:extLst>
          </p:cNvPr>
          <p:cNvSpPr/>
          <p:nvPr/>
        </p:nvSpPr>
        <p:spPr>
          <a:xfrm>
            <a:off x="6173453" y="3029613"/>
            <a:ext cx="1802801" cy="975449"/>
          </a:xfrm>
          <a:prstGeom prst="rect">
            <a:avLst/>
          </a:prstGeom>
          <a:solidFill>
            <a:schemeClr val="accent6">
              <a:lumMod val="50000"/>
            </a:schemeClr>
          </a:solidFill>
          <a:ln w="19050">
            <a:solidFill>
              <a:schemeClr val="bg1"/>
            </a:solidFill>
            <a:prstDash val="solid"/>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400" b="1" dirty="0">
                <a:solidFill>
                  <a:schemeClr val="bg1"/>
                </a:solidFill>
                <a:latin typeface="Courier New" panose="02070309020205020404" pitchFamily="49" charset="0"/>
                <a:cs typeface="Courier New" panose="02070309020205020404" pitchFamily="49" charset="0"/>
              </a:rPr>
              <a:t>BUNDLEP</a:t>
            </a:r>
          </a:p>
        </p:txBody>
      </p:sp>
      <p:sp>
        <p:nvSpPr>
          <p:cNvPr id="19" name="Slide Number Placeholder 18">
            <a:extLst>
              <a:ext uri="{FF2B5EF4-FFF2-40B4-BE49-F238E27FC236}">
                <a16:creationId xmlns:a16="http://schemas.microsoft.com/office/drawing/2014/main" id="{B2EFBEBE-7E20-41A6-9E24-359689ED44BF}"/>
              </a:ext>
            </a:extLst>
          </p:cNvPr>
          <p:cNvSpPr>
            <a:spLocks noGrp="1"/>
          </p:cNvSpPr>
          <p:nvPr>
            <p:ph type="sldNum" sz="quarter" idx="12"/>
          </p:nvPr>
        </p:nvSpPr>
        <p:spPr/>
        <p:txBody>
          <a:bodyPr/>
          <a:lstStyle/>
          <a:p>
            <a:fld id="{C0DF9C1F-DB74-1E4B-8839-30A600129FD3}" type="slidenum">
              <a:rPr lang="en-US" smtClean="0"/>
              <a:t>10</a:t>
            </a:fld>
            <a:endParaRPr lang="en-US"/>
          </a:p>
        </p:txBody>
      </p:sp>
    </p:spTree>
    <p:extLst>
      <p:ext uri="{BB962C8B-B14F-4D97-AF65-F5344CB8AC3E}">
        <p14:creationId xmlns:p14="http://schemas.microsoft.com/office/powerpoint/2010/main" val="208460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72B49-1A68-44B8-ABCA-8331BAAC05CE}"/>
              </a:ext>
            </a:extLst>
          </p:cNvPr>
          <p:cNvSpPr>
            <a:spLocks noGrp="1"/>
          </p:cNvSpPr>
          <p:nvPr>
            <p:ph type="title"/>
          </p:nvPr>
        </p:nvSpPr>
        <p:spPr/>
        <p:txBody>
          <a:bodyPr/>
          <a:lstStyle/>
          <a:p>
            <a:r>
              <a:rPr lang="en-US" b="1" dirty="0">
                <a:solidFill>
                  <a:schemeClr val="accent6">
                    <a:lumMod val="50000"/>
                  </a:schemeClr>
                </a:solidFill>
                <a:latin typeface="+mn-lt"/>
              </a:rPr>
              <a:t>Integrated Approach</a:t>
            </a:r>
          </a:p>
        </p:txBody>
      </p:sp>
      <p:grpSp>
        <p:nvGrpSpPr>
          <p:cNvPr id="16" name="Group 15">
            <a:extLst>
              <a:ext uri="{FF2B5EF4-FFF2-40B4-BE49-F238E27FC236}">
                <a16:creationId xmlns:a16="http://schemas.microsoft.com/office/drawing/2014/main" id="{A3329F0B-EC8C-4C4F-BCDC-3F76F58DB10F}"/>
              </a:ext>
            </a:extLst>
          </p:cNvPr>
          <p:cNvGrpSpPr/>
          <p:nvPr/>
        </p:nvGrpSpPr>
        <p:grpSpPr>
          <a:xfrm>
            <a:off x="2783632" y="1736812"/>
            <a:ext cx="6696450" cy="3744416"/>
            <a:chOff x="1199750" y="1736812"/>
            <a:chExt cx="6696450" cy="3744416"/>
          </a:xfrm>
        </p:grpSpPr>
        <p:sp>
          <p:nvSpPr>
            <p:cNvPr id="4" name="Rectangle 3">
              <a:extLst>
                <a:ext uri="{FF2B5EF4-FFF2-40B4-BE49-F238E27FC236}">
                  <a16:creationId xmlns:a16="http://schemas.microsoft.com/office/drawing/2014/main" id="{60C4361D-72F9-4780-816A-3E2E553F47C1}"/>
                </a:ext>
              </a:extLst>
            </p:cNvPr>
            <p:cNvSpPr/>
            <p:nvPr/>
          </p:nvSpPr>
          <p:spPr>
            <a:xfrm>
              <a:off x="2419289" y="1846462"/>
              <a:ext cx="2003376" cy="1875883"/>
            </a:xfrm>
            <a:prstGeom prst="rect">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Conflict Free Region Graph Creation</a:t>
              </a:r>
            </a:p>
          </p:txBody>
        </p:sp>
        <p:sp>
          <p:nvSpPr>
            <p:cNvPr id="5" name="Rectangle 4">
              <a:extLst>
                <a:ext uri="{FF2B5EF4-FFF2-40B4-BE49-F238E27FC236}">
                  <a16:creationId xmlns:a16="http://schemas.microsoft.com/office/drawing/2014/main" id="{3AD09E01-F281-4FAD-A37E-F838E5A55524}"/>
                </a:ext>
              </a:extLst>
            </p:cNvPr>
            <p:cNvSpPr/>
            <p:nvPr/>
          </p:nvSpPr>
          <p:spPr>
            <a:xfrm>
              <a:off x="5274112" y="1846462"/>
              <a:ext cx="1899828" cy="1875883"/>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50000"/>
                    </a:schemeClr>
                  </a:solidFill>
                  <a:latin typeface="Courier New" panose="02070309020205020404" pitchFamily="49" charset="0"/>
                  <a:cs typeface="Courier New" panose="02070309020205020404" pitchFamily="49" charset="0"/>
                </a:rPr>
                <a:t>BUNDLE</a:t>
              </a:r>
            </a:p>
            <a:p>
              <a:pPr algn="ctr"/>
              <a:r>
                <a:rPr lang="en-US" sz="2400" dirty="0">
                  <a:solidFill>
                    <a:schemeClr val="accent6">
                      <a:lumMod val="50000"/>
                    </a:schemeClr>
                  </a:solidFill>
                </a:rPr>
                <a:t>Scheduling Algorithm</a:t>
              </a:r>
            </a:p>
          </p:txBody>
        </p:sp>
        <p:sp>
          <p:nvSpPr>
            <p:cNvPr id="7" name="Rectangle 6">
              <a:extLst>
                <a:ext uri="{FF2B5EF4-FFF2-40B4-BE49-F238E27FC236}">
                  <a16:creationId xmlns:a16="http://schemas.microsoft.com/office/drawing/2014/main" id="{B2E97825-41FA-4B7A-AA26-89D64578A4F7}"/>
                </a:ext>
              </a:extLst>
            </p:cNvPr>
            <p:cNvSpPr/>
            <p:nvPr/>
          </p:nvSpPr>
          <p:spPr>
            <a:xfrm>
              <a:off x="1919536" y="4545124"/>
              <a:ext cx="5804030" cy="720080"/>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50000"/>
                    </a:schemeClr>
                  </a:solidFill>
                </a:rPr>
                <a:t>WCETO</a:t>
              </a:r>
              <a:r>
                <a:rPr lang="en-US" sz="2400" dirty="0">
                  <a:solidFill>
                    <a:schemeClr val="accent6">
                      <a:lumMod val="50000"/>
                    </a:schemeClr>
                  </a:solidFill>
                </a:rPr>
                <a:t>: Worse Case Execution Time and Cache Overhead</a:t>
              </a:r>
            </a:p>
          </p:txBody>
        </p:sp>
        <p:sp>
          <p:nvSpPr>
            <p:cNvPr id="8" name="Arrow: Down 7">
              <a:extLst>
                <a:ext uri="{FF2B5EF4-FFF2-40B4-BE49-F238E27FC236}">
                  <a16:creationId xmlns:a16="http://schemas.microsoft.com/office/drawing/2014/main" id="{5A9142BB-FE52-4F83-926F-439C15A6B38E}"/>
                </a:ext>
              </a:extLst>
            </p:cNvPr>
            <p:cNvSpPr/>
            <p:nvPr/>
          </p:nvSpPr>
          <p:spPr>
            <a:xfrm>
              <a:off x="3240957" y="3731276"/>
              <a:ext cx="360040" cy="868356"/>
            </a:xfrm>
            <a:prstGeom prst="downArrow">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C14050B-A48C-44C1-BDD0-694055F46591}"/>
                </a:ext>
              </a:extLst>
            </p:cNvPr>
            <p:cNvSpPr/>
            <p:nvPr/>
          </p:nvSpPr>
          <p:spPr>
            <a:xfrm>
              <a:off x="1703512" y="1736812"/>
              <a:ext cx="6192688" cy="3744416"/>
            </a:xfrm>
            <a:prstGeom prst="rect">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6851388-3C05-4749-913E-C76EAA2A7BC4}"/>
                </a:ext>
              </a:extLst>
            </p:cNvPr>
            <p:cNvSpPr/>
            <p:nvPr/>
          </p:nvSpPr>
          <p:spPr>
            <a:xfrm>
              <a:off x="1199750" y="1736812"/>
              <a:ext cx="501489" cy="3744416"/>
            </a:xfrm>
            <a:prstGeom prst="rect">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accent6">
                      <a:lumMod val="50000"/>
                    </a:schemeClr>
                  </a:solidFill>
                </a:rPr>
                <a:t>Task Analysis</a:t>
              </a:r>
            </a:p>
          </p:txBody>
        </p:sp>
        <p:sp>
          <p:nvSpPr>
            <p:cNvPr id="22" name="Arrow: Down 21">
              <a:extLst>
                <a:ext uri="{FF2B5EF4-FFF2-40B4-BE49-F238E27FC236}">
                  <a16:creationId xmlns:a16="http://schemas.microsoft.com/office/drawing/2014/main" id="{8BF10B95-51BB-4151-8C91-913AB719F32A}"/>
                </a:ext>
              </a:extLst>
            </p:cNvPr>
            <p:cNvSpPr/>
            <p:nvPr/>
          </p:nvSpPr>
          <p:spPr>
            <a:xfrm>
              <a:off x="6044006" y="3731276"/>
              <a:ext cx="360040" cy="868356"/>
            </a:xfrm>
            <a:prstGeom prst="downArrow">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D964FC78-FAFF-4199-96F4-CFC9662F86BB}"/>
                </a:ext>
              </a:extLst>
            </p:cNvPr>
            <p:cNvSpPr/>
            <p:nvPr/>
          </p:nvSpPr>
          <p:spPr>
            <a:xfrm rot="16200000">
              <a:off x="4701346" y="2316006"/>
              <a:ext cx="360040" cy="917397"/>
            </a:xfrm>
            <a:prstGeom prst="downArrow">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Slide Number Placeholder 8">
            <a:extLst>
              <a:ext uri="{FF2B5EF4-FFF2-40B4-BE49-F238E27FC236}">
                <a16:creationId xmlns:a16="http://schemas.microsoft.com/office/drawing/2014/main" id="{1CBAA5A3-111E-4D57-A530-4F173C711C18}"/>
              </a:ext>
            </a:extLst>
          </p:cNvPr>
          <p:cNvSpPr>
            <a:spLocks noGrp="1"/>
          </p:cNvSpPr>
          <p:nvPr>
            <p:ph type="sldNum" sz="quarter" idx="12"/>
          </p:nvPr>
        </p:nvSpPr>
        <p:spPr/>
        <p:txBody>
          <a:bodyPr/>
          <a:lstStyle/>
          <a:p>
            <a:fld id="{C0DF9C1F-DB74-1E4B-8839-30A600129FD3}" type="slidenum">
              <a:rPr lang="en-US" smtClean="0"/>
              <a:t>11</a:t>
            </a:fld>
            <a:endParaRPr lang="en-US"/>
          </a:p>
        </p:txBody>
      </p:sp>
    </p:spTree>
    <p:extLst>
      <p:ext uri="{BB962C8B-B14F-4D97-AF65-F5344CB8AC3E}">
        <p14:creationId xmlns:p14="http://schemas.microsoft.com/office/powerpoint/2010/main" val="3292579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1DAE-3116-4319-8AB3-A7D7D5D4AD57}"/>
              </a:ext>
            </a:extLst>
          </p:cNvPr>
          <p:cNvSpPr>
            <a:spLocks noGrp="1"/>
          </p:cNvSpPr>
          <p:nvPr>
            <p:ph type="title"/>
          </p:nvPr>
        </p:nvSpPr>
        <p:spPr/>
        <p:txBody>
          <a:bodyPr/>
          <a:lstStyle/>
          <a:p>
            <a:r>
              <a:rPr lang="en-US" b="1" dirty="0">
                <a:solidFill>
                  <a:schemeClr val="accent6">
                    <a:lumMod val="50000"/>
                  </a:schemeClr>
                </a:solidFill>
                <a:latin typeface="+mn-lt"/>
              </a:rPr>
              <a:t>From CFG to CFRG: Control Flow Graph, CFG</a:t>
            </a:r>
          </a:p>
        </p:txBody>
      </p:sp>
      <p:sp>
        <p:nvSpPr>
          <p:cNvPr id="4" name="Content Placeholder 3">
            <a:extLst>
              <a:ext uri="{FF2B5EF4-FFF2-40B4-BE49-F238E27FC236}">
                <a16:creationId xmlns:a16="http://schemas.microsoft.com/office/drawing/2014/main" id="{AA453DB5-F289-414B-9968-5C99E7EEEBE9}"/>
              </a:ext>
            </a:extLst>
          </p:cNvPr>
          <p:cNvSpPr>
            <a:spLocks noGrp="1"/>
          </p:cNvSpPr>
          <p:nvPr>
            <p:ph sz="half" idx="1"/>
          </p:nvPr>
        </p:nvSpPr>
        <p:spPr>
          <a:xfrm>
            <a:off x="838200" y="1825625"/>
            <a:ext cx="3913414" cy="4117975"/>
          </a:xfrm>
        </p:spPr>
        <p:txBody>
          <a:bodyPr anchor="t">
            <a:normAutofit/>
          </a:bodyPr>
          <a:lstStyle/>
          <a:p>
            <a:pPr marL="0" indent="0">
              <a:buNone/>
            </a:pPr>
            <a:r>
              <a:rPr lang="en-US" b="1" dirty="0">
                <a:solidFill>
                  <a:schemeClr val="accent6">
                    <a:lumMod val="50000"/>
                  </a:schemeClr>
                </a:solidFill>
              </a:rPr>
              <a:t>CFG</a:t>
            </a:r>
            <a:r>
              <a:rPr lang="en-US" dirty="0">
                <a:solidFill>
                  <a:schemeClr val="accent6">
                    <a:lumMod val="50000"/>
                  </a:schemeClr>
                </a:solidFill>
              </a:rPr>
              <a:t>: Graph of possible execution paths through a thread.</a:t>
            </a:r>
          </a:p>
          <a:p>
            <a:pPr marL="0" indent="0">
              <a:buNone/>
            </a:pPr>
            <a:r>
              <a:rPr lang="en-US" b="1" dirty="0">
                <a:solidFill>
                  <a:schemeClr val="accent6">
                    <a:lumMod val="50000"/>
                  </a:schemeClr>
                </a:solidFill>
              </a:rPr>
              <a:t>Nodes</a:t>
            </a:r>
            <a:r>
              <a:rPr lang="en-US" dirty="0">
                <a:solidFill>
                  <a:schemeClr val="accent6">
                    <a:lumMod val="50000"/>
                  </a:schemeClr>
                </a:solidFill>
              </a:rPr>
              <a:t>: basic blocks (typically).</a:t>
            </a:r>
          </a:p>
          <a:p>
            <a:pPr marL="0" indent="0">
              <a:buNone/>
            </a:pPr>
            <a:r>
              <a:rPr lang="en-US" b="1" dirty="0">
                <a:solidFill>
                  <a:schemeClr val="accent6">
                    <a:lumMod val="50000"/>
                  </a:schemeClr>
                </a:solidFill>
              </a:rPr>
              <a:t>Edges</a:t>
            </a:r>
            <a:r>
              <a:rPr lang="en-US" dirty="0">
                <a:solidFill>
                  <a:schemeClr val="accent6">
                    <a:lumMod val="50000"/>
                  </a:schemeClr>
                </a:solidFill>
              </a:rPr>
              <a:t>: possible logical control paths.</a:t>
            </a:r>
          </a:p>
        </p:txBody>
      </p:sp>
      <p:cxnSp>
        <p:nvCxnSpPr>
          <p:cNvPr id="81" name="Connector: Elbow 80">
            <a:extLst>
              <a:ext uri="{FF2B5EF4-FFF2-40B4-BE49-F238E27FC236}">
                <a16:creationId xmlns:a16="http://schemas.microsoft.com/office/drawing/2014/main" id="{FFC507B3-F359-45EE-94C2-71470FDBA6E5}"/>
              </a:ext>
            </a:extLst>
          </p:cNvPr>
          <p:cNvCxnSpPr>
            <a:cxnSpLocks/>
            <a:stCxn id="22" idx="5"/>
            <a:endCxn id="53" idx="4"/>
          </p:cNvCxnSpPr>
          <p:nvPr/>
        </p:nvCxnSpPr>
        <p:spPr>
          <a:xfrm rot="16200000" flipH="1">
            <a:off x="9715183" y="3060384"/>
            <a:ext cx="94354" cy="2356258"/>
          </a:xfrm>
          <a:prstGeom prst="bentConnector3">
            <a:avLst>
              <a:gd name="adj1" fmla="val 342280"/>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3218A2DC-5167-412E-8A8C-95711CF0E054}"/>
                  </a:ext>
                </a:extLst>
              </p:cNvPr>
              <p:cNvSpPr/>
              <p:nvPr/>
            </p:nvSpPr>
            <p:spPr>
              <a:xfrm>
                <a:off x="5451706" y="2352809"/>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h</m:t>
                      </m:r>
                    </m:oMath>
                  </m:oMathPara>
                </a14:m>
                <a:endParaRPr lang="en-US" sz="2400" dirty="0"/>
              </a:p>
            </p:txBody>
          </p:sp>
        </mc:Choice>
        <mc:Fallback xmlns="">
          <p:sp>
            <p:nvSpPr>
              <p:cNvPr id="6" name="Oval 5">
                <a:extLst>
                  <a:ext uri="{FF2B5EF4-FFF2-40B4-BE49-F238E27FC236}">
                    <a16:creationId xmlns:a16="http://schemas.microsoft.com/office/drawing/2014/main" id="{3218A2DC-5167-412E-8A8C-95711CF0E054}"/>
                  </a:ext>
                </a:extLst>
              </p:cNvPr>
              <p:cNvSpPr>
                <a:spLocks noRot="1" noChangeAspect="1" noMove="1" noResize="1" noEditPoints="1" noAdjustHandles="1" noChangeArrowheads="1" noChangeShapeType="1" noTextEdit="1"/>
              </p:cNvSpPr>
              <p:nvPr/>
            </p:nvSpPr>
            <p:spPr>
              <a:xfrm>
                <a:off x="5451706" y="2352809"/>
                <a:ext cx="644294" cy="644294"/>
              </a:xfrm>
              <a:prstGeom prst="ellipse">
                <a:avLst/>
              </a:prstGeom>
              <a:blipFill>
                <a:blip r:embed="rId3"/>
                <a:stretch>
                  <a:fillRect/>
                </a:stretch>
              </a:blipFill>
              <a:ln w="19050">
                <a:solidFill>
                  <a:schemeClr val="accent6">
                    <a:lumMod val="50000"/>
                  </a:schemeClr>
                </a:solidFill>
              </a:ln>
            </p:spPr>
            <p:txBody>
              <a:bodyPr/>
              <a:lstStyle/>
              <a:p>
                <a:r>
                  <a:rPr lang="en-US">
                    <a:noFill/>
                  </a:rPr>
                  <a:t> </a:t>
                </a:r>
              </a:p>
            </p:txBody>
          </p:sp>
        </mc:Fallback>
      </mc:AlternateContent>
      <p:sp>
        <p:nvSpPr>
          <p:cNvPr id="8" name="Oval 7">
            <a:extLst>
              <a:ext uri="{FF2B5EF4-FFF2-40B4-BE49-F238E27FC236}">
                <a16:creationId xmlns:a16="http://schemas.microsoft.com/office/drawing/2014/main" id="{7F260BFB-8C30-4385-AF76-B4457219F5C7}"/>
              </a:ext>
            </a:extLst>
          </p:cNvPr>
          <p:cNvSpPr/>
          <p:nvPr/>
        </p:nvSpPr>
        <p:spPr>
          <a:xfrm>
            <a:off x="6740294" y="2352809"/>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Oval 12">
            <a:extLst>
              <a:ext uri="{FF2B5EF4-FFF2-40B4-BE49-F238E27FC236}">
                <a16:creationId xmlns:a16="http://schemas.microsoft.com/office/drawing/2014/main" id="{E55ED8C1-C9DF-4122-A43A-A7F89C3E9811}"/>
              </a:ext>
            </a:extLst>
          </p:cNvPr>
          <p:cNvSpPr/>
          <p:nvPr/>
        </p:nvSpPr>
        <p:spPr>
          <a:xfrm>
            <a:off x="8028882" y="2352809"/>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Oval 19">
            <a:extLst>
              <a:ext uri="{FF2B5EF4-FFF2-40B4-BE49-F238E27FC236}">
                <a16:creationId xmlns:a16="http://schemas.microsoft.com/office/drawing/2014/main" id="{71C1CBE9-B0A8-4769-A2C3-4FA43B349161}"/>
              </a:ext>
            </a:extLst>
          </p:cNvPr>
          <p:cNvSpPr/>
          <p:nvPr/>
        </p:nvSpPr>
        <p:spPr>
          <a:xfrm>
            <a:off x="6740294" y="3641397"/>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2" name="Oval 21">
            <a:extLst>
              <a:ext uri="{FF2B5EF4-FFF2-40B4-BE49-F238E27FC236}">
                <a16:creationId xmlns:a16="http://schemas.microsoft.com/office/drawing/2014/main" id="{2DFC0892-D836-4DEC-B63C-7A978835C8BF}"/>
              </a:ext>
            </a:extLst>
          </p:cNvPr>
          <p:cNvSpPr/>
          <p:nvPr/>
        </p:nvSpPr>
        <p:spPr>
          <a:xfrm>
            <a:off x="8034292" y="3641397"/>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5" name="Oval 44">
            <a:extLst>
              <a:ext uri="{FF2B5EF4-FFF2-40B4-BE49-F238E27FC236}">
                <a16:creationId xmlns:a16="http://schemas.microsoft.com/office/drawing/2014/main" id="{7843CEE1-E7A1-4110-949A-B863603A531D}"/>
              </a:ext>
            </a:extLst>
          </p:cNvPr>
          <p:cNvSpPr/>
          <p:nvPr/>
        </p:nvSpPr>
        <p:spPr>
          <a:xfrm>
            <a:off x="9324344" y="2352808"/>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1" name="Oval 50">
            <a:extLst>
              <a:ext uri="{FF2B5EF4-FFF2-40B4-BE49-F238E27FC236}">
                <a16:creationId xmlns:a16="http://schemas.microsoft.com/office/drawing/2014/main" id="{4ECE2A63-1BC0-4DCA-9A25-ACBE1FBC568B}"/>
              </a:ext>
            </a:extLst>
          </p:cNvPr>
          <p:cNvSpPr/>
          <p:nvPr/>
        </p:nvSpPr>
        <p:spPr>
          <a:xfrm>
            <a:off x="9329754" y="3641396"/>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3" name="Oval 52">
            <a:extLst>
              <a:ext uri="{FF2B5EF4-FFF2-40B4-BE49-F238E27FC236}">
                <a16:creationId xmlns:a16="http://schemas.microsoft.com/office/drawing/2014/main" id="{D40D2EB2-2E26-404F-8DCC-E7F614B848F0}"/>
              </a:ext>
            </a:extLst>
          </p:cNvPr>
          <p:cNvSpPr/>
          <p:nvPr/>
        </p:nvSpPr>
        <p:spPr>
          <a:xfrm>
            <a:off x="10618342" y="3641396"/>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90" name="Straight Arrow Connector 89">
            <a:extLst>
              <a:ext uri="{FF2B5EF4-FFF2-40B4-BE49-F238E27FC236}">
                <a16:creationId xmlns:a16="http://schemas.microsoft.com/office/drawing/2014/main" id="{79A80C98-73CC-4AE4-B767-8D24EDACDC67}"/>
              </a:ext>
            </a:extLst>
          </p:cNvPr>
          <p:cNvCxnSpPr>
            <a:stCxn id="6" idx="6"/>
            <a:endCxn id="8" idx="2"/>
          </p:cNvCxnSpPr>
          <p:nvPr/>
        </p:nvCxnSpPr>
        <p:spPr>
          <a:xfrm>
            <a:off x="6096000" y="2674956"/>
            <a:ext cx="644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D6C44D5-BC4F-4322-A8B4-3E40B25E147D}"/>
              </a:ext>
            </a:extLst>
          </p:cNvPr>
          <p:cNvCxnSpPr>
            <a:stCxn id="8" idx="6"/>
            <a:endCxn id="13" idx="2"/>
          </p:cNvCxnSpPr>
          <p:nvPr/>
        </p:nvCxnSpPr>
        <p:spPr>
          <a:xfrm>
            <a:off x="7384588" y="2674956"/>
            <a:ext cx="644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1BCDEA4-350B-4312-955C-B462CC782462}"/>
              </a:ext>
            </a:extLst>
          </p:cNvPr>
          <p:cNvCxnSpPr>
            <a:stCxn id="13" idx="6"/>
            <a:endCxn id="45" idx="2"/>
          </p:cNvCxnSpPr>
          <p:nvPr/>
        </p:nvCxnSpPr>
        <p:spPr>
          <a:xfrm flipV="1">
            <a:off x="8673176" y="2674955"/>
            <a:ext cx="651168" cy="1"/>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3F828757-D3D5-43FD-AA20-B34D176352F2}"/>
              </a:ext>
            </a:extLst>
          </p:cNvPr>
          <p:cNvCxnSpPr>
            <a:stCxn id="6" idx="5"/>
            <a:endCxn id="20" idx="1"/>
          </p:cNvCxnSpPr>
          <p:nvPr/>
        </p:nvCxnSpPr>
        <p:spPr>
          <a:xfrm>
            <a:off x="6001645" y="2902748"/>
            <a:ext cx="833004" cy="833004"/>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D2941040-723C-4A4C-BF87-77FD37DB6987}"/>
              </a:ext>
            </a:extLst>
          </p:cNvPr>
          <p:cNvCxnSpPr>
            <a:stCxn id="20" idx="7"/>
            <a:endCxn id="22" idx="1"/>
          </p:cNvCxnSpPr>
          <p:nvPr/>
        </p:nvCxnSpPr>
        <p:spPr>
          <a:xfrm>
            <a:off x="7290233" y="3735752"/>
            <a:ext cx="83841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08EEB221-698F-4026-9EEC-18A598C7A8CE}"/>
              </a:ext>
            </a:extLst>
          </p:cNvPr>
          <p:cNvCxnSpPr>
            <a:stCxn id="22" idx="3"/>
            <a:endCxn id="20" idx="5"/>
          </p:cNvCxnSpPr>
          <p:nvPr/>
        </p:nvCxnSpPr>
        <p:spPr>
          <a:xfrm flipH="1">
            <a:off x="7290233" y="4191336"/>
            <a:ext cx="83841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1608464-F570-4761-9A09-58BC13E8DCBB}"/>
              </a:ext>
            </a:extLst>
          </p:cNvPr>
          <p:cNvCxnSpPr>
            <a:stCxn id="22" idx="6"/>
            <a:endCxn id="51" idx="2"/>
          </p:cNvCxnSpPr>
          <p:nvPr/>
        </p:nvCxnSpPr>
        <p:spPr>
          <a:xfrm flipV="1">
            <a:off x="8678586" y="3963543"/>
            <a:ext cx="651168" cy="1"/>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32306F0B-8AFE-4B4B-AB48-669EA958EA00}"/>
              </a:ext>
            </a:extLst>
          </p:cNvPr>
          <p:cNvCxnSpPr>
            <a:stCxn id="45" idx="5"/>
            <a:endCxn id="53" idx="1"/>
          </p:cNvCxnSpPr>
          <p:nvPr/>
        </p:nvCxnSpPr>
        <p:spPr>
          <a:xfrm>
            <a:off x="9874283" y="2902747"/>
            <a:ext cx="838414" cy="833004"/>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6028E56C-7FCF-4F6F-A564-CA44BDCA1573}"/>
              </a:ext>
            </a:extLst>
          </p:cNvPr>
          <p:cNvCxnSpPr>
            <a:stCxn id="51" idx="6"/>
            <a:endCxn id="53" idx="2"/>
          </p:cNvCxnSpPr>
          <p:nvPr/>
        </p:nvCxnSpPr>
        <p:spPr>
          <a:xfrm>
            <a:off x="9974048" y="3963543"/>
            <a:ext cx="644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999BF38-27B6-42BE-A40B-94490E487A3F}"/>
              </a:ext>
            </a:extLst>
          </p:cNvPr>
          <p:cNvSpPr/>
          <p:nvPr/>
        </p:nvSpPr>
        <p:spPr>
          <a:xfrm>
            <a:off x="5380722" y="1805728"/>
            <a:ext cx="2304256" cy="432044"/>
          </a:xfrm>
          <a:prstGeom prst="rect">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Entry node</a:t>
            </a:r>
          </a:p>
        </p:txBody>
      </p:sp>
      <p:cxnSp>
        <p:nvCxnSpPr>
          <p:cNvPr id="7" name="Connector: Elbow 6">
            <a:extLst>
              <a:ext uri="{FF2B5EF4-FFF2-40B4-BE49-F238E27FC236}">
                <a16:creationId xmlns:a16="http://schemas.microsoft.com/office/drawing/2014/main" id="{DF32E82A-C583-4DEE-8CE9-F1383294CD6D}"/>
              </a:ext>
            </a:extLst>
          </p:cNvPr>
          <p:cNvCxnSpPr>
            <a:cxnSpLocks/>
            <a:stCxn id="39" idx="0"/>
            <a:endCxn id="6" idx="2"/>
          </p:cNvCxnSpPr>
          <p:nvPr/>
        </p:nvCxnSpPr>
        <p:spPr>
          <a:xfrm rot="16200000" flipH="1" flipV="1">
            <a:off x="5557664" y="1699770"/>
            <a:ext cx="869228" cy="1081144"/>
          </a:xfrm>
          <a:prstGeom prst="bentConnector4">
            <a:avLst>
              <a:gd name="adj1" fmla="val -26299"/>
              <a:gd name="adj2" fmla="val 127710"/>
            </a:avLst>
          </a:prstGeom>
          <a:ln w="1905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85A3BD6-2A69-4650-B3DE-07D78549F39C}"/>
              </a:ext>
            </a:extLst>
          </p:cNvPr>
          <p:cNvSpPr>
            <a:spLocks noGrp="1"/>
          </p:cNvSpPr>
          <p:nvPr>
            <p:ph type="sldNum" sz="quarter" idx="12"/>
          </p:nvPr>
        </p:nvSpPr>
        <p:spPr/>
        <p:txBody>
          <a:bodyPr/>
          <a:lstStyle/>
          <a:p>
            <a:fld id="{C0DF9C1F-DB74-1E4B-8839-30A600129FD3}" type="slidenum">
              <a:rPr lang="en-US" smtClean="0"/>
              <a:t>12</a:t>
            </a:fld>
            <a:endParaRPr lang="en-US"/>
          </a:p>
        </p:txBody>
      </p:sp>
    </p:spTree>
    <p:extLst>
      <p:ext uri="{BB962C8B-B14F-4D97-AF65-F5344CB8AC3E}">
        <p14:creationId xmlns:p14="http://schemas.microsoft.com/office/powerpoint/2010/main" val="2885500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1DAE-3116-4319-8AB3-A7D7D5D4AD57}"/>
              </a:ext>
            </a:extLst>
          </p:cNvPr>
          <p:cNvSpPr>
            <a:spLocks noGrp="1"/>
          </p:cNvSpPr>
          <p:nvPr>
            <p:ph type="title"/>
          </p:nvPr>
        </p:nvSpPr>
        <p:spPr/>
        <p:txBody>
          <a:bodyPr/>
          <a:lstStyle/>
          <a:p>
            <a:pPr algn="ctr"/>
            <a:r>
              <a:rPr lang="en-US" b="1" dirty="0">
                <a:solidFill>
                  <a:schemeClr val="accent6">
                    <a:lumMod val="50000"/>
                  </a:schemeClr>
                </a:solidFill>
                <a:latin typeface="+mn-lt"/>
              </a:rPr>
              <a:t>From CFG to CFRG: Conflict Free Region, CFR</a:t>
            </a:r>
          </a:p>
        </p:txBody>
      </p:sp>
      <p:sp>
        <p:nvSpPr>
          <p:cNvPr id="4" name="Content Placeholder 3">
            <a:extLst>
              <a:ext uri="{FF2B5EF4-FFF2-40B4-BE49-F238E27FC236}">
                <a16:creationId xmlns:a16="http://schemas.microsoft.com/office/drawing/2014/main" id="{AA453DB5-F289-414B-9968-5C99E7EEEBE9}"/>
              </a:ext>
            </a:extLst>
          </p:cNvPr>
          <p:cNvSpPr>
            <a:spLocks noGrp="1"/>
          </p:cNvSpPr>
          <p:nvPr>
            <p:ph sz="half" idx="1"/>
          </p:nvPr>
        </p:nvSpPr>
        <p:spPr>
          <a:xfrm>
            <a:off x="838200" y="1825625"/>
            <a:ext cx="3913414" cy="4117975"/>
          </a:xfrm>
        </p:spPr>
        <p:txBody>
          <a:bodyPr anchor="ctr"/>
          <a:lstStyle/>
          <a:p>
            <a:pPr marL="0" indent="0">
              <a:buNone/>
            </a:pPr>
            <a:r>
              <a:rPr lang="en-US" b="1" dirty="0">
                <a:solidFill>
                  <a:schemeClr val="accent6">
                    <a:lumMod val="50000"/>
                  </a:schemeClr>
                </a:solidFill>
              </a:rPr>
              <a:t>CFR</a:t>
            </a:r>
            <a:r>
              <a:rPr lang="en-US" dirty="0">
                <a:solidFill>
                  <a:schemeClr val="accent6">
                    <a:lumMod val="50000"/>
                  </a:schemeClr>
                </a:solidFill>
              </a:rPr>
              <a:t>: A </a:t>
            </a:r>
            <a:r>
              <a:rPr lang="en-US" b="1" dirty="0">
                <a:solidFill>
                  <a:schemeClr val="accent6">
                    <a:lumMod val="50000"/>
                  </a:schemeClr>
                </a:solidFill>
              </a:rPr>
              <a:t>weakly connected sub-graph</a:t>
            </a:r>
            <a:r>
              <a:rPr lang="en-US" dirty="0">
                <a:solidFill>
                  <a:schemeClr val="accent6">
                    <a:lumMod val="50000"/>
                  </a:schemeClr>
                </a:solidFill>
              </a:rPr>
              <a:t> of a thread’s control flow graph, where the execution of any instruction </a:t>
            </a:r>
            <a:r>
              <a:rPr lang="en-US" b="1" dirty="0">
                <a:solidFill>
                  <a:schemeClr val="accent6">
                    <a:lumMod val="50000"/>
                  </a:schemeClr>
                </a:solidFill>
              </a:rPr>
              <a:t>cannot evict</a:t>
            </a:r>
            <a:r>
              <a:rPr lang="en-US" dirty="0">
                <a:solidFill>
                  <a:schemeClr val="accent6">
                    <a:lumMod val="50000"/>
                  </a:schemeClr>
                </a:solidFill>
              </a:rPr>
              <a:t> any other from the cache.</a:t>
            </a:r>
          </a:p>
        </p:txBody>
      </p:sp>
      <p:cxnSp>
        <p:nvCxnSpPr>
          <p:cNvPr id="81" name="Connector: Elbow 80">
            <a:extLst>
              <a:ext uri="{FF2B5EF4-FFF2-40B4-BE49-F238E27FC236}">
                <a16:creationId xmlns:a16="http://schemas.microsoft.com/office/drawing/2014/main" id="{FFC507B3-F359-45EE-94C2-71470FDBA6E5}"/>
              </a:ext>
            </a:extLst>
          </p:cNvPr>
          <p:cNvCxnSpPr>
            <a:cxnSpLocks/>
            <a:stCxn id="22" idx="5"/>
            <a:endCxn id="53" idx="4"/>
          </p:cNvCxnSpPr>
          <p:nvPr/>
        </p:nvCxnSpPr>
        <p:spPr>
          <a:xfrm rot="16200000" flipH="1">
            <a:off x="9715183" y="3060384"/>
            <a:ext cx="94354" cy="2356258"/>
          </a:xfrm>
          <a:prstGeom prst="bentConnector3">
            <a:avLst>
              <a:gd name="adj1" fmla="val 342280"/>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3218A2DC-5167-412E-8A8C-95711CF0E054}"/>
              </a:ext>
            </a:extLst>
          </p:cNvPr>
          <p:cNvSpPr/>
          <p:nvPr/>
        </p:nvSpPr>
        <p:spPr>
          <a:xfrm>
            <a:off x="5451706" y="2352809"/>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1</a:t>
            </a:r>
          </a:p>
        </p:txBody>
      </p:sp>
      <p:sp>
        <p:nvSpPr>
          <p:cNvPr id="8" name="Oval 7">
            <a:extLst>
              <a:ext uri="{FF2B5EF4-FFF2-40B4-BE49-F238E27FC236}">
                <a16:creationId xmlns:a16="http://schemas.microsoft.com/office/drawing/2014/main" id="{7F260BFB-8C30-4385-AF76-B4457219F5C7}"/>
              </a:ext>
            </a:extLst>
          </p:cNvPr>
          <p:cNvSpPr/>
          <p:nvPr/>
        </p:nvSpPr>
        <p:spPr>
          <a:xfrm>
            <a:off x="6740294" y="2352809"/>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2</a:t>
            </a:r>
          </a:p>
        </p:txBody>
      </p:sp>
      <p:sp>
        <p:nvSpPr>
          <p:cNvPr id="13" name="Oval 12">
            <a:extLst>
              <a:ext uri="{FF2B5EF4-FFF2-40B4-BE49-F238E27FC236}">
                <a16:creationId xmlns:a16="http://schemas.microsoft.com/office/drawing/2014/main" id="{E55ED8C1-C9DF-4122-A43A-A7F89C3E9811}"/>
              </a:ext>
            </a:extLst>
          </p:cNvPr>
          <p:cNvSpPr/>
          <p:nvPr/>
        </p:nvSpPr>
        <p:spPr>
          <a:xfrm>
            <a:off x="8028882" y="2352809"/>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4</a:t>
            </a:r>
          </a:p>
        </p:txBody>
      </p:sp>
      <p:sp>
        <p:nvSpPr>
          <p:cNvPr id="20" name="Oval 19">
            <a:extLst>
              <a:ext uri="{FF2B5EF4-FFF2-40B4-BE49-F238E27FC236}">
                <a16:creationId xmlns:a16="http://schemas.microsoft.com/office/drawing/2014/main" id="{71C1CBE9-B0A8-4769-A2C3-4FA43B349161}"/>
              </a:ext>
            </a:extLst>
          </p:cNvPr>
          <p:cNvSpPr/>
          <p:nvPr/>
        </p:nvSpPr>
        <p:spPr>
          <a:xfrm>
            <a:off x="6740294" y="3641397"/>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4</a:t>
            </a:r>
          </a:p>
        </p:txBody>
      </p:sp>
      <p:sp>
        <p:nvSpPr>
          <p:cNvPr id="22" name="Oval 21">
            <a:extLst>
              <a:ext uri="{FF2B5EF4-FFF2-40B4-BE49-F238E27FC236}">
                <a16:creationId xmlns:a16="http://schemas.microsoft.com/office/drawing/2014/main" id="{2DFC0892-D836-4DEC-B63C-7A978835C8BF}"/>
              </a:ext>
            </a:extLst>
          </p:cNvPr>
          <p:cNvSpPr/>
          <p:nvPr/>
        </p:nvSpPr>
        <p:spPr>
          <a:xfrm>
            <a:off x="8034292" y="3641397"/>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2</a:t>
            </a:r>
          </a:p>
        </p:txBody>
      </p:sp>
      <p:sp>
        <p:nvSpPr>
          <p:cNvPr id="45" name="Oval 44">
            <a:extLst>
              <a:ext uri="{FF2B5EF4-FFF2-40B4-BE49-F238E27FC236}">
                <a16:creationId xmlns:a16="http://schemas.microsoft.com/office/drawing/2014/main" id="{7843CEE1-E7A1-4110-949A-B863603A531D}"/>
              </a:ext>
            </a:extLst>
          </p:cNvPr>
          <p:cNvSpPr/>
          <p:nvPr/>
        </p:nvSpPr>
        <p:spPr>
          <a:xfrm>
            <a:off x="9324344" y="2352808"/>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3</a:t>
            </a:r>
          </a:p>
        </p:txBody>
      </p:sp>
      <p:sp>
        <p:nvSpPr>
          <p:cNvPr id="51" name="Oval 50">
            <a:extLst>
              <a:ext uri="{FF2B5EF4-FFF2-40B4-BE49-F238E27FC236}">
                <a16:creationId xmlns:a16="http://schemas.microsoft.com/office/drawing/2014/main" id="{4ECE2A63-1BC0-4DCA-9A25-ACBE1FBC568B}"/>
              </a:ext>
            </a:extLst>
          </p:cNvPr>
          <p:cNvSpPr/>
          <p:nvPr/>
        </p:nvSpPr>
        <p:spPr>
          <a:xfrm>
            <a:off x="9329754" y="3641396"/>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4</a:t>
            </a:r>
          </a:p>
        </p:txBody>
      </p:sp>
      <p:sp>
        <p:nvSpPr>
          <p:cNvPr id="53" name="Oval 52">
            <a:extLst>
              <a:ext uri="{FF2B5EF4-FFF2-40B4-BE49-F238E27FC236}">
                <a16:creationId xmlns:a16="http://schemas.microsoft.com/office/drawing/2014/main" id="{D40D2EB2-2E26-404F-8DCC-E7F614B848F0}"/>
              </a:ext>
            </a:extLst>
          </p:cNvPr>
          <p:cNvSpPr/>
          <p:nvPr/>
        </p:nvSpPr>
        <p:spPr>
          <a:xfrm>
            <a:off x="10618342" y="3641396"/>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2</a:t>
            </a:r>
          </a:p>
        </p:txBody>
      </p:sp>
      <p:cxnSp>
        <p:nvCxnSpPr>
          <p:cNvPr id="90" name="Straight Arrow Connector 89">
            <a:extLst>
              <a:ext uri="{FF2B5EF4-FFF2-40B4-BE49-F238E27FC236}">
                <a16:creationId xmlns:a16="http://schemas.microsoft.com/office/drawing/2014/main" id="{79A80C98-73CC-4AE4-B767-8D24EDACDC67}"/>
              </a:ext>
            </a:extLst>
          </p:cNvPr>
          <p:cNvCxnSpPr>
            <a:stCxn id="6" idx="6"/>
            <a:endCxn id="8" idx="2"/>
          </p:cNvCxnSpPr>
          <p:nvPr/>
        </p:nvCxnSpPr>
        <p:spPr>
          <a:xfrm>
            <a:off x="6096000" y="2674956"/>
            <a:ext cx="644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D6C44D5-BC4F-4322-A8B4-3E40B25E147D}"/>
              </a:ext>
            </a:extLst>
          </p:cNvPr>
          <p:cNvCxnSpPr>
            <a:stCxn id="8" idx="6"/>
            <a:endCxn id="13" idx="2"/>
          </p:cNvCxnSpPr>
          <p:nvPr/>
        </p:nvCxnSpPr>
        <p:spPr>
          <a:xfrm>
            <a:off x="7384588" y="2674956"/>
            <a:ext cx="644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1BCDEA4-350B-4312-955C-B462CC782462}"/>
              </a:ext>
            </a:extLst>
          </p:cNvPr>
          <p:cNvCxnSpPr>
            <a:stCxn id="13" idx="6"/>
            <a:endCxn id="45" idx="2"/>
          </p:cNvCxnSpPr>
          <p:nvPr/>
        </p:nvCxnSpPr>
        <p:spPr>
          <a:xfrm flipV="1">
            <a:off x="8673176" y="2674955"/>
            <a:ext cx="651168" cy="1"/>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3F828757-D3D5-43FD-AA20-B34D176352F2}"/>
              </a:ext>
            </a:extLst>
          </p:cNvPr>
          <p:cNvCxnSpPr>
            <a:stCxn id="6" idx="5"/>
            <a:endCxn id="20" idx="1"/>
          </p:cNvCxnSpPr>
          <p:nvPr/>
        </p:nvCxnSpPr>
        <p:spPr>
          <a:xfrm>
            <a:off x="6001645" y="2902748"/>
            <a:ext cx="833004" cy="833004"/>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D2941040-723C-4A4C-BF87-77FD37DB6987}"/>
              </a:ext>
            </a:extLst>
          </p:cNvPr>
          <p:cNvCxnSpPr>
            <a:stCxn id="20" idx="7"/>
            <a:endCxn id="22" idx="1"/>
          </p:cNvCxnSpPr>
          <p:nvPr/>
        </p:nvCxnSpPr>
        <p:spPr>
          <a:xfrm>
            <a:off x="7290233" y="3735752"/>
            <a:ext cx="83841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08EEB221-698F-4026-9EEC-18A598C7A8CE}"/>
              </a:ext>
            </a:extLst>
          </p:cNvPr>
          <p:cNvCxnSpPr>
            <a:stCxn id="22" idx="3"/>
            <a:endCxn id="20" idx="5"/>
          </p:cNvCxnSpPr>
          <p:nvPr/>
        </p:nvCxnSpPr>
        <p:spPr>
          <a:xfrm flipH="1">
            <a:off x="7290233" y="4191336"/>
            <a:ext cx="83841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1608464-F570-4761-9A09-58BC13E8DCBB}"/>
              </a:ext>
            </a:extLst>
          </p:cNvPr>
          <p:cNvCxnSpPr>
            <a:stCxn id="22" idx="6"/>
            <a:endCxn id="51" idx="2"/>
          </p:cNvCxnSpPr>
          <p:nvPr/>
        </p:nvCxnSpPr>
        <p:spPr>
          <a:xfrm flipV="1">
            <a:off x="8678586" y="3963543"/>
            <a:ext cx="651168" cy="1"/>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B7914CF0-AE57-47B8-9B50-6E1548EBF573}"/>
              </a:ext>
            </a:extLst>
          </p:cNvPr>
          <p:cNvGrpSpPr/>
          <p:nvPr/>
        </p:nvGrpSpPr>
        <p:grpSpPr>
          <a:xfrm>
            <a:off x="5365102" y="1869508"/>
            <a:ext cx="5988698" cy="2805130"/>
            <a:chOff x="5365102" y="1869508"/>
            <a:chExt cx="5988698" cy="2805130"/>
          </a:xfrm>
        </p:grpSpPr>
        <p:sp>
          <p:nvSpPr>
            <p:cNvPr id="106" name="Rectangle 105">
              <a:extLst>
                <a:ext uri="{FF2B5EF4-FFF2-40B4-BE49-F238E27FC236}">
                  <a16:creationId xmlns:a16="http://schemas.microsoft.com/office/drawing/2014/main" id="{596073AF-ACF1-4844-A932-7C982F05BF11}"/>
                </a:ext>
              </a:extLst>
            </p:cNvPr>
            <p:cNvSpPr/>
            <p:nvPr/>
          </p:nvSpPr>
          <p:spPr>
            <a:xfrm>
              <a:off x="5365102" y="2239348"/>
              <a:ext cx="5988698" cy="2435290"/>
            </a:xfrm>
            <a:prstGeom prst="rect">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07" name="TextBox 106">
              <a:extLst>
                <a:ext uri="{FF2B5EF4-FFF2-40B4-BE49-F238E27FC236}">
                  <a16:creationId xmlns:a16="http://schemas.microsoft.com/office/drawing/2014/main" id="{C65926A5-C653-4020-9868-BA7F17520915}"/>
                </a:ext>
              </a:extLst>
            </p:cNvPr>
            <p:cNvSpPr txBox="1"/>
            <p:nvPr/>
          </p:nvSpPr>
          <p:spPr>
            <a:xfrm>
              <a:off x="5365102" y="1869508"/>
              <a:ext cx="2003818" cy="369332"/>
            </a:xfrm>
            <a:prstGeom prst="rect">
              <a:avLst/>
            </a:prstGeom>
            <a:noFill/>
            <a:ln w="19050">
              <a:solidFill>
                <a:schemeClr val="accent6">
                  <a:lumMod val="50000"/>
                </a:schemeClr>
              </a:solidFill>
              <a:prstDash val="dash"/>
            </a:ln>
          </p:spPr>
          <p:txBody>
            <a:bodyPr wrap="none" rtlCol="0">
              <a:spAutoFit/>
            </a:bodyPr>
            <a:lstStyle/>
            <a:p>
              <a:r>
                <a:rPr lang="en-US" dirty="0">
                  <a:solidFill>
                    <a:schemeClr val="accent6">
                      <a:lumMod val="50000"/>
                    </a:schemeClr>
                  </a:solidFill>
                </a:rPr>
                <a:t>Control Flow Graph</a:t>
              </a:r>
            </a:p>
          </p:txBody>
        </p:sp>
      </p:grpSp>
      <p:grpSp>
        <p:nvGrpSpPr>
          <p:cNvPr id="115" name="Group 114">
            <a:extLst>
              <a:ext uri="{FF2B5EF4-FFF2-40B4-BE49-F238E27FC236}">
                <a16:creationId xmlns:a16="http://schemas.microsoft.com/office/drawing/2014/main" id="{580F9B3B-94D2-4FE2-9C7F-89722EE3C3DB}"/>
              </a:ext>
            </a:extLst>
          </p:cNvPr>
          <p:cNvGrpSpPr/>
          <p:nvPr/>
        </p:nvGrpSpPr>
        <p:grpSpPr>
          <a:xfrm>
            <a:off x="5365102" y="3735756"/>
            <a:ext cx="1925128" cy="1484782"/>
            <a:chOff x="5365102" y="3735756"/>
            <a:chExt cx="1925128" cy="1484782"/>
          </a:xfrm>
        </p:grpSpPr>
        <p:sp>
          <p:nvSpPr>
            <p:cNvPr id="109" name="Oval 108">
              <a:extLst>
                <a:ext uri="{FF2B5EF4-FFF2-40B4-BE49-F238E27FC236}">
                  <a16:creationId xmlns:a16="http://schemas.microsoft.com/office/drawing/2014/main" id="{B9A88305-B4B3-4999-867B-E143830EB568}"/>
                </a:ext>
              </a:extLst>
            </p:cNvPr>
            <p:cNvSpPr/>
            <p:nvPr/>
          </p:nvSpPr>
          <p:spPr>
            <a:xfrm>
              <a:off x="6834653" y="3735756"/>
              <a:ext cx="455577" cy="455577"/>
            </a:xfrm>
            <a:prstGeom prst="ellipse">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10" name="TextBox 109">
              <a:extLst>
                <a:ext uri="{FF2B5EF4-FFF2-40B4-BE49-F238E27FC236}">
                  <a16:creationId xmlns:a16="http://schemas.microsoft.com/office/drawing/2014/main" id="{27DDEC51-90A6-4A88-8DED-A6D3D5C5F69A}"/>
                </a:ext>
              </a:extLst>
            </p:cNvPr>
            <p:cNvSpPr txBox="1"/>
            <p:nvPr/>
          </p:nvSpPr>
          <p:spPr>
            <a:xfrm>
              <a:off x="5365102" y="4851206"/>
              <a:ext cx="1308371" cy="369332"/>
            </a:xfrm>
            <a:prstGeom prst="rect">
              <a:avLst/>
            </a:prstGeom>
            <a:noFill/>
            <a:ln w="19050">
              <a:solidFill>
                <a:schemeClr val="accent6">
                  <a:lumMod val="50000"/>
                </a:schemeClr>
              </a:solidFill>
              <a:prstDash val="dash"/>
            </a:ln>
          </p:spPr>
          <p:txBody>
            <a:bodyPr wrap="none" rtlCol="0">
              <a:spAutoFit/>
            </a:bodyPr>
            <a:lstStyle/>
            <a:p>
              <a:r>
                <a:rPr lang="en-US" dirty="0">
                  <a:solidFill>
                    <a:schemeClr val="accent6">
                      <a:lumMod val="50000"/>
                    </a:schemeClr>
                  </a:solidFill>
                </a:rPr>
                <a:t>Cache Block</a:t>
              </a:r>
            </a:p>
          </p:txBody>
        </p:sp>
        <p:cxnSp>
          <p:nvCxnSpPr>
            <p:cNvPr id="112" name="Straight Arrow Connector 111">
              <a:extLst>
                <a:ext uri="{FF2B5EF4-FFF2-40B4-BE49-F238E27FC236}">
                  <a16:creationId xmlns:a16="http://schemas.microsoft.com/office/drawing/2014/main" id="{1A5FD16B-33E2-409F-BACD-07970BD1D705}"/>
                </a:ext>
              </a:extLst>
            </p:cNvPr>
            <p:cNvCxnSpPr>
              <a:stCxn id="110" idx="0"/>
              <a:endCxn id="109" idx="3"/>
            </p:cNvCxnSpPr>
            <p:nvPr/>
          </p:nvCxnSpPr>
          <p:spPr>
            <a:xfrm flipV="1">
              <a:off x="6019288" y="4124615"/>
              <a:ext cx="882083" cy="726591"/>
            </a:xfrm>
            <a:prstGeom prst="straightConnector1">
              <a:avLst/>
            </a:prstGeom>
            <a:ln w="1905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DF5A30D7-912F-4ED9-8243-845C39D67948}"/>
              </a:ext>
            </a:extLst>
          </p:cNvPr>
          <p:cNvGrpSpPr/>
          <p:nvPr/>
        </p:nvGrpSpPr>
        <p:grpSpPr>
          <a:xfrm>
            <a:off x="4903860" y="2238840"/>
            <a:ext cx="6449940" cy="2157074"/>
            <a:chOff x="4903860" y="2238840"/>
            <a:chExt cx="6449940" cy="2157074"/>
          </a:xfrm>
        </p:grpSpPr>
        <p:grpSp>
          <p:nvGrpSpPr>
            <p:cNvPr id="123" name="Group 122">
              <a:extLst>
                <a:ext uri="{FF2B5EF4-FFF2-40B4-BE49-F238E27FC236}">
                  <a16:creationId xmlns:a16="http://schemas.microsoft.com/office/drawing/2014/main" id="{CC127EA9-1651-46DF-9F9F-B657978C2D15}"/>
                </a:ext>
              </a:extLst>
            </p:cNvPr>
            <p:cNvGrpSpPr/>
            <p:nvPr/>
          </p:nvGrpSpPr>
          <p:grpSpPr>
            <a:xfrm>
              <a:off x="4903860" y="2238840"/>
              <a:ext cx="6449940" cy="2157074"/>
              <a:chOff x="4903860" y="2238840"/>
              <a:chExt cx="6449940" cy="2157074"/>
            </a:xfrm>
          </p:grpSpPr>
          <p:sp>
            <p:nvSpPr>
              <p:cNvPr id="116" name="Rectangle 115">
                <a:extLst>
                  <a:ext uri="{FF2B5EF4-FFF2-40B4-BE49-F238E27FC236}">
                    <a16:creationId xmlns:a16="http://schemas.microsoft.com/office/drawing/2014/main" id="{F34C7D4B-E355-4DE7-A798-ECECDFC97900}"/>
                  </a:ext>
                </a:extLst>
              </p:cNvPr>
              <p:cNvSpPr/>
              <p:nvPr/>
            </p:nvSpPr>
            <p:spPr>
              <a:xfrm>
                <a:off x="5365102" y="2238840"/>
                <a:ext cx="4739018" cy="852614"/>
              </a:xfrm>
              <a:prstGeom prst="rect">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17" name="Rectangle 116">
                <a:extLst>
                  <a:ext uri="{FF2B5EF4-FFF2-40B4-BE49-F238E27FC236}">
                    <a16:creationId xmlns:a16="http://schemas.microsoft.com/office/drawing/2014/main" id="{8F6BB084-4E52-4D26-81D7-5A6801A0B9AD}"/>
                  </a:ext>
                </a:extLst>
              </p:cNvPr>
              <p:cNvSpPr/>
              <p:nvPr/>
            </p:nvSpPr>
            <p:spPr>
              <a:xfrm>
                <a:off x="6583681" y="3543300"/>
                <a:ext cx="2168502" cy="852614"/>
              </a:xfrm>
              <a:prstGeom prst="rect">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18" name="Rectangle 117">
                <a:extLst>
                  <a:ext uri="{FF2B5EF4-FFF2-40B4-BE49-F238E27FC236}">
                    <a16:creationId xmlns:a16="http://schemas.microsoft.com/office/drawing/2014/main" id="{399B4B25-5527-498D-9C06-48F5E4EF2C3B}"/>
                  </a:ext>
                </a:extLst>
              </p:cNvPr>
              <p:cNvSpPr/>
              <p:nvPr/>
            </p:nvSpPr>
            <p:spPr>
              <a:xfrm>
                <a:off x="9263063" y="3543300"/>
                <a:ext cx="2090737" cy="852106"/>
              </a:xfrm>
              <a:prstGeom prst="rect">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C92DF79-1422-416B-942A-B8A42A4F7B1B}"/>
                      </a:ext>
                    </a:extLst>
                  </p:cNvPr>
                  <p:cNvSpPr txBox="1"/>
                  <p:nvPr/>
                </p:nvSpPr>
                <p:spPr>
                  <a:xfrm>
                    <a:off x="4903860" y="2239348"/>
                    <a:ext cx="455574" cy="369332"/>
                  </a:xfrm>
                  <a:prstGeom prst="rect">
                    <a:avLst/>
                  </a:prstGeom>
                  <a:noFill/>
                  <a:ln w="19050">
                    <a:solidFill>
                      <a:schemeClr val="accent6">
                        <a:lumMod val="50000"/>
                      </a:schemeClr>
                    </a:solidFill>
                    <a:prstDash val="dash"/>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6">
                                  <a:lumMod val="50000"/>
                                </a:schemeClr>
                              </a:solidFill>
                              <a:latin typeface="Cambria Math" panose="02040503050406030204" pitchFamily="18" charset="0"/>
                            </a:rPr>
                            <m:t>𝑛</m:t>
                          </m:r>
                          <m:r>
                            <a:rPr lang="en-US" i="1" baseline="-25000" dirty="0">
                              <a:solidFill>
                                <a:schemeClr val="accent6">
                                  <a:lumMod val="50000"/>
                                </a:schemeClr>
                              </a:solidFill>
                              <a:latin typeface="Cambria Math" panose="02040503050406030204" pitchFamily="18" charset="0"/>
                            </a:rPr>
                            <m:t>1</m:t>
                          </m:r>
                        </m:oMath>
                      </m:oMathPara>
                    </a14:m>
                    <a:endParaRPr lang="en-US" dirty="0">
                      <a:solidFill>
                        <a:schemeClr val="accent6">
                          <a:lumMod val="50000"/>
                        </a:schemeClr>
                      </a:solidFill>
                    </a:endParaRPr>
                  </a:p>
                </p:txBody>
              </p:sp>
            </mc:Choice>
            <mc:Fallback xmlns="">
              <p:sp>
                <p:nvSpPr>
                  <p:cNvPr id="119" name="TextBox 118">
                    <a:extLst>
                      <a:ext uri="{FF2B5EF4-FFF2-40B4-BE49-F238E27FC236}">
                        <a16:creationId xmlns:a16="http://schemas.microsoft.com/office/drawing/2014/main" id="{9C92DF79-1422-416B-942A-B8A42A4F7B1B}"/>
                      </a:ext>
                    </a:extLst>
                  </p:cNvPr>
                  <p:cNvSpPr txBox="1">
                    <a:spLocks noRot="1" noChangeAspect="1" noMove="1" noResize="1" noEditPoints="1" noAdjustHandles="1" noChangeArrowheads="1" noChangeShapeType="1" noTextEdit="1"/>
                  </p:cNvSpPr>
                  <p:nvPr/>
                </p:nvSpPr>
                <p:spPr>
                  <a:xfrm>
                    <a:off x="4903860" y="2239348"/>
                    <a:ext cx="455574" cy="369332"/>
                  </a:xfrm>
                  <a:prstGeom prst="rect">
                    <a:avLst/>
                  </a:prstGeom>
                  <a:blipFill>
                    <a:blip r:embed="rId3"/>
                    <a:stretch>
                      <a:fillRect/>
                    </a:stretch>
                  </a:blipFill>
                  <a:ln w="19050">
                    <a:solidFill>
                      <a:schemeClr val="accent6">
                        <a:lumMod val="5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D0C37459-33E8-4531-92B9-F49462755355}"/>
                      </a:ext>
                    </a:extLst>
                  </p:cNvPr>
                  <p:cNvSpPr txBox="1"/>
                  <p:nvPr/>
                </p:nvSpPr>
                <p:spPr>
                  <a:xfrm>
                    <a:off x="6128546" y="3542302"/>
                    <a:ext cx="455574" cy="369332"/>
                  </a:xfrm>
                  <a:prstGeom prst="rect">
                    <a:avLst/>
                  </a:prstGeom>
                  <a:noFill/>
                  <a:ln w="19050">
                    <a:solidFill>
                      <a:schemeClr val="accent6">
                        <a:lumMod val="50000"/>
                      </a:schemeClr>
                    </a:solidFill>
                    <a:prstDash val="dash"/>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6">
                                  <a:lumMod val="50000"/>
                                </a:schemeClr>
                              </a:solidFill>
                              <a:latin typeface="Cambria Math" panose="02040503050406030204" pitchFamily="18" charset="0"/>
                            </a:rPr>
                            <m:t>𝑛</m:t>
                          </m:r>
                          <m:r>
                            <a:rPr lang="en-US" i="1" baseline="-25000" dirty="0">
                              <a:solidFill>
                                <a:schemeClr val="accent6">
                                  <a:lumMod val="50000"/>
                                </a:schemeClr>
                              </a:solidFill>
                              <a:latin typeface="Cambria Math" panose="02040503050406030204" pitchFamily="18" charset="0"/>
                            </a:rPr>
                            <m:t>2</m:t>
                          </m:r>
                        </m:oMath>
                      </m:oMathPara>
                    </a14:m>
                    <a:endParaRPr lang="en-US" dirty="0">
                      <a:solidFill>
                        <a:schemeClr val="accent6">
                          <a:lumMod val="50000"/>
                        </a:schemeClr>
                      </a:solidFill>
                    </a:endParaRPr>
                  </a:p>
                </p:txBody>
              </p:sp>
            </mc:Choice>
            <mc:Fallback xmlns="">
              <p:sp>
                <p:nvSpPr>
                  <p:cNvPr id="120" name="TextBox 119">
                    <a:extLst>
                      <a:ext uri="{FF2B5EF4-FFF2-40B4-BE49-F238E27FC236}">
                        <a16:creationId xmlns:a16="http://schemas.microsoft.com/office/drawing/2014/main" id="{D0C37459-33E8-4531-92B9-F49462755355}"/>
                      </a:ext>
                    </a:extLst>
                  </p:cNvPr>
                  <p:cNvSpPr txBox="1">
                    <a:spLocks noRot="1" noChangeAspect="1" noMove="1" noResize="1" noEditPoints="1" noAdjustHandles="1" noChangeArrowheads="1" noChangeShapeType="1" noTextEdit="1"/>
                  </p:cNvSpPr>
                  <p:nvPr/>
                </p:nvSpPr>
                <p:spPr>
                  <a:xfrm>
                    <a:off x="6128546" y="3542302"/>
                    <a:ext cx="455574" cy="369332"/>
                  </a:xfrm>
                  <a:prstGeom prst="rect">
                    <a:avLst/>
                  </a:prstGeom>
                  <a:blipFill>
                    <a:blip r:embed="rId4"/>
                    <a:stretch>
                      <a:fillRect/>
                    </a:stretch>
                  </a:blipFill>
                  <a:ln w="19050">
                    <a:solidFill>
                      <a:schemeClr val="accent6">
                        <a:lumMod val="5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DC1E6C76-CAB1-48FD-AD45-94F6CA603680}"/>
                      </a:ext>
                    </a:extLst>
                  </p:cNvPr>
                  <p:cNvSpPr txBox="1"/>
                  <p:nvPr/>
                </p:nvSpPr>
                <p:spPr>
                  <a:xfrm>
                    <a:off x="8806907" y="3543300"/>
                    <a:ext cx="455574" cy="369332"/>
                  </a:xfrm>
                  <a:prstGeom prst="rect">
                    <a:avLst/>
                  </a:prstGeom>
                  <a:noFill/>
                  <a:ln w="19050">
                    <a:solidFill>
                      <a:schemeClr val="accent6">
                        <a:lumMod val="50000"/>
                      </a:schemeClr>
                    </a:solidFill>
                    <a:prstDash val="dash"/>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6">
                                  <a:lumMod val="50000"/>
                                </a:schemeClr>
                              </a:solidFill>
                              <a:latin typeface="Cambria Math" panose="02040503050406030204" pitchFamily="18" charset="0"/>
                            </a:rPr>
                            <m:t>𝑛</m:t>
                          </m:r>
                          <m:r>
                            <a:rPr lang="en-US" i="1" baseline="-25000" dirty="0">
                              <a:solidFill>
                                <a:schemeClr val="accent6">
                                  <a:lumMod val="50000"/>
                                </a:schemeClr>
                              </a:solidFill>
                              <a:latin typeface="Cambria Math" panose="02040503050406030204" pitchFamily="18" charset="0"/>
                            </a:rPr>
                            <m:t>3</m:t>
                          </m:r>
                        </m:oMath>
                      </m:oMathPara>
                    </a14:m>
                    <a:endParaRPr lang="en-US" dirty="0">
                      <a:solidFill>
                        <a:schemeClr val="accent6">
                          <a:lumMod val="50000"/>
                        </a:schemeClr>
                      </a:solidFill>
                    </a:endParaRPr>
                  </a:p>
                </p:txBody>
              </p:sp>
            </mc:Choice>
            <mc:Fallback xmlns="">
              <p:sp>
                <p:nvSpPr>
                  <p:cNvPr id="121" name="TextBox 120">
                    <a:extLst>
                      <a:ext uri="{FF2B5EF4-FFF2-40B4-BE49-F238E27FC236}">
                        <a16:creationId xmlns:a16="http://schemas.microsoft.com/office/drawing/2014/main" id="{DC1E6C76-CAB1-48FD-AD45-94F6CA603680}"/>
                      </a:ext>
                    </a:extLst>
                  </p:cNvPr>
                  <p:cNvSpPr txBox="1">
                    <a:spLocks noRot="1" noChangeAspect="1" noMove="1" noResize="1" noEditPoints="1" noAdjustHandles="1" noChangeArrowheads="1" noChangeShapeType="1" noTextEdit="1"/>
                  </p:cNvSpPr>
                  <p:nvPr/>
                </p:nvSpPr>
                <p:spPr>
                  <a:xfrm>
                    <a:off x="8806907" y="3543300"/>
                    <a:ext cx="455574" cy="369332"/>
                  </a:xfrm>
                  <a:prstGeom prst="rect">
                    <a:avLst/>
                  </a:prstGeom>
                  <a:blipFill>
                    <a:blip r:embed="rId5"/>
                    <a:stretch>
                      <a:fillRect/>
                    </a:stretch>
                  </a:blipFill>
                  <a:ln w="19050">
                    <a:solidFill>
                      <a:schemeClr val="accent6">
                        <a:lumMod val="50000"/>
                      </a:schemeClr>
                    </a:solidFill>
                    <a:prstDash val="dash"/>
                  </a:ln>
                </p:spPr>
                <p:txBody>
                  <a:bodyPr/>
                  <a:lstStyle/>
                  <a:p>
                    <a:r>
                      <a:rPr lang="en-US">
                        <a:noFill/>
                      </a:rPr>
                      <a:t> </a:t>
                    </a:r>
                  </a:p>
                </p:txBody>
              </p:sp>
            </mc:Fallback>
          </mc:AlternateContent>
        </p:grpSp>
        <p:sp>
          <p:nvSpPr>
            <p:cNvPr id="124" name="TextBox 123">
              <a:extLst>
                <a:ext uri="{FF2B5EF4-FFF2-40B4-BE49-F238E27FC236}">
                  <a16:creationId xmlns:a16="http://schemas.microsoft.com/office/drawing/2014/main" id="{3E646604-3B53-44C4-90BD-6140E8B8FCF0}"/>
                </a:ext>
              </a:extLst>
            </p:cNvPr>
            <p:cNvSpPr txBox="1"/>
            <p:nvPr/>
          </p:nvSpPr>
          <p:spPr>
            <a:xfrm>
              <a:off x="7574801" y="3055268"/>
              <a:ext cx="877163" cy="523220"/>
            </a:xfrm>
            <a:prstGeom prst="rect">
              <a:avLst/>
            </a:prstGeom>
            <a:solidFill>
              <a:schemeClr val="accent6">
                <a:lumMod val="50000"/>
              </a:schemeClr>
            </a:solidFill>
            <a:ln>
              <a:solidFill>
                <a:schemeClr val="bg1"/>
              </a:solidFill>
            </a:ln>
          </p:spPr>
          <p:txBody>
            <a:bodyPr wrap="none" rtlCol="0">
              <a:spAutoFit/>
            </a:bodyPr>
            <a:lstStyle/>
            <a:p>
              <a:r>
                <a:rPr lang="en-US" sz="2800" dirty="0">
                  <a:solidFill>
                    <a:schemeClr val="bg1"/>
                  </a:solidFill>
                </a:rPr>
                <a:t>CFRs</a:t>
              </a:r>
            </a:p>
          </p:txBody>
        </p:sp>
      </p:grpSp>
      <p:cxnSp>
        <p:nvCxnSpPr>
          <p:cNvPr id="127" name="Straight Arrow Connector 126">
            <a:extLst>
              <a:ext uri="{FF2B5EF4-FFF2-40B4-BE49-F238E27FC236}">
                <a16:creationId xmlns:a16="http://schemas.microsoft.com/office/drawing/2014/main" id="{32306F0B-8AFE-4B4B-AB48-669EA958EA00}"/>
              </a:ext>
            </a:extLst>
          </p:cNvPr>
          <p:cNvCxnSpPr>
            <a:stCxn id="45" idx="5"/>
            <a:endCxn id="53" idx="1"/>
          </p:cNvCxnSpPr>
          <p:nvPr/>
        </p:nvCxnSpPr>
        <p:spPr>
          <a:xfrm>
            <a:off x="9874283" y="2902747"/>
            <a:ext cx="838414" cy="833004"/>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6028E56C-7FCF-4F6F-A564-CA44BDCA1573}"/>
              </a:ext>
            </a:extLst>
          </p:cNvPr>
          <p:cNvCxnSpPr>
            <a:stCxn id="51" idx="6"/>
            <a:endCxn id="53" idx="2"/>
          </p:cNvCxnSpPr>
          <p:nvPr/>
        </p:nvCxnSpPr>
        <p:spPr>
          <a:xfrm>
            <a:off x="9974048" y="3963543"/>
            <a:ext cx="644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65B8747-4111-452F-B34C-C5F1A85BAB29}"/>
              </a:ext>
            </a:extLst>
          </p:cNvPr>
          <p:cNvSpPr>
            <a:spLocks noGrp="1"/>
          </p:cNvSpPr>
          <p:nvPr>
            <p:ph type="sldNum" sz="quarter" idx="12"/>
          </p:nvPr>
        </p:nvSpPr>
        <p:spPr/>
        <p:txBody>
          <a:bodyPr/>
          <a:lstStyle/>
          <a:p>
            <a:fld id="{C0DF9C1F-DB74-1E4B-8839-30A600129FD3}" type="slidenum">
              <a:rPr lang="en-US" smtClean="0"/>
              <a:t>13</a:t>
            </a:fld>
            <a:endParaRPr lang="en-US"/>
          </a:p>
        </p:txBody>
      </p:sp>
    </p:spTree>
    <p:extLst>
      <p:ext uri="{BB962C8B-B14F-4D97-AF65-F5344CB8AC3E}">
        <p14:creationId xmlns:p14="http://schemas.microsoft.com/office/powerpoint/2010/main" val="364320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500"/>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8"/>
                                        </p:tgtEl>
                                      </p:cBhvr>
                                    </p:animEffect>
                                    <p:set>
                                      <p:cBhvr>
                                        <p:cTn id="17" dur="1" fill="hold">
                                          <p:stCondLst>
                                            <p:cond delay="499"/>
                                          </p:stCondLst>
                                        </p:cTn>
                                        <p:tgtEl>
                                          <p:spTgt spid="10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15"/>
                                        </p:tgtEl>
                                      </p:cBhvr>
                                    </p:animEffect>
                                    <p:set>
                                      <p:cBhvr>
                                        <p:cTn id="20" dur="1" fill="hold">
                                          <p:stCondLst>
                                            <p:cond delay="499"/>
                                          </p:stCondLst>
                                        </p:cTn>
                                        <p:tgtEl>
                                          <p:spTgt spid="115"/>
                                        </p:tgtEl>
                                        <p:attrNameLst>
                                          <p:attrName>style.visibility</p:attrName>
                                        </p:attrNameLst>
                                      </p:cBhvr>
                                      <p:to>
                                        <p:strVal val="hidden"/>
                                      </p:to>
                                    </p:set>
                                  </p:childTnLst>
                                </p:cTn>
                              </p:par>
                            </p:childTnLst>
                          </p:cTn>
                        </p:par>
                        <p:par>
                          <p:cTn id="21" fill="hold">
                            <p:stCondLst>
                              <p:cond delay="500"/>
                            </p:stCondLst>
                            <p:childTnLst>
                              <p:par>
                                <p:cTn id="22" presetID="6" presetClass="entr" presetSubtype="16" fill="hold" nodeType="afterEffect">
                                  <p:stCondLst>
                                    <p:cond delay="0"/>
                                  </p:stCondLst>
                                  <p:childTnLst>
                                    <p:set>
                                      <p:cBhvr>
                                        <p:cTn id="23" dur="1" fill="hold">
                                          <p:stCondLst>
                                            <p:cond delay="0"/>
                                          </p:stCondLst>
                                        </p:cTn>
                                        <p:tgtEl>
                                          <p:spTgt spid="125"/>
                                        </p:tgtEl>
                                        <p:attrNameLst>
                                          <p:attrName>style.visibility</p:attrName>
                                        </p:attrNameLst>
                                      </p:cBhvr>
                                      <p:to>
                                        <p:strVal val="visible"/>
                                      </p:to>
                                    </p:set>
                                    <p:animEffect transition="in" filter="circle(in)">
                                      <p:cBhvr>
                                        <p:cTn id="24" dur="1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1DAE-3116-4319-8AB3-A7D7D5D4AD57}"/>
              </a:ext>
            </a:extLst>
          </p:cNvPr>
          <p:cNvSpPr>
            <a:spLocks noGrp="1"/>
          </p:cNvSpPr>
          <p:nvPr>
            <p:ph type="title"/>
          </p:nvPr>
        </p:nvSpPr>
        <p:spPr/>
        <p:txBody>
          <a:bodyPr/>
          <a:lstStyle/>
          <a:p>
            <a:r>
              <a:rPr lang="en-US" b="1" dirty="0">
                <a:solidFill>
                  <a:schemeClr val="accent6">
                    <a:lumMod val="50000"/>
                  </a:schemeClr>
                </a:solidFill>
                <a:latin typeface="+mn-lt"/>
              </a:rPr>
              <a:t>CFG to CFRG: Conflict Free Region Graph</a:t>
            </a:r>
          </a:p>
        </p:txBody>
      </p:sp>
      <p:sp>
        <p:nvSpPr>
          <p:cNvPr id="4" name="Content Placeholder 3">
            <a:extLst>
              <a:ext uri="{FF2B5EF4-FFF2-40B4-BE49-F238E27FC236}">
                <a16:creationId xmlns:a16="http://schemas.microsoft.com/office/drawing/2014/main" id="{AA453DB5-F289-414B-9968-5C99E7EEEBE9}"/>
              </a:ext>
            </a:extLst>
          </p:cNvPr>
          <p:cNvSpPr>
            <a:spLocks noGrp="1"/>
          </p:cNvSpPr>
          <p:nvPr>
            <p:ph sz="half" idx="1"/>
          </p:nvPr>
        </p:nvSpPr>
        <p:spPr>
          <a:xfrm>
            <a:off x="838200" y="1825625"/>
            <a:ext cx="3913414" cy="4127306"/>
          </a:xfrm>
        </p:spPr>
        <p:txBody>
          <a:bodyPr anchor="ctr"/>
          <a:lstStyle/>
          <a:p>
            <a:pPr marL="0" indent="0">
              <a:buNone/>
            </a:pPr>
            <a:r>
              <a:rPr lang="en-US" b="1" dirty="0">
                <a:solidFill>
                  <a:schemeClr val="accent6">
                    <a:lumMod val="50000"/>
                  </a:schemeClr>
                </a:solidFill>
              </a:rPr>
              <a:t>CFRG</a:t>
            </a:r>
            <a:r>
              <a:rPr lang="en-US" dirty="0">
                <a:solidFill>
                  <a:schemeClr val="accent6">
                    <a:lumMod val="50000"/>
                  </a:schemeClr>
                </a:solidFill>
              </a:rPr>
              <a:t>: A complete </a:t>
            </a:r>
            <a:r>
              <a:rPr lang="en-US" b="1" dirty="0">
                <a:solidFill>
                  <a:schemeClr val="accent6">
                    <a:lumMod val="50000"/>
                  </a:schemeClr>
                </a:solidFill>
              </a:rPr>
              <a:t>control flow graph</a:t>
            </a:r>
            <a:r>
              <a:rPr lang="en-US" dirty="0">
                <a:solidFill>
                  <a:schemeClr val="accent6">
                    <a:lumMod val="50000"/>
                  </a:schemeClr>
                </a:solidFill>
              </a:rPr>
              <a:t> of a thread where each node is a </a:t>
            </a:r>
            <a:r>
              <a:rPr lang="en-US" b="1" dirty="0">
                <a:solidFill>
                  <a:schemeClr val="accent6">
                    <a:lumMod val="50000"/>
                  </a:schemeClr>
                </a:solidFill>
              </a:rPr>
              <a:t>CFR</a:t>
            </a:r>
            <a:r>
              <a:rPr lang="en-US" dirty="0">
                <a:solidFill>
                  <a:schemeClr val="accent6">
                    <a:lumMod val="50000"/>
                  </a:schemeClr>
                </a:solidFill>
              </a:rPr>
              <a:t>.</a:t>
            </a:r>
          </a:p>
        </p:txBody>
      </p:sp>
      <p:grpSp>
        <p:nvGrpSpPr>
          <p:cNvPr id="3" name="Group 2">
            <a:extLst>
              <a:ext uri="{FF2B5EF4-FFF2-40B4-BE49-F238E27FC236}">
                <a16:creationId xmlns:a16="http://schemas.microsoft.com/office/drawing/2014/main" id="{E79B604B-68A1-4CAA-9113-BBF0E6C924E2}"/>
              </a:ext>
            </a:extLst>
          </p:cNvPr>
          <p:cNvGrpSpPr/>
          <p:nvPr/>
        </p:nvGrpSpPr>
        <p:grpSpPr>
          <a:xfrm>
            <a:off x="4909528" y="2238840"/>
            <a:ext cx="6444272" cy="2157074"/>
            <a:chOff x="4909528" y="2238840"/>
            <a:chExt cx="6444272" cy="2157074"/>
          </a:xfrm>
        </p:grpSpPr>
        <p:cxnSp>
          <p:nvCxnSpPr>
            <p:cNvPr id="81" name="Connector: Elbow 80">
              <a:extLst>
                <a:ext uri="{FF2B5EF4-FFF2-40B4-BE49-F238E27FC236}">
                  <a16:creationId xmlns:a16="http://schemas.microsoft.com/office/drawing/2014/main" id="{FFC507B3-F359-45EE-94C2-71470FDBA6E5}"/>
                </a:ext>
              </a:extLst>
            </p:cNvPr>
            <p:cNvCxnSpPr>
              <a:cxnSpLocks/>
              <a:stCxn id="22" idx="5"/>
              <a:endCxn id="53" idx="4"/>
            </p:cNvCxnSpPr>
            <p:nvPr/>
          </p:nvCxnSpPr>
          <p:spPr>
            <a:xfrm rot="16200000" flipH="1">
              <a:off x="9715183" y="3060384"/>
              <a:ext cx="94354" cy="2356258"/>
            </a:xfrm>
            <a:prstGeom prst="bentConnector3">
              <a:avLst>
                <a:gd name="adj1" fmla="val 342280"/>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3218A2DC-5167-412E-8A8C-95711CF0E054}"/>
                </a:ext>
              </a:extLst>
            </p:cNvPr>
            <p:cNvSpPr/>
            <p:nvPr/>
          </p:nvSpPr>
          <p:spPr>
            <a:xfrm>
              <a:off x="5451706" y="2352809"/>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1</a:t>
              </a:r>
            </a:p>
          </p:txBody>
        </p:sp>
        <p:sp>
          <p:nvSpPr>
            <p:cNvPr id="8" name="Oval 7">
              <a:extLst>
                <a:ext uri="{FF2B5EF4-FFF2-40B4-BE49-F238E27FC236}">
                  <a16:creationId xmlns:a16="http://schemas.microsoft.com/office/drawing/2014/main" id="{7F260BFB-8C30-4385-AF76-B4457219F5C7}"/>
                </a:ext>
              </a:extLst>
            </p:cNvPr>
            <p:cNvSpPr/>
            <p:nvPr/>
          </p:nvSpPr>
          <p:spPr>
            <a:xfrm>
              <a:off x="6740294" y="2352809"/>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2</a:t>
              </a:r>
            </a:p>
          </p:txBody>
        </p:sp>
        <p:sp>
          <p:nvSpPr>
            <p:cNvPr id="13" name="Oval 12">
              <a:extLst>
                <a:ext uri="{FF2B5EF4-FFF2-40B4-BE49-F238E27FC236}">
                  <a16:creationId xmlns:a16="http://schemas.microsoft.com/office/drawing/2014/main" id="{E55ED8C1-C9DF-4122-A43A-A7F89C3E9811}"/>
                </a:ext>
              </a:extLst>
            </p:cNvPr>
            <p:cNvSpPr/>
            <p:nvPr/>
          </p:nvSpPr>
          <p:spPr>
            <a:xfrm>
              <a:off x="8028882" y="2352809"/>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4</a:t>
              </a:r>
            </a:p>
          </p:txBody>
        </p:sp>
        <p:sp>
          <p:nvSpPr>
            <p:cNvPr id="20" name="Oval 19">
              <a:extLst>
                <a:ext uri="{FF2B5EF4-FFF2-40B4-BE49-F238E27FC236}">
                  <a16:creationId xmlns:a16="http://schemas.microsoft.com/office/drawing/2014/main" id="{71C1CBE9-B0A8-4769-A2C3-4FA43B349161}"/>
                </a:ext>
              </a:extLst>
            </p:cNvPr>
            <p:cNvSpPr/>
            <p:nvPr/>
          </p:nvSpPr>
          <p:spPr>
            <a:xfrm>
              <a:off x="6740294" y="3641397"/>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4</a:t>
              </a:r>
            </a:p>
          </p:txBody>
        </p:sp>
        <p:sp>
          <p:nvSpPr>
            <p:cNvPr id="22" name="Oval 21">
              <a:extLst>
                <a:ext uri="{FF2B5EF4-FFF2-40B4-BE49-F238E27FC236}">
                  <a16:creationId xmlns:a16="http://schemas.microsoft.com/office/drawing/2014/main" id="{2DFC0892-D836-4DEC-B63C-7A978835C8BF}"/>
                </a:ext>
              </a:extLst>
            </p:cNvPr>
            <p:cNvSpPr/>
            <p:nvPr/>
          </p:nvSpPr>
          <p:spPr>
            <a:xfrm>
              <a:off x="8034292" y="3641397"/>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2</a:t>
              </a:r>
            </a:p>
          </p:txBody>
        </p:sp>
        <p:sp>
          <p:nvSpPr>
            <p:cNvPr id="45" name="Oval 44">
              <a:extLst>
                <a:ext uri="{FF2B5EF4-FFF2-40B4-BE49-F238E27FC236}">
                  <a16:creationId xmlns:a16="http://schemas.microsoft.com/office/drawing/2014/main" id="{7843CEE1-E7A1-4110-949A-B863603A531D}"/>
                </a:ext>
              </a:extLst>
            </p:cNvPr>
            <p:cNvSpPr/>
            <p:nvPr/>
          </p:nvSpPr>
          <p:spPr>
            <a:xfrm>
              <a:off x="9324344" y="2352808"/>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3</a:t>
              </a:r>
            </a:p>
          </p:txBody>
        </p:sp>
        <p:sp>
          <p:nvSpPr>
            <p:cNvPr id="51" name="Oval 50">
              <a:extLst>
                <a:ext uri="{FF2B5EF4-FFF2-40B4-BE49-F238E27FC236}">
                  <a16:creationId xmlns:a16="http://schemas.microsoft.com/office/drawing/2014/main" id="{4ECE2A63-1BC0-4DCA-9A25-ACBE1FBC568B}"/>
                </a:ext>
              </a:extLst>
            </p:cNvPr>
            <p:cNvSpPr/>
            <p:nvPr/>
          </p:nvSpPr>
          <p:spPr>
            <a:xfrm>
              <a:off x="9329754" y="3641396"/>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4</a:t>
              </a:r>
            </a:p>
          </p:txBody>
        </p:sp>
        <p:sp>
          <p:nvSpPr>
            <p:cNvPr id="53" name="Oval 52">
              <a:extLst>
                <a:ext uri="{FF2B5EF4-FFF2-40B4-BE49-F238E27FC236}">
                  <a16:creationId xmlns:a16="http://schemas.microsoft.com/office/drawing/2014/main" id="{D40D2EB2-2E26-404F-8DCC-E7F614B848F0}"/>
                </a:ext>
              </a:extLst>
            </p:cNvPr>
            <p:cNvSpPr/>
            <p:nvPr/>
          </p:nvSpPr>
          <p:spPr>
            <a:xfrm>
              <a:off x="10618342" y="3641396"/>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2</a:t>
              </a:r>
            </a:p>
          </p:txBody>
        </p:sp>
        <p:cxnSp>
          <p:nvCxnSpPr>
            <p:cNvPr id="90" name="Straight Arrow Connector 89">
              <a:extLst>
                <a:ext uri="{FF2B5EF4-FFF2-40B4-BE49-F238E27FC236}">
                  <a16:creationId xmlns:a16="http://schemas.microsoft.com/office/drawing/2014/main" id="{79A80C98-73CC-4AE4-B767-8D24EDACDC67}"/>
                </a:ext>
              </a:extLst>
            </p:cNvPr>
            <p:cNvCxnSpPr>
              <a:stCxn id="6" idx="6"/>
              <a:endCxn id="8" idx="2"/>
            </p:cNvCxnSpPr>
            <p:nvPr/>
          </p:nvCxnSpPr>
          <p:spPr>
            <a:xfrm>
              <a:off x="6096000" y="2674956"/>
              <a:ext cx="644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D6C44D5-BC4F-4322-A8B4-3E40B25E147D}"/>
                </a:ext>
              </a:extLst>
            </p:cNvPr>
            <p:cNvCxnSpPr>
              <a:stCxn id="8" idx="6"/>
              <a:endCxn id="13" idx="2"/>
            </p:cNvCxnSpPr>
            <p:nvPr/>
          </p:nvCxnSpPr>
          <p:spPr>
            <a:xfrm>
              <a:off x="7384588" y="2674956"/>
              <a:ext cx="644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1BCDEA4-350B-4312-955C-B462CC782462}"/>
                </a:ext>
              </a:extLst>
            </p:cNvPr>
            <p:cNvCxnSpPr>
              <a:stCxn id="13" idx="6"/>
              <a:endCxn id="45" idx="2"/>
            </p:cNvCxnSpPr>
            <p:nvPr/>
          </p:nvCxnSpPr>
          <p:spPr>
            <a:xfrm flipV="1">
              <a:off x="8673176" y="2674955"/>
              <a:ext cx="651168" cy="1"/>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3F828757-D3D5-43FD-AA20-B34D176352F2}"/>
                </a:ext>
              </a:extLst>
            </p:cNvPr>
            <p:cNvCxnSpPr>
              <a:stCxn id="6" idx="5"/>
              <a:endCxn id="20" idx="1"/>
            </p:cNvCxnSpPr>
            <p:nvPr/>
          </p:nvCxnSpPr>
          <p:spPr>
            <a:xfrm>
              <a:off x="6001645" y="2902748"/>
              <a:ext cx="833004" cy="833004"/>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D2941040-723C-4A4C-BF87-77FD37DB6987}"/>
                </a:ext>
              </a:extLst>
            </p:cNvPr>
            <p:cNvCxnSpPr>
              <a:stCxn id="20" idx="7"/>
              <a:endCxn id="22" idx="1"/>
            </p:cNvCxnSpPr>
            <p:nvPr/>
          </p:nvCxnSpPr>
          <p:spPr>
            <a:xfrm>
              <a:off x="7290233" y="3735752"/>
              <a:ext cx="83841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08EEB221-698F-4026-9EEC-18A598C7A8CE}"/>
                </a:ext>
              </a:extLst>
            </p:cNvPr>
            <p:cNvCxnSpPr>
              <a:stCxn id="22" idx="3"/>
              <a:endCxn id="20" idx="5"/>
            </p:cNvCxnSpPr>
            <p:nvPr/>
          </p:nvCxnSpPr>
          <p:spPr>
            <a:xfrm flipH="1">
              <a:off x="7290233" y="4191336"/>
              <a:ext cx="83841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1608464-F570-4761-9A09-58BC13E8DCBB}"/>
                </a:ext>
              </a:extLst>
            </p:cNvPr>
            <p:cNvCxnSpPr>
              <a:stCxn id="22" idx="6"/>
              <a:endCxn id="51" idx="2"/>
            </p:cNvCxnSpPr>
            <p:nvPr/>
          </p:nvCxnSpPr>
          <p:spPr>
            <a:xfrm flipV="1">
              <a:off x="8678586" y="3963543"/>
              <a:ext cx="651168" cy="1"/>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DF5A30D7-912F-4ED9-8243-845C39D67948}"/>
                </a:ext>
              </a:extLst>
            </p:cNvPr>
            <p:cNvGrpSpPr/>
            <p:nvPr/>
          </p:nvGrpSpPr>
          <p:grpSpPr>
            <a:xfrm>
              <a:off x="4909528" y="2238840"/>
              <a:ext cx="6444272" cy="2157074"/>
              <a:chOff x="4909528" y="2238840"/>
              <a:chExt cx="6444272" cy="2157074"/>
            </a:xfrm>
          </p:grpSpPr>
          <p:grpSp>
            <p:nvGrpSpPr>
              <p:cNvPr id="123" name="Group 122">
                <a:extLst>
                  <a:ext uri="{FF2B5EF4-FFF2-40B4-BE49-F238E27FC236}">
                    <a16:creationId xmlns:a16="http://schemas.microsoft.com/office/drawing/2014/main" id="{CC127EA9-1651-46DF-9F9F-B657978C2D15}"/>
                  </a:ext>
                </a:extLst>
              </p:cNvPr>
              <p:cNvGrpSpPr/>
              <p:nvPr/>
            </p:nvGrpSpPr>
            <p:grpSpPr>
              <a:xfrm>
                <a:off x="4909528" y="2238840"/>
                <a:ext cx="6444272" cy="2157074"/>
                <a:chOff x="4909528" y="2238840"/>
                <a:chExt cx="6444272" cy="2157074"/>
              </a:xfrm>
            </p:grpSpPr>
            <p:sp>
              <p:nvSpPr>
                <p:cNvPr id="116" name="Rectangle 115">
                  <a:extLst>
                    <a:ext uri="{FF2B5EF4-FFF2-40B4-BE49-F238E27FC236}">
                      <a16:creationId xmlns:a16="http://schemas.microsoft.com/office/drawing/2014/main" id="{F34C7D4B-E355-4DE7-A798-ECECDFC97900}"/>
                    </a:ext>
                  </a:extLst>
                </p:cNvPr>
                <p:cNvSpPr/>
                <p:nvPr/>
              </p:nvSpPr>
              <p:spPr>
                <a:xfrm>
                  <a:off x="5365102" y="2238840"/>
                  <a:ext cx="4739018" cy="852614"/>
                </a:xfrm>
                <a:prstGeom prst="rect">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17" name="Rectangle 116">
                  <a:extLst>
                    <a:ext uri="{FF2B5EF4-FFF2-40B4-BE49-F238E27FC236}">
                      <a16:creationId xmlns:a16="http://schemas.microsoft.com/office/drawing/2014/main" id="{8F6BB084-4E52-4D26-81D7-5A6801A0B9AD}"/>
                    </a:ext>
                  </a:extLst>
                </p:cNvPr>
                <p:cNvSpPr/>
                <p:nvPr/>
              </p:nvSpPr>
              <p:spPr>
                <a:xfrm>
                  <a:off x="6583681" y="3543300"/>
                  <a:ext cx="2168502" cy="852614"/>
                </a:xfrm>
                <a:prstGeom prst="rect">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18" name="Rectangle 117">
                  <a:extLst>
                    <a:ext uri="{FF2B5EF4-FFF2-40B4-BE49-F238E27FC236}">
                      <a16:creationId xmlns:a16="http://schemas.microsoft.com/office/drawing/2014/main" id="{399B4B25-5527-498D-9C06-48F5E4EF2C3B}"/>
                    </a:ext>
                  </a:extLst>
                </p:cNvPr>
                <p:cNvSpPr/>
                <p:nvPr/>
              </p:nvSpPr>
              <p:spPr>
                <a:xfrm>
                  <a:off x="9263063" y="3543300"/>
                  <a:ext cx="2090737" cy="852106"/>
                </a:xfrm>
                <a:prstGeom prst="rect">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C92DF79-1422-416B-942A-B8A42A4F7B1B}"/>
                        </a:ext>
                      </a:extLst>
                    </p:cNvPr>
                    <p:cNvSpPr txBox="1"/>
                    <p:nvPr/>
                  </p:nvSpPr>
                  <p:spPr>
                    <a:xfrm>
                      <a:off x="4909528" y="2239348"/>
                      <a:ext cx="455574" cy="369332"/>
                    </a:xfrm>
                    <a:prstGeom prst="rect">
                      <a:avLst/>
                    </a:prstGeom>
                    <a:noFill/>
                    <a:ln w="19050">
                      <a:solidFill>
                        <a:schemeClr val="accent6">
                          <a:lumMod val="50000"/>
                        </a:schemeClr>
                      </a:solidFill>
                      <a:prstDash val="dash"/>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6">
                                    <a:lumMod val="50000"/>
                                  </a:schemeClr>
                                </a:solidFill>
                                <a:latin typeface="Cambria Math" panose="02040503050406030204" pitchFamily="18" charset="0"/>
                              </a:rPr>
                              <m:t>𝑛</m:t>
                            </m:r>
                            <m:r>
                              <a:rPr lang="en-US" i="1" baseline="-25000" dirty="0">
                                <a:solidFill>
                                  <a:schemeClr val="accent6">
                                    <a:lumMod val="50000"/>
                                  </a:schemeClr>
                                </a:solidFill>
                                <a:latin typeface="Cambria Math" panose="02040503050406030204" pitchFamily="18" charset="0"/>
                              </a:rPr>
                              <m:t>1</m:t>
                            </m:r>
                          </m:oMath>
                        </m:oMathPara>
                      </a14:m>
                      <a:endParaRPr lang="en-US" dirty="0">
                        <a:solidFill>
                          <a:schemeClr val="accent6">
                            <a:lumMod val="50000"/>
                          </a:schemeClr>
                        </a:solidFill>
                      </a:endParaRPr>
                    </a:p>
                  </p:txBody>
                </p:sp>
              </mc:Choice>
              <mc:Fallback xmlns="">
                <p:sp>
                  <p:nvSpPr>
                    <p:cNvPr id="119" name="TextBox 118">
                      <a:extLst>
                        <a:ext uri="{FF2B5EF4-FFF2-40B4-BE49-F238E27FC236}">
                          <a16:creationId xmlns:a16="http://schemas.microsoft.com/office/drawing/2014/main" id="{9C92DF79-1422-416B-942A-B8A42A4F7B1B}"/>
                        </a:ext>
                      </a:extLst>
                    </p:cNvPr>
                    <p:cNvSpPr txBox="1">
                      <a:spLocks noRot="1" noChangeAspect="1" noMove="1" noResize="1" noEditPoints="1" noAdjustHandles="1" noChangeArrowheads="1" noChangeShapeType="1" noTextEdit="1"/>
                    </p:cNvSpPr>
                    <p:nvPr/>
                  </p:nvSpPr>
                  <p:spPr>
                    <a:xfrm>
                      <a:off x="4909528" y="2239348"/>
                      <a:ext cx="455574" cy="369332"/>
                    </a:xfrm>
                    <a:prstGeom prst="rect">
                      <a:avLst/>
                    </a:prstGeom>
                    <a:blipFill>
                      <a:blip r:embed="rId3"/>
                      <a:stretch>
                        <a:fillRect/>
                      </a:stretch>
                    </a:blipFill>
                    <a:ln w="19050">
                      <a:solidFill>
                        <a:schemeClr val="accent6">
                          <a:lumMod val="5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D0C37459-33E8-4531-92B9-F49462755355}"/>
                        </a:ext>
                      </a:extLst>
                    </p:cNvPr>
                    <p:cNvSpPr txBox="1"/>
                    <p:nvPr/>
                  </p:nvSpPr>
                  <p:spPr>
                    <a:xfrm>
                      <a:off x="6132414" y="3542302"/>
                      <a:ext cx="455574" cy="369332"/>
                    </a:xfrm>
                    <a:prstGeom prst="rect">
                      <a:avLst/>
                    </a:prstGeom>
                    <a:noFill/>
                    <a:ln w="19050">
                      <a:solidFill>
                        <a:schemeClr val="accent6">
                          <a:lumMod val="50000"/>
                        </a:schemeClr>
                      </a:solidFill>
                      <a:prstDash val="dash"/>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6">
                                    <a:lumMod val="50000"/>
                                  </a:schemeClr>
                                </a:solidFill>
                                <a:latin typeface="Cambria Math" panose="02040503050406030204" pitchFamily="18" charset="0"/>
                              </a:rPr>
                              <m:t>𝑛</m:t>
                            </m:r>
                            <m:r>
                              <a:rPr lang="en-US" i="1" baseline="-25000" dirty="0">
                                <a:solidFill>
                                  <a:schemeClr val="accent6">
                                    <a:lumMod val="50000"/>
                                  </a:schemeClr>
                                </a:solidFill>
                                <a:latin typeface="Cambria Math" panose="02040503050406030204" pitchFamily="18" charset="0"/>
                              </a:rPr>
                              <m:t>2</m:t>
                            </m:r>
                          </m:oMath>
                        </m:oMathPara>
                      </a14:m>
                      <a:endParaRPr lang="en-US" dirty="0">
                        <a:solidFill>
                          <a:schemeClr val="accent6">
                            <a:lumMod val="50000"/>
                          </a:schemeClr>
                        </a:solidFill>
                      </a:endParaRPr>
                    </a:p>
                  </p:txBody>
                </p:sp>
              </mc:Choice>
              <mc:Fallback xmlns="">
                <p:sp>
                  <p:nvSpPr>
                    <p:cNvPr id="120" name="TextBox 119">
                      <a:extLst>
                        <a:ext uri="{FF2B5EF4-FFF2-40B4-BE49-F238E27FC236}">
                          <a16:creationId xmlns:a16="http://schemas.microsoft.com/office/drawing/2014/main" id="{D0C37459-33E8-4531-92B9-F49462755355}"/>
                        </a:ext>
                      </a:extLst>
                    </p:cNvPr>
                    <p:cNvSpPr txBox="1">
                      <a:spLocks noRot="1" noChangeAspect="1" noMove="1" noResize="1" noEditPoints="1" noAdjustHandles="1" noChangeArrowheads="1" noChangeShapeType="1" noTextEdit="1"/>
                    </p:cNvSpPr>
                    <p:nvPr/>
                  </p:nvSpPr>
                  <p:spPr>
                    <a:xfrm>
                      <a:off x="6132414" y="3542302"/>
                      <a:ext cx="455574" cy="369332"/>
                    </a:xfrm>
                    <a:prstGeom prst="rect">
                      <a:avLst/>
                    </a:prstGeom>
                    <a:blipFill>
                      <a:blip r:embed="rId4"/>
                      <a:stretch>
                        <a:fillRect/>
                      </a:stretch>
                    </a:blipFill>
                    <a:ln w="19050">
                      <a:solidFill>
                        <a:schemeClr val="accent6">
                          <a:lumMod val="5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DC1E6C76-CAB1-48FD-AD45-94F6CA603680}"/>
                        </a:ext>
                      </a:extLst>
                    </p:cNvPr>
                    <p:cNvSpPr txBox="1"/>
                    <p:nvPr/>
                  </p:nvSpPr>
                  <p:spPr>
                    <a:xfrm>
                      <a:off x="8807311" y="3543300"/>
                      <a:ext cx="455574" cy="369332"/>
                    </a:xfrm>
                    <a:prstGeom prst="rect">
                      <a:avLst/>
                    </a:prstGeom>
                    <a:noFill/>
                    <a:ln w="19050">
                      <a:solidFill>
                        <a:schemeClr val="accent6">
                          <a:lumMod val="50000"/>
                        </a:schemeClr>
                      </a:solidFill>
                      <a:prstDash val="dash"/>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6">
                                    <a:lumMod val="50000"/>
                                  </a:schemeClr>
                                </a:solidFill>
                                <a:latin typeface="Cambria Math" panose="02040503050406030204" pitchFamily="18" charset="0"/>
                              </a:rPr>
                              <m:t>𝑛</m:t>
                            </m:r>
                            <m:r>
                              <a:rPr lang="en-US" i="1" baseline="-25000" dirty="0">
                                <a:solidFill>
                                  <a:schemeClr val="accent6">
                                    <a:lumMod val="50000"/>
                                  </a:schemeClr>
                                </a:solidFill>
                                <a:latin typeface="Cambria Math" panose="02040503050406030204" pitchFamily="18" charset="0"/>
                              </a:rPr>
                              <m:t>3</m:t>
                            </m:r>
                          </m:oMath>
                        </m:oMathPara>
                      </a14:m>
                      <a:endParaRPr lang="en-US" dirty="0">
                        <a:solidFill>
                          <a:schemeClr val="accent6">
                            <a:lumMod val="50000"/>
                          </a:schemeClr>
                        </a:solidFill>
                      </a:endParaRPr>
                    </a:p>
                  </p:txBody>
                </p:sp>
              </mc:Choice>
              <mc:Fallback xmlns="">
                <p:sp>
                  <p:nvSpPr>
                    <p:cNvPr id="121" name="TextBox 120">
                      <a:extLst>
                        <a:ext uri="{FF2B5EF4-FFF2-40B4-BE49-F238E27FC236}">
                          <a16:creationId xmlns:a16="http://schemas.microsoft.com/office/drawing/2014/main" id="{DC1E6C76-CAB1-48FD-AD45-94F6CA603680}"/>
                        </a:ext>
                      </a:extLst>
                    </p:cNvPr>
                    <p:cNvSpPr txBox="1">
                      <a:spLocks noRot="1" noChangeAspect="1" noMove="1" noResize="1" noEditPoints="1" noAdjustHandles="1" noChangeArrowheads="1" noChangeShapeType="1" noTextEdit="1"/>
                    </p:cNvSpPr>
                    <p:nvPr/>
                  </p:nvSpPr>
                  <p:spPr>
                    <a:xfrm>
                      <a:off x="8807311" y="3543300"/>
                      <a:ext cx="455574" cy="369332"/>
                    </a:xfrm>
                    <a:prstGeom prst="rect">
                      <a:avLst/>
                    </a:prstGeom>
                    <a:blipFill>
                      <a:blip r:embed="rId5"/>
                      <a:stretch>
                        <a:fillRect/>
                      </a:stretch>
                    </a:blipFill>
                    <a:ln w="19050">
                      <a:solidFill>
                        <a:schemeClr val="accent6">
                          <a:lumMod val="50000"/>
                        </a:schemeClr>
                      </a:solidFill>
                      <a:prstDash val="dash"/>
                    </a:ln>
                  </p:spPr>
                  <p:txBody>
                    <a:bodyPr/>
                    <a:lstStyle/>
                    <a:p>
                      <a:r>
                        <a:rPr lang="en-US">
                          <a:noFill/>
                        </a:rPr>
                        <a:t> </a:t>
                      </a:r>
                    </a:p>
                  </p:txBody>
                </p:sp>
              </mc:Fallback>
            </mc:AlternateContent>
          </p:grpSp>
          <p:sp>
            <p:nvSpPr>
              <p:cNvPr id="124" name="TextBox 123">
                <a:extLst>
                  <a:ext uri="{FF2B5EF4-FFF2-40B4-BE49-F238E27FC236}">
                    <a16:creationId xmlns:a16="http://schemas.microsoft.com/office/drawing/2014/main" id="{3E646604-3B53-44C4-90BD-6140E8B8FCF0}"/>
                  </a:ext>
                </a:extLst>
              </p:cNvPr>
              <p:cNvSpPr txBox="1"/>
              <p:nvPr/>
            </p:nvSpPr>
            <p:spPr>
              <a:xfrm>
                <a:off x="7570181" y="3058090"/>
                <a:ext cx="877163" cy="523220"/>
              </a:xfrm>
              <a:prstGeom prst="rect">
                <a:avLst/>
              </a:prstGeom>
              <a:solidFill>
                <a:schemeClr val="accent6">
                  <a:lumMod val="50000"/>
                </a:schemeClr>
              </a:solidFill>
              <a:ln>
                <a:solidFill>
                  <a:schemeClr val="bg1"/>
                </a:solidFill>
              </a:ln>
            </p:spPr>
            <p:txBody>
              <a:bodyPr wrap="none" rtlCol="0">
                <a:spAutoFit/>
              </a:bodyPr>
              <a:lstStyle/>
              <a:p>
                <a:r>
                  <a:rPr lang="en-US" sz="2800" dirty="0">
                    <a:solidFill>
                      <a:schemeClr val="bg1"/>
                    </a:solidFill>
                  </a:rPr>
                  <a:t>CFRs</a:t>
                </a:r>
              </a:p>
            </p:txBody>
          </p:sp>
        </p:grpSp>
        <p:cxnSp>
          <p:nvCxnSpPr>
            <p:cNvPr id="127" name="Straight Arrow Connector 126">
              <a:extLst>
                <a:ext uri="{FF2B5EF4-FFF2-40B4-BE49-F238E27FC236}">
                  <a16:creationId xmlns:a16="http://schemas.microsoft.com/office/drawing/2014/main" id="{32306F0B-8AFE-4B4B-AB48-669EA958EA00}"/>
                </a:ext>
              </a:extLst>
            </p:cNvPr>
            <p:cNvCxnSpPr>
              <a:stCxn id="45" idx="5"/>
              <a:endCxn id="53" idx="1"/>
            </p:cNvCxnSpPr>
            <p:nvPr/>
          </p:nvCxnSpPr>
          <p:spPr>
            <a:xfrm>
              <a:off x="9874283" y="2902747"/>
              <a:ext cx="838414" cy="833004"/>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6028E56C-7FCF-4F6F-A564-CA44BDCA1573}"/>
                </a:ext>
              </a:extLst>
            </p:cNvPr>
            <p:cNvCxnSpPr>
              <a:stCxn id="51" idx="6"/>
              <a:endCxn id="53" idx="2"/>
            </p:cNvCxnSpPr>
            <p:nvPr/>
          </p:nvCxnSpPr>
          <p:spPr>
            <a:xfrm>
              <a:off x="9974048" y="3963543"/>
              <a:ext cx="644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6A841A7E-7839-4694-A03B-60A17A615E54}"/>
              </a:ext>
            </a:extLst>
          </p:cNvPr>
          <p:cNvGrpSpPr/>
          <p:nvPr/>
        </p:nvGrpSpPr>
        <p:grpSpPr>
          <a:xfrm>
            <a:off x="6556165" y="2309361"/>
            <a:ext cx="2305370" cy="3076402"/>
            <a:chOff x="6556165" y="2309361"/>
            <a:chExt cx="2305370" cy="3076402"/>
          </a:xfrm>
        </p:grpSpPr>
        <p:grpSp>
          <p:nvGrpSpPr>
            <p:cNvPr id="17" name="Group 16">
              <a:extLst>
                <a:ext uri="{FF2B5EF4-FFF2-40B4-BE49-F238E27FC236}">
                  <a16:creationId xmlns:a16="http://schemas.microsoft.com/office/drawing/2014/main" id="{7B9F4D45-61EE-4B43-9888-6D743A3E954F}"/>
                </a:ext>
              </a:extLst>
            </p:cNvPr>
            <p:cNvGrpSpPr/>
            <p:nvPr/>
          </p:nvGrpSpPr>
          <p:grpSpPr>
            <a:xfrm>
              <a:off x="6556165" y="2309361"/>
              <a:ext cx="2305370" cy="3076402"/>
              <a:chOff x="6556165" y="2309361"/>
              <a:chExt cx="2305370" cy="3076402"/>
            </a:xfrm>
          </p:grpSpPr>
          <p:grpSp>
            <p:nvGrpSpPr>
              <p:cNvPr id="15" name="Group 14">
                <a:extLst>
                  <a:ext uri="{FF2B5EF4-FFF2-40B4-BE49-F238E27FC236}">
                    <a16:creationId xmlns:a16="http://schemas.microsoft.com/office/drawing/2014/main" id="{CC9B0247-7A9A-4BF6-BB55-FD8216D9F22A}"/>
                  </a:ext>
                </a:extLst>
              </p:cNvPr>
              <p:cNvGrpSpPr/>
              <p:nvPr/>
            </p:nvGrpSpPr>
            <p:grpSpPr>
              <a:xfrm>
                <a:off x="6556165" y="2309361"/>
                <a:ext cx="2305370" cy="2312330"/>
                <a:chOff x="6612234" y="1293201"/>
                <a:chExt cx="2305370" cy="2312330"/>
              </a:xfrm>
            </p:grpSpPr>
            <p:sp>
              <p:nvSpPr>
                <p:cNvPr id="43" name="Rectangle 42">
                  <a:extLst>
                    <a:ext uri="{FF2B5EF4-FFF2-40B4-BE49-F238E27FC236}">
                      <a16:creationId xmlns:a16="http://schemas.microsoft.com/office/drawing/2014/main" id="{D7250242-4DB7-42D7-B69F-DDAB98A6829F}"/>
                    </a:ext>
                  </a:extLst>
                </p:cNvPr>
                <p:cNvSpPr/>
                <p:nvPr/>
              </p:nvSpPr>
              <p:spPr>
                <a:xfrm>
                  <a:off x="8147520" y="1295279"/>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n</a:t>
                  </a:r>
                  <a:r>
                    <a:rPr lang="en-US" sz="2400" baseline="-25000" dirty="0">
                      <a:solidFill>
                        <a:schemeClr val="accent6">
                          <a:lumMod val="50000"/>
                        </a:schemeClr>
                      </a:solidFill>
                    </a:rPr>
                    <a:t>3</a:t>
                  </a:r>
                  <a:endParaRPr lang="en-US" sz="2400" dirty="0">
                    <a:solidFill>
                      <a:schemeClr val="accent6">
                        <a:lumMod val="50000"/>
                      </a:schemeClr>
                    </a:solidFill>
                  </a:endParaRPr>
                </a:p>
              </p:txBody>
            </p:sp>
            <p:sp>
              <p:nvSpPr>
                <p:cNvPr id="46" name="Rectangle 45">
                  <a:extLst>
                    <a:ext uri="{FF2B5EF4-FFF2-40B4-BE49-F238E27FC236}">
                      <a16:creationId xmlns:a16="http://schemas.microsoft.com/office/drawing/2014/main" id="{D66A8E60-0FB9-41F4-92D6-9A230157018C}"/>
                    </a:ext>
                  </a:extLst>
                </p:cNvPr>
                <p:cNvSpPr/>
                <p:nvPr/>
              </p:nvSpPr>
              <p:spPr>
                <a:xfrm>
                  <a:off x="6612234" y="1293201"/>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n</a:t>
                  </a:r>
                  <a:r>
                    <a:rPr lang="en-US" sz="2400" baseline="-25000" dirty="0">
                      <a:solidFill>
                        <a:schemeClr val="accent6">
                          <a:lumMod val="50000"/>
                        </a:schemeClr>
                      </a:solidFill>
                    </a:rPr>
                    <a:t>1</a:t>
                  </a:r>
                  <a:endParaRPr lang="en-US" sz="2400" dirty="0">
                    <a:solidFill>
                      <a:schemeClr val="accent6">
                        <a:lumMod val="50000"/>
                      </a:schemeClr>
                    </a:solidFill>
                  </a:endParaRPr>
                </a:p>
              </p:txBody>
            </p:sp>
            <p:sp>
              <p:nvSpPr>
                <p:cNvPr id="47" name="Rectangle 46">
                  <a:extLst>
                    <a:ext uri="{FF2B5EF4-FFF2-40B4-BE49-F238E27FC236}">
                      <a16:creationId xmlns:a16="http://schemas.microsoft.com/office/drawing/2014/main" id="{21B40975-DA97-406E-9639-3A3FD9AE7E3A}"/>
                    </a:ext>
                  </a:extLst>
                </p:cNvPr>
                <p:cNvSpPr/>
                <p:nvPr/>
              </p:nvSpPr>
              <p:spPr>
                <a:xfrm>
                  <a:off x="7379877" y="283544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n</a:t>
                  </a:r>
                  <a:r>
                    <a:rPr lang="en-US" sz="2400" baseline="-25000" dirty="0">
                      <a:solidFill>
                        <a:schemeClr val="accent6">
                          <a:lumMod val="50000"/>
                        </a:schemeClr>
                      </a:solidFill>
                    </a:rPr>
                    <a:t>2</a:t>
                  </a:r>
                  <a:endParaRPr lang="en-US" sz="2400" dirty="0">
                    <a:solidFill>
                      <a:schemeClr val="accent6">
                        <a:lumMod val="50000"/>
                      </a:schemeClr>
                    </a:solidFill>
                  </a:endParaRPr>
                </a:p>
              </p:txBody>
            </p:sp>
            <p:cxnSp>
              <p:nvCxnSpPr>
                <p:cNvPr id="9" name="Straight Arrow Connector 8">
                  <a:extLst>
                    <a:ext uri="{FF2B5EF4-FFF2-40B4-BE49-F238E27FC236}">
                      <a16:creationId xmlns:a16="http://schemas.microsoft.com/office/drawing/2014/main" id="{796D3224-B683-4BBD-9477-D03F96EDED34}"/>
                    </a:ext>
                  </a:extLst>
                </p:cNvPr>
                <p:cNvCxnSpPr>
                  <a:stCxn id="46" idx="3"/>
                  <a:endCxn id="43" idx="1"/>
                </p:cNvCxnSpPr>
                <p:nvPr/>
              </p:nvCxnSpPr>
              <p:spPr>
                <a:xfrm>
                  <a:off x="7382318" y="1678243"/>
                  <a:ext cx="765202" cy="2078"/>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EABC7A39-3B02-4B07-AAFA-0BC0BB810D62}"/>
                  </a:ext>
                </a:extLst>
              </p:cNvPr>
              <p:cNvSpPr txBox="1"/>
              <p:nvPr/>
            </p:nvSpPr>
            <p:spPr>
              <a:xfrm>
                <a:off x="7285336" y="4924098"/>
                <a:ext cx="847027" cy="461665"/>
              </a:xfrm>
              <a:prstGeom prst="rect">
                <a:avLst/>
              </a:prstGeom>
              <a:solidFill>
                <a:schemeClr val="accent6">
                  <a:lumMod val="50000"/>
                </a:schemeClr>
              </a:solidFill>
              <a:ln>
                <a:solidFill>
                  <a:schemeClr val="bg1"/>
                </a:solidFill>
              </a:ln>
            </p:spPr>
            <p:txBody>
              <a:bodyPr wrap="none" rtlCol="0">
                <a:spAutoFit/>
              </a:bodyPr>
              <a:lstStyle/>
              <a:p>
                <a:r>
                  <a:rPr lang="en-US" sz="2400" dirty="0">
                    <a:solidFill>
                      <a:schemeClr val="bg1"/>
                    </a:solidFill>
                  </a:rPr>
                  <a:t>CFRG</a:t>
                </a:r>
              </a:p>
            </p:txBody>
          </p:sp>
        </p:grpSp>
        <p:cxnSp>
          <p:nvCxnSpPr>
            <p:cNvPr id="19" name="Connector: Elbow 18">
              <a:extLst>
                <a:ext uri="{FF2B5EF4-FFF2-40B4-BE49-F238E27FC236}">
                  <a16:creationId xmlns:a16="http://schemas.microsoft.com/office/drawing/2014/main" id="{DB3A98E9-FC25-4F3E-B9DB-13EA16838734}"/>
                </a:ext>
              </a:extLst>
            </p:cNvPr>
            <p:cNvCxnSpPr>
              <a:cxnSpLocks/>
              <a:stCxn id="47" idx="3"/>
              <a:endCxn id="43" idx="2"/>
            </p:cNvCxnSpPr>
            <p:nvPr/>
          </p:nvCxnSpPr>
          <p:spPr>
            <a:xfrm flipV="1">
              <a:off x="8093892" y="3081523"/>
              <a:ext cx="382601" cy="1155126"/>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959A69A3-9C97-4F6E-AD42-AC37EFD4D3F1}"/>
                </a:ext>
              </a:extLst>
            </p:cNvPr>
            <p:cNvCxnSpPr>
              <a:endCxn id="47" idx="1"/>
            </p:cNvCxnSpPr>
            <p:nvPr/>
          </p:nvCxnSpPr>
          <p:spPr>
            <a:xfrm rot="16200000" flipH="1">
              <a:off x="6559910" y="3472750"/>
              <a:ext cx="1145195" cy="382601"/>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7" name="Slide Number Placeholder 6">
            <a:extLst>
              <a:ext uri="{FF2B5EF4-FFF2-40B4-BE49-F238E27FC236}">
                <a16:creationId xmlns:a16="http://schemas.microsoft.com/office/drawing/2014/main" id="{F5596A48-451E-4EA2-B972-D61E689CE34F}"/>
              </a:ext>
            </a:extLst>
          </p:cNvPr>
          <p:cNvSpPr>
            <a:spLocks noGrp="1"/>
          </p:cNvSpPr>
          <p:nvPr>
            <p:ph type="sldNum" sz="quarter" idx="12"/>
          </p:nvPr>
        </p:nvSpPr>
        <p:spPr/>
        <p:txBody>
          <a:bodyPr/>
          <a:lstStyle/>
          <a:p>
            <a:fld id="{C0DF9C1F-DB74-1E4B-8839-30A600129FD3}" type="slidenum">
              <a:rPr lang="en-US" smtClean="0"/>
              <a:t>14</a:t>
            </a:fld>
            <a:endParaRPr lang="en-US"/>
          </a:p>
        </p:txBody>
      </p:sp>
    </p:spTree>
    <p:extLst>
      <p:ext uri="{BB962C8B-B14F-4D97-AF65-F5344CB8AC3E}">
        <p14:creationId xmlns:p14="http://schemas.microsoft.com/office/powerpoint/2010/main" val="65510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1DAE-3116-4319-8AB3-A7D7D5D4AD57}"/>
              </a:ext>
            </a:extLst>
          </p:cNvPr>
          <p:cNvSpPr>
            <a:spLocks noGrp="1"/>
          </p:cNvSpPr>
          <p:nvPr>
            <p:ph type="title"/>
          </p:nvPr>
        </p:nvSpPr>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a:t>
            </a:r>
            <a:r>
              <a:rPr lang="en-US" b="1" dirty="0">
                <a:solidFill>
                  <a:schemeClr val="accent6">
                    <a:lumMod val="50000"/>
                  </a:schemeClr>
                </a:solidFill>
                <a:latin typeface="+mn-lt"/>
              </a:rPr>
              <a:t>: CFR Structures, Linear</a:t>
            </a:r>
          </a:p>
        </p:txBody>
      </p:sp>
      <p:sp>
        <p:nvSpPr>
          <p:cNvPr id="4" name="Content Placeholder 3">
            <a:extLst>
              <a:ext uri="{FF2B5EF4-FFF2-40B4-BE49-F238E27FC236}">
                <a16:creationId xmlns:a16="http://schemas.microsoft.com/office/drawing/2014/main" id="{AA453DB5-F289-414B-9968-5C99E7EEEBE9}"/>
              </a:ext>
            </a:extLst>
          </p:cNvPr>
          <p:cNvSpPr>
            <a:spLocks noGrp="1"/>
          </p:cNvSpPr>
          <p:nvPr>
            <p:ph sz="half" idx="1"/>
          </p:nvPr>
        </p:nvSpPr>
        <p:spPr>
          <a:xfrm>
            <a:off x="838200" y="1825625"/>
            <a:ext cx="3913414" cy="4127306"/>
          </a:xfrm>
        </p:spPr>
        <p:txBody>
          <a:bodyPr anchor="ctr">
            <a:normAutofit/>
          </a:bodyPr>
          <a:lstStyle/>
          <a:p>
            <a:pPr marL="0" indent="0">
              <a:buNone/>
            </a:pPr>
            <a:r>
              <a:rPr lang="en-US" sz="2400" dirty="0">
                <a:solidFill>
                  <a:schemeClr val="accent6">
                    <a:lumMod val="50000"/>
                  </a:schemeClr>
                </a:solidFill>
              </a:rPr>
              <a:t>For </a:t>
            </a:r>
            <a:r>
              <a:rPr lang="en-US" sz="2400" b="1" dirty="0">
                <a:solidFill>
                  <a:schemeClr val="accent6">
                    <a:lumMod val="50000"/>
                  </a:schemeClr>
                </a:solidFill>
                <a:latin typeface="Courier New" panose="02070309020205020404" pitchFamily="49" charset="0"/>
                <a:cs typeface="Courier New" panose="02070309020205020404" pitchFamily="49" charset="0"/>
              </a:rPr>
              <a:t>BUNDLE</a:t>
            </a:r>
            <a:r>
              <a:rPr lang="en-US" sz="2400" dirty="0">
                <a:solidFill>
                  <a:schemeClr val="accent6">
                    <a:lumMod val="50000"/>
                  </a:schemeClr>
                </a:solidFill>
              </a:rPr>
              <a:t> WCETO analysis, individual CFRs must conform to one of the </a:t>
            </a:r>
            <a:r>
              <a:rPr lang="en-US" sz="2400" b="1" dirty="0">
                <a:solidFill>
                  <a:schemeClr val="accent6">
                    <a:lumMod val="50000"/>
                  </a:schemeClr>
                </a:solidFill>
              </a:rPr>
              <a:t>predefined</a:t>
            </a:r>
            <a:r>
              <a:rPr lang="en-US" sz="2400" dirty="0">
                <a:solidFill>
                  <a:schemeClr val="accent6">
                    <a:lumMod val="50000"/>
                  </a:schemeClr>
                </a:solidFill>
              </a:rPr>
              <a:t> structures:</a:t>
            </a:r>
          </a:p>
          <a:p>
            <a:pPr marL="514350" indent="-514350">
              <a:buFont typeface="+mj-lt"/>
              <a:buAutoNum type="arabicPeriod"/>
            </a:pPr>
            <a:r>
              <a:rPr lang="en-US" sz="2400" b="1" dirty="0">
                <a:solidFill>
                  <a:schemeClr val="accent6">
                    <a:lumMod val="50000"/>
                  </a:schemeClr>
                </a:solidFill>
              </a:rPr>
              <a:t>Linear</a:t>
            </a:r>
          </a:p>
          <a:p>
            <a:pPr marL="514350" indent="-514350">
              <a:buFont typeface="+mj-lt"/>
              <a:buAutoNum type="arabicPeriod"/>
            </a:pPr>
            <a:r>
              <a:rPr lang="en-US" sz="2400" dirty="0">
                <a:solidFill>
                  <a:schemeClr val="accent6">
                    <a:lumMod val="50000"/>
                  </a:schemeClr>
                </a:solidFill>
              </a:rPr>
              <a:t>Branching</a:t>
            </a:r>
          </a:p>
          <a:p>
            <a:pPr marL="514350" indent="-514350">
              <a:buFont typeface="+mj-lt"/>
              <a:buAutoNum type="arabicPeriod"/>
            </a:pPr>
            <a:r>
              <a:rPr lang="en-US" sz="2400" dirty="0">
                <a:solidFill>
                  <a:schemeClr val="accent6">
                    <a:lumMod val="50000"/>
                  </a:schemeClr>
                </a:solidFill>
              </a:rPr>
              <a:t>Looping</a:t>
            </a:r>
          </a:p>
        </p:txBody>
      </p:sp>
      <p:grpSp>
        <p:nvGrpSpPr>
          <p:cNvPr id="18" name="Group 17">
            <a:extLst>
              <a:ext uri="{FF2B5EF4-FFF2-40B4-BE49-F238E27FC236}">
                <a16:creationId xmlns:a16="http://schemas.microsoft.com/office/drawing/2014/main" id="{C978241A-7EFA-4A22-939F-5D8805DFE215}"/>
              </a:ext>
            </a:extLst>
          </p:cNvPr>
          <p:cNvGrpSpPr/>
          <p:nvPr/>
        </p:nvGrpSpPr>
        <p:grpSpPr>
          <a:xfrm>
            <a:off x="4029238" y="3262401"/>
            <a:ext cx="7324562" cy="1253753"/>
            <a:chOff x="4832764" y="2751311"/>
            <a:chExt cx="7324562" cy="1253753"/>
          </a:xfrm>
        </p:grpSpPr>
        <p:grpSp>
          <p:nvGrpSpPr>
            <p:cNvPr id="5" name="Group 4">
              <a:extLst>
                <a:ext uri="{FF2B5EF4-FFF2-40B4-BE49-F238E27FC236}">
                  <a16:creationId xmlns:a16="http://schemas.microsoft.com/office/drawing/2014/main" id="{ABB1067E-0E77-4D09-97CB-89CD12722BD3}"/>
                </a:ext>
              </a:extLst>
            </p:cNvPr>
            <p:cNvGrpSpPr/>
            <p:nvPr/>
          </p:nvGrpSpPr>
          <p:grpSpPr>
            <a:xfrm>
              <a:off x="6240016" y="3284984"/>
              <a:ext cx="4516932" cy="644295"/>
              <a:chOff x="5859766" y="3356992"/>
              <a:chExt cx="4516932" cy="644295"/>
            </a:xfrm>
          </p:grpSpPr>
          <p:sp>
            <p:nvSpPr>
              <p:cNvPr id="6" name="Oval 5">
                <a:extLst>
                  <a:ext uri="{FF2B5EF4-FFF2-40B4-BE49-F238E27FC236}">
                    <a16:creationId xmlns:a16="http://schemas.microsoft.com/office/drawing/2014/main" id="{3218A2DC-5167-412E-8A8C-95711CF0E054}"/>
                  </a:ext>
                </a:extLst>
              </p:cNvPr>
              <p:cNvSpPr/>
              <p:nvPr/>
            </p:nvSpPr>
            <p:spPr>
              <a:xfrm>
                <a:off x="5859766" y="3356993"/>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1</a:t>
                </a:r>
              </a:p>
            </p:txBody>
          </p:sp>
          <p:sp>
            <p:nvSpPr>
              <p:cNvPr id="8" name="Oval 7">
                <a:extLst>
                  <a:ext uri="{FF2B5EF4-FFF2-40B4-BE49-F238E27FC236}">
                    <a16:creationId xmlns:a16="http://schemas.microsoft.com/office/drawing/2014/main" id="{7F260BFB-8C30-4385-AF76-B4457219F5C7}"/>
                  </a:ext>
                </a:extLst>
              </p:cNvPr>
              <p:cNvSpPr/>
              <p:nvPr/>
            </p:nvSpPr>
            <p:spPr>
              <a:xfrm>
                <a:off x="7148354" y="3356993"/>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2</a:t>
                </a:r>
              </a:p>
            </p:txBody>
          </p:sp>
          <p:sp>
            <p:nvSpPr>
              <p:cNvPr id="13" name="Oval 12">
                <a:extLst>
                  <a:ext uri="{FF2B5EF4-FFF2-40B4-BE49-F238E27FC236}">
                    <a16:creationId xmlns:a16="http://schemas.microsoft.com/office/drawing/2014/main" id="{E55ED8C1-C9DF-4122-A43A-A7F89C3E9811}"/>
                  </a:ext>
                </a:extLst>
              </p:cNvPr>
              <p:cNvSpPr/>
              <p:nvPr/>
            </p:nvSpPr>
            <p:spPr>
              <a:xfrm>
                <a:off x="8436942" y="3356993"/>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4</a:t>
                </a:r>
              </a:p>
            </p:txBody>
          </p:sp>
          <p:sp>
            <p:nvSpPr>
              <p:cNvPr id="45" name="Oval 44">
                <a:extLst>
                  <a:ext uri="{FF2B5EF4-FFF2-40B4-BE49-F238E27FC236}">
                    <a16:creationId xmlns:a16="http://schemas.microsoft.com/office/drawing/2014/main" id="{7843CEE1-E7A1-4110-949A-B863603A531D}"/>
                  </a:ext>
                </a:extLst>
              </p:cNvPr>
              <p:cNvSpPr/>
              <p:nvPr/>
            </p:nvSpPr>
            <p:spPr>
              <a:xfrm>
                <a:off x="9732404" y="3356992"/>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3</a:t>
                </a:r>
              </a:p>
            </p:txBody>
          </p:sp>
          <p:cxnSp>
            <p:nvCxnSpPr>
              <p:cNvPr id="90" name="Straight Arrow Connector 89">
                <a:extLst>
                  <a:ext uri="{FF2B5EF4-FFF2-40B4-BE49-F238E27FC236}">
                    <a16:creationId xmlns:a16="http://schemas.microsoft.com/office/drawing/2014/main" id="{79A80C98-73CC-4AE4-B767-8D24EDACDC67}"/>
                  </a:ext>
                </a:extLst>
              </p:cNvPr>
              <p:cNvCxnSpPr>
                <a:cxnSpLocks/>
                <a:stCxn id="6" idx="6"/>
                <a:endCxn id="8" idx="2"/>
              </p:cNvCxnSpPr>
              <p:nvPr/>
            </p:nvCxnSpPr>
            <p:spPr>
              <a:xfrm>
                <a:off x="6504060" y="3679140"/>
                <a:ext cx="644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D6C44D5-BC4F-4322-A8B4-3E40B25E147D}"/>
                  </a:ext>
                </a:extLst>
              </p:cNvPr>
              <p:cNvCxnSpPr>
                <a:cxnSpLocks/>
                <a:stCxn id="8" idx="6"/>
                <a:endCxn id="13" idx="2"/>
              </p:cNvCxnSpPr>
              <p:nvPr/>
            </p:nvCxnSpPr>
            <p:spPr>
              <a:xfrm>
                <a:off x="7792648" y="3679140"/>
                <a:ext cx="644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1BCDEA4-350B-4312-955C-B462CC782462}"/>
                  </a:ext>
                </a:extLst>
              </p:cNvPr>
              <p:cNvCxnSpPr>
                <a:cxnSpLocks/>
                <a:stCxn id="13" idx="6"/>
                <a:endCxn id="45" idx="2"/>
              </p:cNvCxnSpPr>
              <p:nvPr/>
            </p:nvCxnSpPr>
            <p:spPr>
              <a:xfrm flipV="1">
                <a:off x="9081236" y="3679139"/>
                <a:ext cx="651168" cy="1"/>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06C0E90F-A36D-4790-B6FA-5557D5349FB5}"/>
                </a:ext>
              </a:extLst>
            </p:cNvPr>
            <p:cNvSpPr/>
            <p:nvPr/>
          </p:nvSpPr>
          <p:spPr>
            <a:xfrm>
              <a:off x="6168008" y="3212976"/>
              <a:ext cx="4644516" cy="792088"/>
            </a:xfrm>
            <a:prstGeom prst="rect">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cxnSp>
          <p:nvCxnSpPr>
            <p:cNvPr id="11" name="Straight Arrow Connector 10">
              <a:extLst>
                <a:ext uri="{FF2B5EF4-FFF2-40B4-BE49-F238E27FC236}">
                  <a16:creationId xmlns:a16="http://schemas.microsoft.com/office/drawing/2014/main" id="{1468C261-6DA1-49FD-9D48-B89EF7BEC1B8}"/>
                </a:ext>
              </a:extLst>
            </p:cNvPr>
            <p:cNvCxnSpPr>
              <a:cxnSpLocks/>
              <a:stCxn id="50" idx="6"/>
              <a:endCxn id="6" idx="2"/>
            </p:cNvCxnSpPr>
            <p:nvPr/>
          </p:nvCxnSpPr>
          <p:spPr>
            <a:xfrm>
              <a:off x="5477058" y="3607132"/>
              <a:ext cx="762958"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681D09D-70D0-457A-9282-3133A1770333}"/>
                </a:ext>
              </a:extLst>
            </p:cNvPr>
            <p:cNvCxnSpPr/>
            <p:nvPr/>
          </p:nvCxnSpPr>
          <p:spPr>
            <a:xfrm>
              <a:off x="10756948" y="3607132"/>
              <a:ext cx="75608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5FE7D3-AA3C-45E5-AF32-DF1EEBC821BA}"/>
                </a:ext>
              </a:extLst>
            </p:cNvPr>
            <p:cNvSpPr txBox="1"/>
            <p:nvPr/>
          </p:nvSpPr>
          <p:spPr>
            <a:xfrm>
              <a:off x="6168008" y="2751311"/>
              <a:ext cx="1495922" cy="461665"/>
            </a:xfrm>
            <a:prstGeom prst="rect">
              <a:avLst/>
            </a:prstGeom>
            <a:noFill/>
            <a:ln w="19050">
              <a:solidFill>
                <a:schemeClr val="accent6">
                  <a:lumMod val="50000"/>
                </a:schemeClr>
              </a:solidFill>
              <a:prstDash val="dash"/>
            </a:ln>
          </p:spPr>
          <p:txBody>
            <a:bodyPr wrap="none" rtlCol="0">
              <a:spAutoFit/>
            </a:bodyPr>
            <a:lstStyle/>
            <a:p>
              <a:r>
                <a:rPr lang="en-US" sz="2400" dirty="0">
                  <a:solidFill>
                    <a:schemeClr val="accent6">
                      <a:lumMod val="50000"/>
                    </a:schemeClr>
                  </a:solidFill>
                </a:rPr>
                <a:t>Linear CFR</a:t>
              </a:r>
            </a:p>
          </p:txBody>
        </p:sp>
        <p:sp>
          <p:nvSpPr>
            <p:cNvPr id="49" name="Oval 48">
              <a:extLst>
                <a:ext uri="{FF2B5EF4-FFF2-40B4-BE49-F238E27FC236}">
                  <a16:creationId xmlns:a16="http://schemas.microsoft.com/office/drawing/2014/main" id="{5260BD13-97CA-49A8-A829-D087EF327BBB}"/>
                </a:ext>
              </a:extLst>
            </p:cNvPr>
            <p:cNvSpPr/>
            <p:nvPr/>
          </p:nvSpPr>
          <p:spPr>
            <a:xfrm>
              <a:off x="11513032" y="3284985"/>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2</a:t>
              </a:r>
            </a:p>
          </p:txBody>
        </p:sp>
        <p:sp>
          <p:nvSpPr>
            <p:cNvPr id="50" name="Oval 49">
              <a:extLst>
                <a:ext uri="{FF2B5EF4-FFF2-40B4-BE49-F238E27FC236}">
                  <a16:creationId xmlns:a16="http://schemas.microsoft.com/office/drawing/2014/main" id="{48DC2803-6AAC-40A3-9DF5-19BB7C20E95F}"/>
                </a:ext>
              </a:extLst>
            </p:cNvPr>
            <p:cNvSpPr/>
            <p:nvPr/>
          </p:nvSpPr>
          <p:spPr>
            <a:xfrm>
              <a:off x="4832764" y="3284985"/>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1</a:t>
              </a:r>
            </a:p>
          </p:txBody>
        </p:sp>
      </p:grpSp>
      <p:sp>
        <p:nvSpPr>
          <p:cNvPr id="9" name="Slide Number Placeholder 8">
            <a:extLst>
              <a:ext uri="{FF2B5EF4-FFF2-40B4-BE49-F238E27FC236}">
                <a16:creationId xmlns:a16="http://schemas.microsoft.com/office/drawing/2014/main" id="{287480DA-D179-4E61-86D2-91C33C4B28DC}"/>
              </a:ext>
            </a:extLst>
          </p:cNvPr>
          <p:cNvSpPr>
            <a:spLocks noGrp="1"/>
          </p:cNvSpPr>
          <p:nvPr>
            <p:ph type="sldNum" sz="quarter" idx="12"/>
          </p:nvPr>
        </p:nvSpPr>
        <p:spPr/>
        <p:txBody>
          <a:bodyPr/>
          <a:lstStyle/>
          <a:p>
            <a:fld id="{C0DF9C1F-DB74-1E4B-8839-30A600129FD3}" type="slidenum">
              <a:rPr lang="en-US" smtClean="0"/>
              <a:t>15</a:t>
            </a:fld>
            <a:endParaRPr lang="en-US"/>
          </a:p>
        </p:txBody>
      </p:sp>
    </p:spTree>
    <p:extLst>
      <p:ext uri="{BB962C8B-B14F-4D97-AF65-F5344CB8AC3E}">
        <p14:creationId xmlns:p14="http://schemas.microsoft.com/office/powerpoint/2010/main" val="2851548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1DAE-3116-4319-8AB3-A7D7D5D4AD57}"/>
              </a:ext>
            </a:extLst>
          </p:cNvPr>
          <p:cNvSpPr>
            <a:spLocks noGrp="1"/>
          </p:cNvSpPr>
          <p:nvPr>
            <p:ph type="title"/>
          </p:nvPr>
        </p:nvSpPr>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a:t>
            </a:r>
            <a:r>
              <a:rPr lang="en-US" b="1" dirty="0">
                <a:solidFill>
                  <a:schemeClr val="accent6">
                    <a:lumMod val="50000"/>
                  </a:schemeClr>
                </a:solidFill>
                <a:latin typeface="+mn-lt"/>
              </a:rPr>
              <a:t>: CFR Structures, Branching</a:t>
            </a:r>
          </a:p>
        </p:txBody>
      </p:sp>
      <p:sp>
        <p:nvSpPr>
          <p:cNvPr id="4" name="Content Placeholder 3">
            <a:extLst>
              <a:ext uri="{FF2B5EF4-FFF2-40B4-BE49-F238E27FC236}">
                <a16:creationId xmlns:a16="http://schemas.microsoft.com/office/drawing/2014/main" id="{AA453DB5-F289-414B-9968-5C99E7EEEBE9}"/>
              </a:ext>
            </a:extLst>
          </p:cNvPr>
          <p:cNvSpPr>
            <a:spLocks noGrp="1"/>
          </p:cNvSpPr>
          <p:nvPr>
            <p:ph sz="half" idx="1"/>
          </p:nvPr>
        </p:nvSpPr>
        <p:spPr>
          <a:xfrm>
            <a:off x="838200" y="1825625"/>
            <a:ext cx="3913414" cy="4127306"/>
          </a:xfrm>
        </p:spPr>
        <p:txBody>
          <a:bodyPr anchor="ctr">
            <a:normAutofit/>
          </a:bodyPr>
          <a:lstStyle/>
          <a:p>
            <a:pPr marL="0" indent="0">
              <a:buNone/>
            </a:pPr>
            <a:r>
              <a:rPr lang="en-US" sz="2400" dirty="0">
                <a:solidFill>
                  <a:schemeClr val="accent6">
                    <a:lumMod val="50000"/>
                  </a:schemeClr>
                </a:solidFill>
              </a:rPr>
              <a:t>For </a:t>
            </a:r>
            <a:r>
              <a:rPr lang="en-US" sz="2400" b="1" dirty="0">
                <a:solidFill>
                  <a:schemeClr val="accent6">
                    <a:lumMod val="50000"/>
                  </a:schemeClr>
                </a:solidFill>
                <a:latin typeface="Courier New" panose="02070309020205020404" pitchFamily="49" charset="0"/>
                <a:cs typeface="Courier New" panose="02070309020205020404" pitchFamily="49" charset="0"/>
              </a:rPr>
              <a:t>BUNDLE</a:t>
            </a:r>
            <a:r>
              <a:rPr lang="en-US" sz="2400" dirty="0">
                <a:solidFill>
                  <a:schemeClr val="accent6">
                    <a:lumMod val="50000"/>
                  </a:schemeClr>
                </a:solidFill>
              </a:rPr>
              <a:t> WCETO analysis, individual CFRs must conform to one of the </a:t>
            </a:r>
            <a:r>
              <a:rPr lang="en-US" sz="2400" b="1" dirty="0">
                <a:solidFill>
                  <a:schemeClr val="accent6">
                    <a:lumMod val="50000"/>
                  </a:schemeClr>
                </a:solidFill>
              </a:rPr>
              <a:t>predefined</a:t>
            </a:r>
            <a:r>
              <a:rPr lang="en-US" sz="2400" dirty="0">
                <a:solidFill>
                  <a:schemeClr val="accent6">
                    <a:lumMod val="50000"/>
                  </a:schemeClr>
                </a:solidFill>
              </a:rPr>
              <a:t> structures:</a:t>
            </a:r>
          </a:p>
          <a:p>
            <a:pPr marL="514350" indent="-514350">
              <a:buFont typeface="+mj-lt"/>
              <a:buAutoNum type="arabicPeriod"/>
            </a:pPr>
            <a:r>
              <a:rPr lang="en-US" sz="2400" dirty="0">
                <a:solidFill>
                  <a:schemeClr val="accent6">
                    <a:lumMod val="50000"/>
                  </a:schemeClr>
                </a:solidFill>
              </a:rPr>
              <a:t>Linear</a:t>
            </a:r>
          </a:p>
          <a:p>
            <a:pPr marL="514350" indent="-514350">
              <a:buFont typeface="+mj-lt"/>
              <a:buAutoNum type="arabicPeriod"/>
            </a:pPr>
            <a:r>
              <a:rPr lang="en-US" sz="2400" b="1" dirty="0">
                <a:solidFill>
                  <a:schemeClr val="accent6">
                    <a:lumMod val="50000"/>
                  </a:schemeClr>
                </a:solidFill>
              </a:rPr>
              <a:t>Branching</a:t>
            </a:r>
          </a:p>
          <a:p>
            <a:pPr marL="514350" indent="-514350">
              <a:buFont typeface="+mj-lt"/>
              <a:buAutoNum type="arabicPeriod"/>
            </a:pPr>
            <a:r>
              <a:rPr lang="en-US" sz="2400" dirty="0">
                <a:solidFill>
                  <a:schemeClr val="accent6">
                    <a:lumMod val="50000"/>
                  </a:schemeClr>
                </a:solidFill>
              </a:rPr>
              <a:t>Looping</a:t>
            </a:r>
          </a:p>
        </p:txBody>
      </p:sp>
      <p:grpSp>
        <p:nvGrpSpPr>
          <p:cNvPr id="10" name="Group 9">
            <a:extLst>
              <a:ext uri="{FF2B5EF4-FFF2-40B4-BE49-F238E27FC236}">
                <a16:creationId xmlns:a16="http://schemas.microsoft.com/office/drawing/2014/main" id="{DBE40020-9B3A-4064-A153-50CDAFF2B570}"/>
              </a:ext>
            </a:extLst>
          </p:cNvPr>
          <p:cNvGrpSpPr/>
          <p:nvPr/>
        </p:nvGrpSpPr>
        <p:grpSpPr>
          <a:xfrm>
            <a:off x="5441269" y="2611136"/>
            <a:ext cx="5912531" cy="2556284"/>
            <a:chOff x="4740739" y="2024844"/>
            <a:chExt cx="5912531" cy="2556284"/>
          </a:xfrm>
        </p:grpSpPr>
        <p:grpSp>
          <p:nvGrpSpPr>
            <p:cNvPr id="5" name="Group 4">
              <a:extLst>
                <a:ext uri="{FF2B5EF4-FFF2-40B4-BE49-F238E27FC236}">
                  <a16:creationId xmlns:a16="http://schemas.microsoft.com/office/drawing/2014/main" id="{ABB1067E-0E77-4D09-97CB-89CD12722BD3}"/>
                </a:ext>
              </a:extLst>
            </p:cNvPr>
            <p:cNvGrpSpPr/>
            <p:nvPr/>
          </p:nvGrpSpPr>
          <p:grpSpPr>
            <a:xfrm>
              <a:off x="6147991" y="2558518"/>
              <a:ext cx="3221470" cy="644294"/>
              <a:chOff x="5859766" y="3356993"/>
              <a:chExt cx="3221470" cy="644294"/>
            </a:xfrm>
          </p:grpSpPr>
          <p:sp>
            <p:nvSpPr>
              <p:cNvPr id="6" name="Oval 5">
                <a:extLst>
                  <a:ext uri="{FF2B5EF4-FFF2-40B4-BE49-F238E27FC236}">
                    <a16:creationId xmlns:a16="http://schemas.microsoft.com/office/drawing/2014/main" id="{3218A2DC-5167-412E-8A8C-95711CF0E054}"/>
                  </a:ext>
                </a:extLst>
              </p:cNvPr>
              <p:cNvSpPr/>
              <p:nvPr/>
            </p:nvSpPr>
            <p:spPr>
              <a:xfrm>
                <a:off x="5859766" y="3356993"/>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1</a:t>
                </a:r>
              </a:p>
            </p:txBody>
          </p:sp>
          <p:sp>
            <p:nvSpPr>
              <p:cNvPr id="8" name="Oval 7">
                <a:extLst>
                  <a:ext uri="{FF2B5EF4-FFF2-40B4-BE49-F238E27FC236}">
                    <a16:creationId xmlns:a16="http://schemas.microsoft.com/office/drawing/2014/main" id="{7F260BFB-8C30-4385-AF76-B4457219F5C7}"/>
                  </a:ext>
                </a:extLst>
              </p:cNvPr>
              <p:cNvSpPr/>
              <p:nvPr/>
            </p:nvSpPr>
            <p:spPr>
              <a:xfrm>
                <a:off x="7148354" y="3356993"/>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2</a:t>
                </a:r>
              </a:p>
            </p:txBody>
          </p:sp>
          <p:sp>
            <p:nvSpPr>
              <p:cNvPr id="13" name="Oval 12">
                <a:extLst>
                  <a:ext uri="{FF2B5EF4-FFF2-40B4-BE49-F238E27FC236}">
                    <a16:creationId xmlns:a16="http://schemas.microsoft.com/office/drawing/2014/main" id="{E55ED8C1-C9DF-4122-A43A-A7F89C3E9811}"/>
                  </a:ext>
                </a:extLst>
              </p:cNvPr>
              <p:cNvSpPr/>
              <p:nvPr/>
            </p:nvSpPr>
            <p:spPr>
              <a:xfrm>
                <a:off x="8436942" y="3356993"/>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4</a:t>
                </a:r>
              </a:p>
            </p:txBody>
          </p:sp>
          <p:cxnSp>
            <p:nvCxnSpPr>
              <p:cNvPr id="90" name="Straight Arrow Connector 89">
                <a:extLst>
                  <a:ext uri="{FF2B5EF4-FFF2-40B4-BE49-F238E27FC236}">
                    <a16:creationId xmlns:a16="http://schemas.microsoft.com/office/drawing/2014/main" id="{79A80C98-73CC-4AE4-B767-8D24EDACDC67}"/>
                  </a:ext>
                </a:extLst>
              </p:cNvPr>
              <p:cNvCxnSpPr>
                <a:cxnSpLocks/>
                <a:stCxn id="6" idx="6"/>
                <a:endCxn id="8" idx="2"/>
              </p:cNvCxnSpPr>
              <p:nvPr/>
            </p:nvCxnSpPr>
            <p:spPr>
              <a:xfrm>
                <a:off x="6504060" y="3679140"/>
                <a:ext cx="644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D6C44D5-BC4F-4322-A8B4-3E40B25E147D}"/>
                  </a:ext>
                </a:extLst>
              </p:cNvPr>
              <p:cNvCxnSpPr>
                <a:cxnSpLocks/>
                <a:stCxn id="8" idx="6"/>
                <a:endCxn id="13" idx="2"/>
              </p:cNvCxnSpPr>
              <p:nvPr/>
            </p:nvCxnSpPr>
            <p:spPr>
              <a:xfrm>
                <a:off x="7792648" y="3679140"/>
                <a:ext cx="644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06C0E90F-A36D-4790-B6FA-5557D5349FB5}"/>
                </a:ext>
              </a:extLst>
            </p:cNvPr>
            <p:cNvSpPr/>
            <p:nvPr/>
          </p:nvSpPr>
          <p:spPr>
            <a:xfrm>
              <a:off x="6075983" y="2486508"/>
              <a:ext cx="3414430" cy="2094620"/>
            </a:xfrm>
            <a:prstGeom prst="rect">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cxnSp>
          <p:nvCxnSpPr>
            <p:cNvPr id="11" name="Straight Arrow Connector 10">
              <a:extLst>
                <a:ext uri="{FF2B5EF4-FFF2-40B4-BE49-F238E27FC236}">
                  <a16:creationId xmlns:a16="http://schemas.microsoft.com/office/drawing/2014/main" id="{1468C261-6DA1-49FD-9D48-B89EF7BEC1B8}"/>
                </a:ext>
              </a:extLst>
            </p:cNvPr>
            <p:cNvCxnSpPr>
              <a:cxnSpLocks/>
              <a:stCxn id="50" idx="6"/>
              <a:endCxn id="6" idx="2"/>
            </p:cNvCxnSpPr>
            <p:nvPr/>
          </p:nvCxnSpPr>
          <p:spPr>
            <a:xfrm>
              <a:off x="5385033" y="2880665"/>
              <a:ext cx="762958"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5FE7D3-AA3C-45E5-AF32-DF1EEBC821BA}"/>
                </a:ext>
              </a:extLst>
            </p:cNvPr>
            <p:cNvSpPr txBox="1"/>
            <p:nvPr/>
          </p:nvSpPr>
          <p:spPr>
            <a:xfrm>
              <a:off x="6075983" y="2024844"/>
              <a:ext cx="1970539" cy="461665"/>
            </a:xfrm>
            <a:prstGeom prst="rect">
              <a:avLst/>
            </a:prstGeom>
            <a:noFill/>
            <a:ln w="19050">
              <a:solidFill>
                <a:schemeClr val="accent6">
                  <a:lumMod val="50000"/>
                </a:schemeClr>
              </a:solidFill>
              <a:prstDash val="dash"/>
            </a:ln>
          </p:spPr>
          <p:txBody>
            <a:bodyPr wrap="none" rtlCol="0">
              <a:spAutoFit/>
            </a:bodyPr>
            <a:lstStyle/>
            <a:p>
              <a:r>
                <a:rPr lang="en-US" sz="2400" dirty="0">
                  <a:solidFill>
                    <a:schemeClr val="accent6">
                      <a:lumMod val="50000"/>
                    </a:schemeClr>
                  </a:solidFill>
                </a:rPr>
                <a:t>Branching CFR</a:t>
              </a:r>
            </a:p>
          </p:txBody>
        </p:sp>
        <p:sp>
          <p:nvSpPr>
            <p:cNvPr id="50" name="Oval 49">
              <a:extLst>
                <a:ext uri="{FF2B5EF4-FFF2-40B4-BE49-F238E27FC236}">
                  <a16:creationId xmlns:a16="http://schemas.microsoft.com/office/drawing/2014/main" id="{48DC2803-6AAC-40A3-9DF5-19BB7C20E95F}"/>
                </a:ext>
              </a:extLst>
            </p:cNvPr>
            <p:cNvSpPr/>
            <p:nvPr/>
          </p:nvSpPr>
          <p:spPr>
            <a:xfrm>
              <a:off x="4740739" y="2558518"/>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1</a:t>
              </a:r>
            </a:p>
          </p:txBody>
        </p:sp>
        <p:sp>
          <p:nvSpPr>
            <p:cNvPr id="29" name="Oval 28">
              <a:extLst>
                <a:ext uri="{FF2B5EF4-FFF2-40B4-BE49-F238E27FC236}">
                  <a16:creationId xmlns:a16="http://schemas.microsoft.com/office/drawing/2014/main" id="{64F9B6D6-2863-48C1-9374-884AC507F229}"/>
                </a:ext>
              </a:extLst>
            </p:cNvPr>
            <p:cNvSpPr/>
            <p:nvPr/>
          </p:nvSpPr>
          <p:spPr>
            <a:xfrm>
              <a:off x="7424926" y="3851073"/>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3</a:t>
              </a:r>
            </a:p>
          </p:txBody>
        </p:sp>
        <p:sp>
          <p:nvSpPr>
            <p:cNvPr id="30" name="Oval 29">
              <a:extLst>
                <a:ext uri="{FF2B5EF4-FFF2-40B4-BE49-F238E27FC236}">
                  <a16:creationId xmlns:a16="http://schemas.microsoft.com/office/drawing/2014/main" id="{E9E6E43A-3539-425A-9E7E-66AC1D648184}"/>
                </a:ext>
              </a:extLst>
            </p:cNvPr>
            <p:cNvSpPr/>
            <p:nvPr/>
          </p:nvSpPr>
          <p:spPr>
            <a:xfrm>
              <a:off x="8713514" y="3851073"/>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5</a:t>
              </a:r>
            </a:p>
          </p:txBody>
        </p:sp>
        <p:sp>
          <p:nvSpPr>
            <p:cNvPr id="31" name="Oval 30">
              <a:extLst>
                <a:ext uri="{FF2B5EF4-FFF2-40B4-BE49-F238E27FC236}">
                  <a16:creationId xmlns:a16="http://schemas.microsoft.com/office/drawing/2014/main" id="{F4544530-026D-47EC-8E6D-1DD65506DC4C}"/>
                </a:ext>
              </a:extLst>
            </p:cNvPr>
            <p:cNvSpPr/>
            <p:nvPr/>
          </p:nvSpPr>
          <p:spPr>
            <a:xfrm>
              <a:off x="10008976" y="3851072"/>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5</a:t>
              </a:r>
            </a:p>
          </p:txBody>
        </p:sp>
        <p:cxnSp>
          <p:nvCxnSpPr>
            <p:cNvPr id="33" name="Straight Arrow Connector 32">
              <a:extLst>
                <a:ext uri="{FF2B5EF4-FFF2-40B4-BE49-F238E27FC236}">
                  <a16:creationId xmlns:a16="http://schemas.microsoft.com/office/drawing/2014/main" id="{49D7461E-161A-434B-BE7C-DB650B8DD5B5}"/>
                </a:ext>
              </a:extLst>
            </p:cNvPr>
            <p:cNvCxnSpPr>
              <a:cxnSpLocks/>
              <a:stCxn id="29" idx="6"/>
              <a:endCxn id="30" idx="2"/>
            </p:cNvCxnSpPr>
            <p:nvPr/>
          </p:nvCxnSpPr>
          <p:spPr>
            <a:xfrm>
              <a:off x="8069220" y="4173220"/>
              <a:ext cx="644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2AA9000-45C4-4A10-9FE3-7812304E1F86}"/>
                </a:ext>
              </a:extLst>
            </p:cNvPr>
            <p:cNvCxnSpPr>
              <a:cxnSpLocks/>
              <a:stCxn id="30" idx="6"/>
              <a:endCxn id="31" idx="2"/>
            </p:cNvCxnSpPr>
            <p:nvPr/>
          </p:nvCxnSpPr>
          <p:spPr>
            <a:xfrm flipV="1">
              <a:off x="9357808" y="4173219"/>
              <a:ext cx="651168" cy="1"/>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0471782-A975-4D15-9B59-FD7037052EFE}"/>
                </a:ext>
              </a:extLst>
            </p:cNvPr>
            <p:cNvCxnSpPr>
              <a:stCxn id="8" idx="4"/>
              <a:endCxn id="29" idx="0"/>
            </p:cNvCxnSpPr>
            <p:nvPr/>
          </p:nvCxnSpPr>
          <p:spPr>
            <a:xfrm flipH="1">
              <a:off x="7747073" y="3202812"/>
              <a:ext cx="11653" cy="648261"/>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C68AA12C-87FF-430E-8A81-9DF306442C80}"/>
                </a:ext>
              </a:extLst>
            </p:cNvPr>
            <p:cNvSpPr/>
            <p:nvPr/>
          </p:nvSpPr>
          <p:spPr>
            <a:xfrm>
              <a:off x="10004038" y="2558518"/>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3</a:t>
              </a:r>
            </a:p>
          </p:txBody>
        </p:sp>
        <p:cxnSp>
          <p:nvCxnSpPr>
            <p:cNvPr id="38" name="Straight Arrow Connector 37">
              <a:extLst>
                <a:ext uri="{FF2B5EF4-FFF2-40B4-BE49-F238E27FC236}">
                  <a16:creationId xmlns:a16="http://schemas.microsoft.com/office/drawing/2014/main" id="{C1EE9EAD-3851-488A-9201-731A73A1394F}"/>
                </a:ext>
              </a:extLst>
            </p:cNvPr>
            <p:cNvCxnSpPr>
              <a:cxnSpLocks/>
              <a:endCxn id="37" idx="2"/>
            </p:cNvCxnSpPr>
            <p:nvPr/>
          </p:nvCxnSpPr>
          <p:spPr>
            <a:xfrm>
              <a:off x="9359744" y="2880665"/>
              <a:ext cx="644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Slide Number Placeholder 13">
            <a:extLst>
              <a:ext uri="{FF2B5EF4-FFF2-40B4-BE49-F238E27FC236}">
                <a16:creationId xmlns:a16="http://schemas.microsoft.com/office/drawing/2014/main" id="{76B6CA1E-03AF-48C6-893F-7C773D2935FE}"/>
              </a:ext>
            </a:extLst>
          </p:cNvPr>
          <p:cNvSpPr>
            <a:spLocks noGrp="1"/>
          </p:cNvSpPr>
          <p:nvPr>
            <p:ph type="sldNum" sz="quarter" idx="12"/>
          </p:nvPr>
        </p:nvSpPr>
        <p:spPr/>
        <p:txBody>
          <a:bodyPr/>
          <a:lstStyle/>
          <a:p>
            <a:fld id="{C0DF9C1F-DB74-1E4B-8839-30A600129FD3}" type="slidenum">
              <a:rPr lang="en-US" smtClean="0"/>
              <a:t>16</a:t>
            </a:fld>
            <a:endParaRPr lang="en-US"/>
          </a:p>
        </p:txBody>
      </p:sp>
    </p:spTree>
    <p:extLst>
      <p:ext uri="{BB962C8B-B14F-4D97-AF65-F5344CB8AC3E}">
        <p14:creationId xmlns:p14="http://schemas.microsoft.com/office/powerpoint/2010/main" val="2607925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1DAE-3116-4319-8AB3-A7D7D5D4AD57}"/>
              </a:ext>
            </a:extLst>
          </p:cNvPr>
          <p:cNvSpPr>
            <a:spLocks noGrp="1"/>
          </p:cNvSpPr>
          <p:nvPr>
            <p:ph type="title"/>
          </p:nvPr>
        </p:nvSpPr>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a:t>
            </a:r>
            <a:r>
              <a:rPr lang="en-US" b="1" dirty="0">
                <a:solidFill>
                  <a:schemeClr val="accent6">
                    <a:lumMod val="50000"/>
                  </a:schemeClr>
                </a:solidFill>
                <a:latin typeface="+mn-lt"/>
              </a:rPr>
              <a:t>: CFR Structures, Looping</a:t>
            </a:r>
          </a:p>
        </p:txBody>
      </p:sp>
      <p:sp>
        <p:nvSpPr>
          <p:cNvPr id="4" name="Content Placeholder 3">
            <a:extLst>
              <a:ext uri="{FF2B5EF4-FFF2-40B4-BE49-F238E27FC236}">
                <a16:creationId xmlns:a16="http://schemas.microsoft.com/office/drawing/2014/main" id="{AA453DB5-F289-414B-9968-5C99E7EEEBE9}"/>
              </a:ext>
            </a:extLst>
          </p:cNvPr>
          <p:cNvSpPr>
            <a:spLocks noGrp="1"/>
          </p:cNvSpPr>
          <p:nvPr>
            <p:ph sz="half" idx="1"/>
          </p:nvPr>
        </p:nvSpPr>
        <p:spPr>
          <a:xfrm>
            <a:off x="838200" y="1825625"/>
            <a:ext cx="3913414" cy="4127306"/>
          </a:xfrm>
        </p:spPr>
        <p:txBody>
          <a:bodyPr anchor="ctr">
            <a:normAutofit/>
          </a:bodyPr>
          <a:lstStyle/>
          <a:p>
            <a:pPr marL="0" indent="0">
              <a:buNone/>
            </a:pPr>
            <a:r>
              <a:rPr lang="en-US" sz="2400" dirty="0">
                <a:solidFill>
                  <a:schemeClr val="accent6">
                    <a:lumMod val="50000"/>
                  </a:schemeClr>
                </a:solidFill>
              </a:rPr>
              <a:t>For </a:t>
            </a:r>
            <a:r>
              <a:rPr lang="en-US" sz="2400" b="1" dirty="0">
                <a:solidFill>
                  <a:schemeClr val="accent6">
                    <a:lumMod val="50000"/>
                  </a:schemeClr>
                </a:solidFill>
                <a:latin typeface="Courier New" panose="02070309020205020404" pitchFamily="49" charset="0"/>
                <a:cs typeface="Courier New" panose="02070309020205020404" pitchFamily="49" charset="0"/>
              </a:rPr>
              <a:t>BUNDLE</a:t>
            </a:r>
            <a:r>
              <a:rPr lang="en-US" sz="2400" dirty="0">
                <a:solidFill>
                  <a:schemeClr val="accent6">
                    <a:lumMod val="50000"/>
                  </a:schemeClr>
                </a:solidFill>
              </a:rPr>
              <a:t> WCETO analysis, individual CFRs must conform to one of the </a:t>
            </a:r>
            <a:r>
              <a:rPr lang="en-US" sz="2400" b="1" dirty="0">
                <a:solidFill>
                  <a:schemeClr val="accent6">
                    <a:lumMod val="50000"/>
                  </a:schemeClr>
                </a:solidFill>
              </a:rPr>
              <a:t>predefined</a:t>
            </a:r>
            <a:r>
              <a:rPr lang="en-US" sz="2400" dirty="0">
                <a:solidFill>
                  <a:schemeClr val="accent6">
                    <a:lumMod val="50000"/>
                  </a:schemeClr>
                </a:solidFill>
              </a:rPr>
              <a:t> structures:</a:t>
            </a:r>
          </a:p>
          <a:p>
            <a:pPr marL="514350" indent="-514350">
              <a:buFont typeface="+mj-lt"/>
              <a:buAutoNum type="arabicPeriod"/>
            </a:pPr>
            <a:r>
              <a:rPr lang="en-US" sz="2400" dirty="0">
                <a:solidFill>
                  <a:schemeClr val="accent6">
                    <a:lumMod val="50000"/>
                  </a:schemeClr>
                </a:solidFill>
              </a:rPr>
              <a:t>Linear</a:t>
            </a:r>
          </a:p>
          <a:p>
            <a:pPr marL="514350" indent="-514350">
              <a:buFont typeface="+mj-lt"/>
              <a:buAutoNum type="arabicPeriod"/>
            </a:pPr>
            <a:r>
              <a:rPr lang="en-US" sz="2400" dirty="0">
                <a:solidFill>
                  <a:schemeClr val="accent6">
                    <a:lumMod val="50000"/>
                  </a:schemeClr>
                </a:solidFill>
              </a:rPr>
              <a:t>Branching</a:t>
            </a:r>
          </a:p>
          <a:p>
            <a:pPr marL="514350" indent="-514350">
              <a:buFont typeface="+mj-lt"/>
              <a:buAutoNum type="arabicPeriod"/>
            </a:pPr>
            <a:r>
              <a:rPr lang="en-US" sz="2400" b="1" dirty="0">
                <a:solidFill>
                  <a:schemeClr val="accent6">
                    <a:lumMod val="50000"/>
                  </a:schemeClr>
                </a:solidFill>
              </a:rPr>
              <a:t>Looping</a:t>
            </a:r>
          </a:p>
        </p:txBody>
      </p:sp>
      <p:grpSp>
        <p:nvGrpSpPr>
          <p:cNvPr id="45" name="Group 44">
            <a:extLst>
              <a:ext uri="{FF2B5EF4-FFF2-40B4-BE49-F238E27FC236}">
                <a16:creationId xmlns:a16="http://schemas.microsoft.com/office/drawing/2014/main" id="{525E36A3-DE8B-42A9-A8AD-1BBBC6D08AF0}"/>
              </a:ext>
            </a:extLst>
          </p:cNvPr>
          <p:cNvGrpSpPr/>
          <p:nvPr/>
        </p:nvGrpSpPr>
        <p:grpSpPr>
          <a:xfrm>
            <a:off x="5555940" y="1825625"/>
            <a:ext cx="4640324" cy="3906434"/>
            <a:chOff x="5696178" y="1793038"/>
            <a:chExt cx="4640324" cy="3906434"/>
          </a:xfrm>
        </p:grpSpPr>
        <p:sp>
          <p:nvSpPr>
            <p:cNvPr id="6" name="Oval 5">
              <a:extLst>
                <a:ext uri="{FF2B5EF4-FFF2-40B4-BE49-F238E27FC236}">
                  <a16:creationId xmlns:a16="http://schemas.microsoft.com/office/drawing/2014/main" id="{3218A2DC-5167-412E-8A8C-95711CF0E054}"/>
                </a:ext>
              </a:extLst>
            </p:cNvPr>
            <p:cNvSpPr/>
            <p:nvPr/>
          </p:nvSpPr>
          <p:spPr>
            <a:xfrm>
              <a:off x="7103430" y="2326712"/>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1</a:t>
              </a:r>
            </a:p>
          </p:txBody>
        </p:sp>
        <p:sp>
          <p:nvSpPr>
            <p:cNvPr id="8" name="Oval 7">
              <a:extLst>
                <a:ext uri="{FF2B5EF4-FFF2-40B4-BE49-F238E27FC236}">
                  <a16:creationId xmlns:a16="http://schemas.microsoft.com/office/drawing/2014/main" id="{7F260BFB-8C30-4385-AF76-B4457219F5C7}"/>
                </a:ext>
              </a:extLst>
            </p:cNvPr>
            <p:cNvSpPr/>
            <p:nvPr/>
          </p:nvSpPr>
          <p:spPr>
            <a:xfrm>
              <a:off x="7108098" y="4929008"/>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2</a:t>
              </a:r>
            </a:p>
          </p:txBody>
        </p:sp>
        <p:sp>
          <p:nvSpPr>
            <p:cNvPr id="13" name="Oval 12">
              <a:extLst>
                <a:ext uri="{FF2B5EF4-FFF2-40B4-BE49-F238E27FC236}">
                  <a16:creationId xmlns:a16="http://schemas.microsoft.com/office/drawing/2014/main" id="{E55ED8C1-C9DF-4122-A43A-A7F89C3E9811}"/>
                </a:ext>
              </a:extLst>
            </p:cNvPr>
            <p:cNvSpPr/>
            <p:nvPr/>
          </p:nvSpPr>
          <p:spPr>
            <a:xfrm>
              <a:off x="7108097" y="3627860"/>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4</a:t>
              </a:r>
            </a:p>
          </p:txBody>
        </p:sp>
        <p:cxnSp>
          <p:nvCxnSpPr>
            <p:cNvPr id="90" name="Straight Arrow Connector 89">
              <a:extLst>
                <a:ext uri="{FF2B5EF4-FFF2-40B4-BE49-F238E27FC236}">
                  <a16:creationId xmlns:a16="http://schemas.microsoft.com/office/drawing/2014/main" id="{79A80C98-73CC-4AE4-B767-8D24EDACDC67}"/>
                </a:ext>
              </a:extLst>
            </p:cNvPr>
            <p:cNvCxnSpPr>
              <a:cxnSpLocks/>
              <a:stCxn id="6" idx="5"/>
              <a:endCxn id="29" idx="1"/>
            </p:cNvCxnSpPr>
            <p:nvPr/>
          </p:nvCxnSpPr>
          <p:spPr>
            <a:xfrm>
              <a:off x="7653369" y="2876651"/>
              <a:ext cx="821351" cy="836971"/>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D6C44D5-BC4F-4322-A8B4-3E40B25E147D}"/>
                </a:ext>
              </a:extLst>
            </p:cNvPr>
            <p:cNvCxnSpPr>
              <a:cxnSpLocks/>
              <a:stCxn id="30" idx="2"/>
            </p:cNvCxnSpPr>
            <p:nvPr/>
          </p:nvCxnSpPr>
          <p:spPr>
            <a:xfrm flipH="1">
              <a:off x="7752392" y="5248234"/>
              <a:ext cx="627973"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6C0E90F-A36D-4790-B6FA-5557D5349FB5}"/>
                </a:ext>
              </a:extLst>
            </p:cNvPr>
            <p:cNvSpPr/>
            <p:nvPr/>
          </p:nvSpPr>
          <p:spPr>
            <a:xfrm>
              <a:off x="7031422" y="2254702"/>
              <a:ext cx="2121140" cy="3444770"/>
            </a:xfrm>
            <a:prstGeom prst="rect">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cxnSp>
          <p:nvCxnSpPr>
            <p:cNvPr id="11" name="Straight Arrow Connector 10">
              <a:extLst>
                <a:ext uri="{FF2B5EF4-FFF2-40B4-BE49-F238E27FC236}">
                  <a16:creationId xmlns:a16="http://schemas.microsoft.com/office/drawing/2014/main" id="{1468C261-6DA1-49FD-9D48-B89EF7BEC1B8}"/>
                </a:ext>
              </a:extLst>
            </p:cNvPr>
            <p:cNvCxnSpPr>
              <a:cxnSpLocks/>
              <a:stCxn id="50" idx="6"/>
              <a:endCxn id="6" idx="2"/>
            </p:cNvCxnSpPr>
            <p:nvPr/>
          </p:nvCxnSpPr>
          <p:spPr>
            <a:xfrm>
              <a:off x="6340472" y="2648859"/>
              <a:ext cx="762958"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5FE7D3-AA3C-45E5-AF32-DF1EEBC821BA}"/>
                </a:ext>
              </a:extLst>
            </p:cNvPr>
            <p:cNvSpPr txBox="1"/>
            <p:nvPr/>
          </p:nvSpPr>
          <p:spPr>
            <a:xfrm>
              <a:off x="7031422" y="1793038"/>
              <a:ext cx="1717137" cy="461665"/>
            </a:xfrm>
            <a:prstGeom prst="rect">
              <a:avLst/>
            </a:prstGeom>
            <a:noFill/>
            <a:ln w="19050">
              <a:solidFill>
                <a:schemeClr val="accent6">
                  <a:lumMod val="50000"/>
                </a:schemeClr>
              </a:solidFill>
              <a:prstDash val="dash"/>
            </a:ln>
          </p:spPr>
          <p:txBody>
            <a:bodyPr wrap="none" rtlCol="0">
              <a:spAutoFit/>
            </a:bodyPr>
            <a:lstStyle/>
            <a:p>
              <a:r>
                <a:rPr lang="en-US" sz="2400" dirty="0">
                  <a:solidFill>
                    <a:schemeClr val="accent6">
                      <a:lumMod val="50000"/>
                    </a:schemeClr>
                  </a:solidFill>
                </a:rPr>
                <a:t>Looping CFR</a:t>
              </a:r>
            </a:p>
          </p:txBody>
        </p:sp>
        <p:sp>
          <p:nvSpPr>
            <p:cNvPr id="50" name="Oval 49">
              <a:extLst>
                <a:ext uri="{FF2B5EF4-FFF2-40B4-BE49-F238E27FC236}">
                  <a16:creationId xmlns:a16="http://schemas.microsoft.com/office/drawing/2014/main" id="{48DC2803-6AAC-40A3-9DF5-19BB7C20E95F}"/>
                </a:ext>
              </a:extLst>
            </p:cNvPr>
            <p:cNvSpPr/>
            <p:nvPr/>
          </p:nvSpPr>
          <p:spPr>
            <a:xfrm>
              <a:off x="5696178" y="2326712"/>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1</a:t>
              </a:r>
            </a:p>
          </p:txBody>
        </p:sp>
        <p:sp>
          <p:nvSpPr>
            <p:cNvPr id="29" name="Oval 28">
              <a:extLst>
                <a:ext uri="{FF2B5EF4-FFF2-40B4-BE49-F238E27FC236}">
                  <a16:creationId xmlns:a16="http://schemas.microsoft.com/office/drawing/2014/main" id="{64F9B6D6-2863-48C1-9374-884AC507F229}"/>
                </a:ext>
              </a:extLst>
            </p:cNvPr>
            <p:cNvSpPr/>
            <p:nvPr/>
          </p:nvSpPr>
          <p:spPr>
            <a:xfrm>
              <a:off x="8380365" y="3619267"/>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3</a:t>
              </a:r>
            </a:p>
          </p:txBody>
        </p:sp>
        <p:sp>
          <p:nvSpPr>
            <p:cNvPr id="30" name="Oval 29">
              <a:extLst>
                <a:ext uri="{FF2B5EF4-FFF2-40B4-BE49-F238E27FC236}">
                  <a16:creationId xmlns:a16="http://schemas.microsoft.com/office/drawing/2014/main" id="{E9E6E43A-3539-425A-9E7E-66AC1D648184}"/>
                </a:ext>
              </a:extLst>
            </p:cNvPr>
            <p:cNvSpPr/>
            <p:nvPr/>
          </p:nvSpPr>
          <p:spPr>
            <a:xfrm>
              <a:off x="8380365" y="4926087"/>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5</a:t>
              </a:r>
            </a:p>
          </p:txBody>
        </p:sp>
        <p:cxnSp>
          <p:nvCxnSpPr>
            <p:cNvPr id="33" name="Straight Arrow Connector 32">
              <a:extLst>
                <a:ext uri="{FF2B5EF4-FFF2-40B4-BE49-F238E27FC236}">
                  <a16:creationId xmlns:a16="http://schemas.microsoft.com/office/drawing/2014/main" id="{49D7461E-161A-434B-BE7C-DB650B8DD5B5}"/>
                </a:ext>
              </a:extLst>
            </p:cNvPr>
            <p:cNvCxnSpPr>
              <a:cxnSpLocks/>
              <a:stCxn id="29" idx="4"/>
              <a:endCxn id="30" idx="0"/>
            </p:cNvCxnSpPr>
            <p:nvPr/>
          </p:nvCxnSpPr>
          <p:spPr>
            <a:xfrm>
              <a:off x="8702512" y="4263561"/>
              <a:ext cx="0" cy="662526"/>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2AA9000-45C4-4A10-9FE3-7812304E1F86}"/>
                </a:ext>
              </a:extLst>
            </p:cNvPr>
            <p:cNvCxnSpPr>
              <a:cxnSpLocks/>
              <a:stCxn id="6" idx="6"/>
              <a:endCxn id="37" idx="2"/>
            </p:cNvCxnSpPr>
            <p:nvPr/>
          </p:nvCxnSpPr>
          <p:spPr>
            <a:xfrm>
              <a:off x="7747724" y="2648859"/>
              <a:ext cx="194448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0471782-A975-4D15-9B59-FD7037052EFE}"/>
                </a:ext>
              </a:extLst>
            </p:cNvPr>
            <p:cNvCxnSpPr>
              <a:cxnSpLocks/>
              <a:stCxn id="8" idx="0"/>
              <a:endCxn id="13" idx="4"/>
            </p:cNvCxnSpPr>
            <p:nvPr/>
          </p:nvCxnSpPr>
          <p:spPr>
            <a:xfrm flipH="1" flipV="1">
              <a:off x="7430244" y="4272154"/>
              <a:ext cx="1" cy="656854"/>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C68AA12C-87FF-430E-8A81-9DF306442C80}"/>
                </a:ext>
              </a:extLst>
            </p:cNvPr>
            <p:cNvSpPr/>
            <p:nvPr/>
          </p:nvSpPr>
          <p:spPr>
            <a:xfrm>
              <a:off x="9692208" y="2326712"/>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3</a:t>
              </a:r>
            </a:p>
          </p:txBody>
        </p:sp>
        <p:cxnSp>
          <p:nvCxnSpPr>
            <p:cNvPr id="38" name="Straight Arrow Connector 37">
              <a:extLst>
                <a:ext uri="{FF2B5EF4-FFF2-40B4-BE49-F238E27FC236}">
                  <a16:creationId xmlns:a16="http://schemas.microsoft.com/office/drawing/2014/main" id="{C1EE9EAD-3851-488A-9201-731A73A1394F}"/>
                </a:ext>
              </a:extLst>
            </p:cNvPr>
            <p:cNvCxnSpPr>
              <a:cxnSpLocks/>
              <a:stCxn id="13" idx="0"/>
              <a:endCxn id="6" idx="4"/>
            </p:cNvCxnSpPr>
            <p:nvPr/>
          </p:nvCxnSpPr>
          <p:spPr>
            <a:xfrm flipH="1" flipV="1">
              <a:off x="7425577" y="2971006"/>
              <a:ext cx="4667" cy="656854"/>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F195F191-B643-436B-BF2D-A1996DB38282}"/>
              </a:ext>
            </a:extLst>
          </p:cNvPr>
          <p:cNvSpPr>
            <a:spLocks noGrp="1"/>
          </p:cNvSpPr>
          <p:nvPr>
            <p:ph type="sldNum" sz="quarter" idx="12"/>
          </p:nvPr>
        </p:nvSpPr>
        <p:spPr/>
        <p:txBody>
          <a:bodyPr/>
          <a:lstStyle/>
          <a:p>
            <a:fld id="{C0DF9C1F-DB74-1E4B-8839-30A600129FD3}" type="slidenum">
              <a:rPr lang="en-US" smtClean="0"/>
              <a:t>17</a:t>
            </a:fld>
            <a:endParaRPr lang="en-US"/>
          </a:p>
        </p:txBody>
      </p:sp>
    </p:spTree>
    <p:extLst>
      <p:ext uri="{BB962C8B-B14F-4D97-AF65-F5344CB8AC3E}">
        <p14:creationId xmlns:p14="http://schemas.microsoft.com/office/powerpoint/2010/main" val="2496094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C0B829F3-129A-448E-BFF9-9A92907AB948}"/>
              </a:ext>
            </a:extLst>
          </p:cNvPr>
          <p:cNvSpPr>
            <a:spLocks noGrp="1"/>
          </p:cNvSpPr>
          <p:nvPr>
            <p:ph type="title"/>
          </p:nvPr>
        </p:nvSpPr>
        <p:spPr>
          <a:xfrm>
            <a:off x="838200" y="365129"/>
            <a:ext cx="10515600" cy="1325563"/>
          </a:xfrm>
        </p:spPr>
        <p:txBody>
          <a:bodyPr/>
          <a:lstStyle/>
          <a:p>
            <a:pPr algn="ctr"/>
            <a:r>
              <a:rPr lang="en-US" b="1" dirty="0">
                <a:solidFill>
                  <a:schemeClr val="accent6">
                    <a:lumMod val="50000"/>
                  </a:schemeClr>
                </a:solidFill>
                <a:latin typeface="Courier New" panose="02070309020205020404" pitchFamily="49" charset="0"/>
                <a:cs typeface="Courier New" panose="02070309020205020404" pitchFamily="49" charset="0"/>
              </a:rPr>
              <a:t>BUNDLE</a:t>
            </a:r>
            <a:r>
              <a:rPr lang="en-US" b="1" dirty="0">
                <a:solidFill>
                  <a:schemeClr val="accent6">
                    <a:lumMod val="50000"/>
                  </a:schemeClr>
                </a:solidFill>
                <a:latin typeface="+mn-lt"/>
                <a:cs typeface="Courier New" panose="02070309020205020404" pitchFamily="49" charset="0"/>
              </a:rPr>
              <a:t>:</a:t>
            </a:r>
            <a:r>
              <a:rPr lang="en-US" b="1" dirty="0">
                <a:solidFill>
                  <a:schemeClr val="accent6">
                    <a:lumMod val="50000"/>
                  </a:schemeClr>
                </a:solidFill>
              </a:rPr>
              <a:t> Thread-Level Scheduling Algorithm</a:t>
            </a:r>
          </a:p>
        </p:txBody>
      </p:sp>
      <p:sp>
        <p:nvSpPr>
          <p:cNvPr id="47" name="Content Placeholder 3">
            <a:extLst>
              <a:ext uri="{FF2B5EF4-FFF2-40B4-BE49-F238E27FC236}">
                <a16:creationId xmlns:a16="http://schemas.microsoft.com/office/drawing/2014/main" id="{6E0CE63E-7AC0-414C-B9D5-21A5FD524498}"/>
              </a:ext>
            </a:extLst>
          </p:cNvPr>
          <p:cNvSpPr>
            <a:spLocks noGrp="1"/>
          </p:cNvSpPr>
          <p:nvPr>
            <p:ph sz="half" idx="1"/>
          </p:nvPr>
        </p:nvSpPr>
        <p:spPr>
          <a:xfrm>
            <a:off x="838200" y="1825625"/>
            <a:ext cx="3913414" cy="4127306"/>
          </a:xfrm>
        </p:spPr>
        <p:txBody>
          <a:bodyPr anchor="ctr"/>
          <a:lstStyle/>
          <a:p>
            <a:pPr marL="0" indent="0">
              <a:buNone/>
            </a:pPr>
            <a:r>
              <a:rPr lang="en-US" b="1" dirty="0">
                <a:solidFill>
                  <a:schemeClr val="accent6">
                    <a:lumMod val="50000"/>
                  </a:schemeClr>
                </a:solidFill>
                <a:latin typeface="Courier New" panose="02070309020205020404" pitchFamily="49" charset="0"/>
                <a:cs typeface="Courier New" panose="02070309020205020404" pitchFamily="49" charset="0"/>
              </a:rPr>
              <a:t>BUNDLE</a:t>
            </a:r>
            <a:r>
              <a:rPr lang="en-US" dirty="0">
                <a:solidFill>
                  <a:schemeClr val="accent6">
                    <a:lumMod val="50000"/>
                  </a:schemeClr>
                </a:solidFill>
              </a:rPr>
              <a:t>’s scheduling algorithm operates on the </a:t>
            </a:r>
            <a:r>
              <a:rPr lang="en-US" b="1" dirty="0">
                <a:solidFill>
                  <a:schemeClr val="accent6">
                    <a:lumMod val="50000"/>
                  </a:schemeClr>
                </a:solidFill>
              </a:rPr>
              <a:t>CFRG</a:t>
            </a:r>
            <a:r>
              <a:rPr lang="en-US" dirty="0">
                <a:solidFill>
                  <a:schemeClr val="accent6">
                    <a:lumMod val="50000"/>
                  </a:schemeClr>
                </a:solidFill>
              </a:rPr>
              <a:t> of a thread.</a:t>
            </a:r>
            <a:br>
              <a:rPr lang="en-US" dirty="0">
                <a:solidFill>
                  <a:schemeClr val="accent6">
                    <a:lumMod val="50000"/>
                  </a:schemeClr>
                </a:solidFill>
              </a:rPr>
            </a:br>
            <a:br>
              <a:rPr lang="en-US" dirty="0">
                <a:solidFill>
                  <a:schemeClr val="accent6">
                    <a:lumMod val="50000"/>
                  </a:schemeClr>
                </a:solidFill>
              </a:rPr>
            </a:br>
            <a:r>
              <a:rPr lang="en-US" dirty="0">
                <a:solidFill>
                  <a:schemeClr val="accent6">
                    <a:lumMod val="50000"/>
                  </a:schemeClr>
                </a:solidFill>
              </a:rPr>
              <a:t>Associating with each </a:t>
            </a:r>
            <a:r>
              <a:rPr lang="en-US" b="1" dirty="0">
                <a:solidFill>
                  <a:schemeClr val="accent6">
                    <a:lumMod val="50000"/>
                  </a:schemeClr>
                </a:solidFill>
              </a:rPr>
              <a:t>CFR</a:t>
            </a:r>
            <a:r>
              <a:rPr lang="en-US" dirty="0">
                <a:solidFill>
                  <a:schemeClr val="accent6">
                    <a:lumMod val="50000"/>
                  </a:schemeClr>
                </a:solidFill>
              </a:rPr>
              <a:t> a thread container called a </a:t>
            </a:r>
            <a:r>
              <a:rPr lang="en-US" b="1" dirty="0">
                <a:solidFill>
                  <a:schemeClr val="accent6">
                    <a:lumMod val="50000"/>
                  </a:schemeClr>
                </a:solidFill>
              </a:rPr>
              <a:t>bundle</a:t>
            </a:r>
            <a:r>
              <a:rPr lang="en-US" dirty="0">
                <a:solidFill>
                  <a:schemeClr val="accent6">
                    <a:lumMod val="50000"/>
                  </a:schemeClr>
                </a:solidFill>
              </a:rPr>
              <a:t>.</a:t>
            </a:r>
          </a:p>
        </p:txBody>
      </p:sp>
      <p:grpSp>
        <p:nvGrpSpPr>
          <p:cNvPr id="33" name="Group 32">
            <a:extLst>
              <a:ext uri="{FF2B5EF4-FFF2-40B4-BE49-F238E27FC236}">
                <a16:creationId xmlns:a16="http://schemas.microsoft.com/office/drawing/2014/main" id="{262FE6D1-3B64-4E17-B59B-4DCA570F883D}"/>
              </a:ext>
            </a:extLst>
          </p:cNvPr>
          <p:cNvGrpSpPr/>
          <p:nvPr/>
        </p:nvGrpSpPr>
        <p:grpSpPr>
          <a:xfrm>
            <a:off x="5525424" y="1965890"/>
            <a:ext cx="5398040" cy="3846776"/>
            <a:chOff x="4751614" y="2005679"/>
            <a:chExt cx="5398040" cy="3846776"/>
          </a:xfrm>
        </p:grpSpPr>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4A020F02-FADC-460E-95F3-C89EF198DE2C}"/>
                    </a:ext>
                  </a:extLst>
                </p:cNvPr>
                <p:cNvSpPr/>
                <p:nvPr/>
              </p:nvSpPr>
              <p:spPr>
                <a:xfrm>
                  <a:off x="4751614" y="2005679"/>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1</m:t>
                        </m:r>
                      </m:oMath>
                    </m:oMathPara>
                  </a14:m>
                  <a:endParaRPr lang="en-US" sz="2400" dirty="0">
                    <a:solidFill>
                      <a:schemeClr val="accent6">
                        <a:lumMod val="50000"/>
                      </a:schemeClr>
                    </a:solidFill>
                  </a:endParaRPr>
                </a:p>
              </p:txBody>
            </p:sp>
          </mc:Choice>
          <mc:Fallback xmlns="">
            <p:sp>
              <p:nvSpPr>
                <p:cNvPr id="83" name="Rectangle 82">
                  <a:extLst>
                    <a:ext uri="{FF2B5EF4-FFF2-40B4-BE49-F238E27FC236}">
                      <a16:creationId xmlns:a16="http://schemas.microsoft.com/office/drawing/2014/main" id="{4A020F02-FADC-460E-95F3-C89EF198DE2C}"/>
                    </a:ext>
                  </a:extLst>
                </p:cNvPr>
                <p:cNvSpPr>
                  <a:spLocks noRot="1" noChangeAspect="1" noMove="1" noResize="1" noEditPoints="1" noAdjustHandles="1" noChangeArrowheads="1" noChangeShapeType="1" noTextEdit="1"/>
                </p:cNvSpPr>
                <p:nvPr/>
              </p:nvSpPr>
              <p:spPr>
                <a:xfrm>
                  <a:off x="4751614" y="2005679"/>
                  <a:ext cx="770084" cy="770084"/>
                </a:xfrm>
                <a:prstGeom prst="rect">
                  <a:avLst/>
                </a:prstGeom>
                <a:blipFill>
                  <a:blip r:embed="rId3"/>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3735D471-F761-4C94-924B-A5CBFEA0BBA2}"/>
                    </a:ext>
                  </a:extLst>
                </p:cNvPr>
                <p:cNvSpPr/>
                <p:nvPr/>
              </p:nvSpPr>
              <p:spPr>
                <a:xfrm>
                  <a:off x="6294763" y="2005679"/>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2</m:t>
                        </m:r>
                      </m:oMath>
                    </m:oMathPara>
                  </a14:m>
                  <a:endParaRPr lang="en-US" sz="2400" dirty="0">
                    <a:solidFill>
                      <a:schemeClr val="accent6">
                        <a:lumMod val="50000"/>
                      </a:schemeClr>
                    </a:solidFill>
                  </a:endParaRPr>
                </a:p>
              </p:txBody>
            </p:sp>
          </mc:Choice>
          <mc:Fallback xmlns="">
            <p:sp>
              <p:nvSpPr>
                <p:cNvPr id="88" name="Rectangle 87">
                  <a:extLst>
                    <a:ext uri="{FF2B5EF4-FFF2-40B4-BE49-F238E27FC236}">
                      <a16:creationId xmlns:a16="http://schemas.microsoft.com/office/drawing/2014/main" id="{3735D471-F761-4C94-924B-A5CBFEA0BBA2}"/>
                    </a:ext>
                  </a:extLst>
                </p:cNvPr>
                <p:cNvSpPr>
                  <a:spLocks noRot="1" noChangeAspect="1" noMove="1" noResize="1" noEditPoints="1" noAdjustHandles="1" noChangeArrowheads="1" noChangeShapeType="1" noTextEdit="1"/>
                </p:cNvSpPr>
                <p:nvPr/>
              </p:nvSpPr>
              <p:spPr>
                <a:xfrm>
                  <a:off x="6294763" y="2005679"/>
                  <a:ext cx="770084" cy="770084"/>
                </a:xfrm>
                <a:prstGeom prst="rect">
                  <a:avLst/>
                </a:prstGeom>
                <a:blipFill>
                  <a:blip r:embed="rId4"/>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AD80ADD-6552-4345-88BE-E9DFBBFD6E09}"/>
                    </a:ext>
                  </a:extLst>
                </p:cNvPr>
                <p:cNvSpPr/>
                <p:nvPr/>
              </p:nvSpPr>
              <p:spPr>
                <a:xfrm>
                  <a:off x="4751614" y="3544025"/>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4</m:t>
                        </m:r>
                      </m:oMath>
                    </m:oMathPara>
                  </a14:m>
                  <a:endParaRPr lang="en-US" sz="2400" dirty="0">
                    <a:solidFill>
                      <a:schemeClr val="accent6">
                        <a:lumMod val="50000"/>
                      </a:schemeClr>
                    </a:solidFill>
                  </a:endParaRPr>
                </a:p>
              </p:txBody>
            </p:sp>
          </mc:Choice>
          <mc:Fallback xmlns="">
            <p:sp>
              <p:nvSpPr>
                <p:cNvPr id="95" name="Rectangle 94">
                  <a:extLst>
                    <a:ext uri="{FF2B5EF4-FFF2-40B4-BE49-F238E27FC236}">
                      <a16:creationId xmlns:a16="http://schemas.microsoft.com/office/drawing/2014/main" id="{CAD80ADD-6552-4345-88BE-E9DFBBFD6E09}"/>
                    </a:ext>
                  </a:extLst>
                </p:cNvPr>
                <p:cNvSpPr>
                  <a:spLocks noRot="1" noChangeAspect="1" noMove="1" noResize="1" noEditPoints="1" noAdjustHandles="1" noChangeArrowheads="1" noChangeShapeType="1" noTextEdit="1"/>
                </p:cNvSpPr>
                <p:nvPr/>
              </p:nvSpPr>
              <p:spPr>
                <a:xfrm>
                  <a:off x="4751614" y="3544025"/>
                  <a:ext cx="770084" cy="770084"/>
                </a:xfrm>
                <a:prstGeom prst="rect">
                  <a:avLst/>
                </a:prstGeom>
                <a:blipFill>
                  <a:blip r:embed="rId5"/>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59AD029-944B-4A07-946A-4730BA1A3DB6}"/>
                    </a:ext>
                  </a:extLst>
                </p:cNvPr>
                <p:cNvSpPr/>
                <p:nvPr/>
              </p:nvSpPr>
              <p:spPr>
                <a:xfrm>
                  <a:off x="6294763" y="3544025"/>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5</m:t>
                        </m:r>
                      </m:oMath>
                    </m:oMathPara>
                  </a14:m>
                  <a:endParaRPr lang="en-US" sz="2400" dirty="0">
                    <a:solidFill>
                      <a:schemeClr val="accent6">
                        <a:lumMod val="50000"/>
                      </a:schemeClr>
                    </a:solidFill>
                  </a:endParaRPr>
                </a:p>
              </p:txBody>
            </p:sp>
          </mc:Choice>
          <mc:Fallback xmlns="">
            <p:sp>
              <p:nvSpPr>
                <p:cNvPr id="97" name="Rectangle 96">
                  <a:extLst>
                    <a:ext uri="{FF2B5EF4-FFF2-40B4-BE49-F238E27FC236}">
                      <a16:creationId xmlns:a16="http://schemas.microsoft.com/office/drawing/2014/main" id="{159AD029-944B-4A07-946A-4730BA1A3DB6}"/>
                    </a:ext>
                  </a:extLst>
                </p:cNvPr>
                <p:cNvSpPr>
                  <a:spLocks noRot="1" noChangeAspect="1" noMove="1" noResize="1" noEditPoints="1" noAdjustHandles="1" noChangeArrowheads="1" noChangeShapeType="1" noTextEdit="1"/>
                </p:cNvSpPr>
                <p:nvPr/>
              </p:nvSpPr>
              <p:spPr>
                <a:xfrm>
                  <a:off x="6294763" y="3544025"/>
                  <a:ext cx="770084" cy="770084"/>
                </a:xfrm>
                <a:prstGeom prst="rect">
                  <a:avLst/>
                </a:prstGeom>
                <a:blipFill>
                  <a:blip r:embed="rId6"/>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8E454EB3-6439-4FAA-A982-24CE8FB7E0EC}"/>
                    </a:ext>
                  </a:extLst>
                </p:cNvPr>
                <p:cNvSpPr/>
                <p:nvPr/>
              </p:nvSpPr>
              <p:spPr>
                <a:xfrm>
                  <a:off x="7837912" y="2005679"/>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3</m:t>
                        </m:r>
                      </m:oMath>
                    </m:oMathPara>
                  </a14:m>
                  <a:endParaRPr lang="en-US" sz="2400" dirty="0">
                    <a:solidFill>
                      <a:schemeClr val="accent6">
                        <a:lumMod val="50000"/>
                      </a:schemeClr>
                    </a:solidFill>
                  </a:endParaRPr>
                </a:p>
              </p:txBody>
            </p:sp>
          </mc:Choice>
          <mc:Fallback xmlns="">
            <p:sp>
              <p:nvSpPr>
                <p:cNvPr id="110" name="Rectangle 109">
                  <a:extLst>
                    <a:ext uri="{FF2B5EF4-FFF2-40B4-BE49-F238E27FC236}">
                      <a16:creationId xmlns:a16="http://schemas.microsoft.com/office/drawing/2014/main" id="{8E454EB3-6439-4FAA-A982-24CE8FB7E0EC}"/>
                    </a:ext>
                  </a:extLst>
                </p:cNvPr>
                <p:cNvSpPr>
                  <a:spLocks noRot="1" noChangeAspect="1" noMove="1" noResize="1" noEditPoints="1" noAdjustHandles="1" noChangeArrowheads="1" noChangeShapeType="1" noTextEdit="1"/>
                </p:cNvSpPr>
                <p:nvPr/>
              </p:nvSpPr>
              <p:spPr>
                <a:xfrm>
                  <a:off x="7837912" y="2005679"/>
                  <a:ext cx="770084" cy="770084"/>
                </a:xfrm>
                <a:prstGeom prst="rect">
                  <a:avLst/>
                </a:prstGeom>
                <a:blipFill>
                  <a:blip r:embed="rId7"/>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Rectangle 103">
                  <a:extLst>
                    <a:ext uri="{FF2B5EF4-FFF2-40B4-BE49-F238E27FC236}">
                      <a16:creationId xmlns:a16="http://schemas.microsoft.com/office/drawing/2014/main" id="{CE09625C-86E9-440D-813B-3E29D7A89847}"/>
                    </a:ext>
                  </a:extLst>
                </p:cNvPr>
                <p:cNvSpPr/>
                <p:nvPr/>
              </p:nvSpPr>
              <p:spPr>
                <a:xfrm>
                  <a:off x="7837912" y="3544025"/>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6</m:t>
                        </m:r>
                      </m:oMath>
                    </m:oMathPara>
                  </a14:m>
                  <a:endParaRPr lang="en-US" sz="2400" dirty="0">
                    <a:solidFill>
                      <a:schemeClr val="accent6">
                        <a:lumMod val="50000"/>
                      </a:schemeClr>
                    </a:solidFill>
                  </a:endParaRPr>
                </a:p>
              </p:txBody>
            </p:sp>
          </mc:Choice>
          <mc:Fallback xmlns="">
            <p:sp>
              <p:nvSpPr>
                <p:cNvPr id="104" name="Rectangle 103">
                  <a:extLst>
                    <a:ext uri="{FF2B5EF4-FFF2-40B4-BE49-F238E27FC236}">
                      <a16:creationId xmlns:a16="http://schemas.microsoft.com/office/drawing/2014/main" id="{CE09625C-86E9-440D-813B-3E29D7A89847}"/>
                    </a:ext>
                  </a:extLst>
                </p:cNvPr>
                <p:cNvSpPr>
                  <a:spLocks noRot="1" noChangeAspect="1" noMove="1" noResize="1" noEditPoints="1" noAdjustHandles="1" noChangeArrowheads="1" noChangeShapeType="1" noTextEdit="1"/>
                </p:cNvSpPr>
                <p:nvPr/>
              </p:nvSpPr>
              <p:spPr>
                <a:xfrm>
                  <a:off x="7837912" y="3544025"/>
                  <a:ext cx="770084" cy="770084"/>
                </a:xfrm>
                <a:prstGeom prst="rect">
                  <a:avLst/>
                </a:prstGeom>
                <a:blipFill>
                  <a:blip r:embed="rId8"/>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1CC38F51-1298-4612-8ED8-FEC2A8AB360F}"/>
                    </a:ext>
                  </a:extLst>
                </p:cNvPr>
                <p:cNvSpPr/>
                <p:nvPr/>
              </p:nvSpPr>
              <p:spPr>
                <a:xfrm>
                  <a:off x="6294763" y="5082371"/>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8</m:t>
                        </m:r>
                      </m:oMath>
                    </m:oMathPara>
                  </a14:m>
                  <a:endParaRPr lang="en-US" sz="2400" dirty="0">
                    <a:solidFill>
                      <a:schemeClr val="accent6">
                        <a:lumMod val="50000"/>
                      </a:schemeClr>
                    </a:solidFill>
                  </a:endParaRPr>
                </a:p>
              </p:txBody>
            </p:sp>
          </mc:Choice>
          <mc:Fallback xmlns="">
            <p:sp>
              <p:nvSpPr>
                <p:cNvPr id="121" name="Rectangle 120">
                  <a:extLst>
                    <a:ext uri="{FF2B5EF4-FFF2-40B4-BE49-F238E27FC236}">
                      <a16:creationId xmlns:a16="http://schemas.microsoft.com/office/drawing/2014/main" id="{1CC38F51-1298-4612-8ED8-FEC2A8AB360F}"/>
                    </a:ext>
                  </a:extLst>
                </p:cNvPr>
                <p:cNvSpPr>
                  <a:spLocks noRot="1" noChangeAspect="1" noMove="1" noResize="1" noEditPoints="1" noAdjustHandles="1" noChangeArrowheads="1" noChangeShapeType="1" noTextEdit="1"/>
                </p:cNvSpPr>
                <p:nvPr/>
              </p:nvSpPr>
              <p:spPr>
                <a:xfrm>
                  <a:off x="6294763" y="5082371"/>
                  <a:ext cx="770084" cy="770084"/>
                </a:xfrm>
                <a:prstGeom prst="rect">
                  <a:avLst/>
                </a:prstGeom>
                <a:blipFill>
                  <a:blip r:embed="rId9"/>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84A23A4B-FD50-4391-8C02-2FCCC1746F0E}"/>
                    </a:ext>
                  </a:extLst>
                </p:cNvPr>
                <p:cNvSpPr/>
                <p:nvPr/>
              </p:nvSpPr>
              <p:spPr>
                <a:xfrm>
                  <a:off x="7839402" y="5082371"/>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9</m:t>
                        </m:r>
                      </m:oMath>
                    </m:oMathPara>
                  </a14:m>
                  <a:endParaRPr lang="en-US" sz="2400" dirty="0">
                    <a:solidFill>
                      <a:schemeClr val="accent6">
                        <a:lumMod val="50000"/>
                      </a:schemeClr>
                    </a:solidFill>
                  </a:endParaRPr>
                </a:p>
              </p:txBody>
            </p:sp>
          </mc:Choice>
          <mc:Fallback xmlns="">
            <p:sp>
              <p:nvSpPr>
                <p:cNvPr id="133" name="Rectangle 132">
                  <a:extLst>
                    <a:ext uri="{FF2B5EF4-FFF2-40B4-BE49-F238E27FC236}">
                      <a16:creationId xmlns:a16="http://schemas.microsoft.com/office/drawing/2014/main" id="{84A23A4B-FD50-4391-8C02-2FCCC1746F0E}"/>
                    </a:ext>
                  </a:extLst>
                </p:cNvPr>
                <p:cNvSpPr>
                  <a:spLocks noRot="1" noChangeAspect="1" noMove="1" noResize="1" noEditPoints="1" noAdjustHandles="1" noChangeArrowheads="1" noChangeShapeType="1" noTextEdit="1"/>
                </p:cNvSpPr>
                <p:nvPr/>
              </p:nvSpPr>
              <p:spPr>
                <a:xfrm>
                  <a:off x="7839402" y="5082371"/>
                  <a:ext cx="770084" cy="770084"/>
                </a:xfrm>
                <a:prstGeom prst="rect">
                  <a:avLst/>
                </a:prstGeom>
                <a:blipFill>
                  <a:blip r:embed="rId10"/>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E7801C44-28C3-4E55-8E78-4F79CAB1F114}"/>
                    </a:ext>
                  </a:extLst>
                </p:cNvPr>
                <p:cNvSpPr/>
                <p:nvPr/>
              </p:nvSpPr>
              <p:spPr>
                <a:xfrm>
                  <a:off x="9379570" y="3544025"/>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7</m:t>
                        </m:r>
                      </m:oMath>
                    </m:oMathPara>
                  </a14:m>
                  <a:endParaRPr lang="en-US" sz="2400" dirty="0">
                    <a:solidFill>
                      <a:schemeClr val="accent6">
                        <a:lumMod val="50000"/>
                      </a:schemeClr>
                    </a:solidFill>
                  </a:endParaRPr>
                </a:p>
              </p:txBody>
            </p:sp>
          </mc:Choice>
          <mc:Fallback xmlns="">
            <p:sp>
              <p:nvSpPr>
                <p:cNvPr id="183" name="Rectangle 182">
                  <a:extLst>
                    <a:ext uri="{FF2B5EF4-FFF2-40B4-BE49-F238E27FC236}">
                      <a16:creationId xmlns:a16="http://schemas.microsoft.com/office/drawing/2014/main" id="{E7801C44-28C3-4E55-8E78-4F79CAB1F114}"/>
                    </a:ext>
                  </a:extLst>
                </p:cNvPr>
                <p:cNvSpPr>
                  <a:spLocks noRot="1" noChangeAspect="1" noMove="1" noResize="1" noEditPoints="1" noAdjustHandles="1" noChangeArrowheads="1" noChangeShapeType="1" noTextEdit="1"/>
                </p:cNvSpPr>
                <p:nvPr/>
              </p:nvSpPr>
              <p:spPr>
                <a:xfrm>
                  <a:off x="9379570" y="3544025"/>
                  <a:ext cx="770084" cy="770084"/>
                </a:xfrm>
                <a:prstGeom prst="rect">
                  <a:avLst/>
                </a:prstGeom>
                <a:blipFill>
                  <a:blip r:embed="rId11"/>
                  <a:stretch>
                    <a:fillRect/>
                  </a:stretch>
                </a:blipFill>
                <a:ln w="19050">
                  <a:solidFill>
                    <a:schemeClr val="accent6">
                      <a:lumMod val="50000"/>
                    </a:schemeClr>
                  </a:solidFill>
                </a:ln>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9E4D0F67-0438-4073-B2A8-78CE970B9946}"/>
                </a:ext>
              </a:extLst>
            </p:cNvPr>
            <p:cNvCxnSpPr>
              <a:stCxn id="83" idx="3"/>
              <a:endCxn id="88" idx="1"/>
            </p:cNvCxnSpPr>
            <p:nvPr/>
          </p:nvCxnSpPr>
          <p:spPr>
            <a:xfrm>
              <a:off x="5521698" y="2390721"/>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34DCB97-9143-48CF-AE75-C2A559204859}"/>
                </a:ext>
              </a:extLst>
            </p:cNvPr>
            <p:cNvCxnSpPr>
              <a:stCxn id="83" idx="2"/>
              <a:endCxn id="95" idx="0"/>
            </p:cNvCxnSpPr>
            <p:nvPr/>
          </p:nvCxnSpPr>
          <p:spPr>
            <a:xfrm>
              <a:off x="5136656" y="2775763"/>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0014784-2CDA-48FE-932E-2151297C1BDD}"/>
                </a:ext>
              </a:extLst>
            </p:cNvPr>
            <p:cNvCxnSpPr>
              <a:stCxn id="95" idx="3"/>
              <a:endCxn id="97" idx="1"/>
            </p:cNvCxnSpPr>
            <p:nvPr/>
          </p:nvCxnSpPr>
          <p:spPr>
            <a:xfrm>
              <a:off x="5521698" y="3929067"/>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DE47C92-C3F9-456A-9819-B6A1E1222FB7}"/>
                </a:ext>
              </a:extLst>
            </p:cNvPr>
            <p:cNvCxnSpPr>
              <a:stCxn id="97" idx="2"/>
              <a:endCxn id="121" idx="0"/>
            </p:cNvCxnSpPr>
            <p:nvPr/>
          </p:nvCxnSpPr>
          <p:spPr>
            <a:xfrm>
              <a:off x="6679805" y="4314109"/>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2E329FC-ECF3-4665-8455-954FC7BA4664}"/>
                </a:ext>
              </a:extLst>
            </p:cNvPr>
            <p:cNvCxnSpPr>
              <a:stCxn id="88" idx="3"/>
              <a:endCxn id="110" idx="1"/>
            </p:cNvCxnSpPr>
            <p:nvPr/>
          </p:nvCxnSpPr>
          <p:spPr>
            <a:xfrm>
              <a:off x="7064847" y="2390721"/>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866A3C31-2DF7-43EB-B283-1590421EF31B}"/>
                </a:ext>
              </a:extLst>
            </p:cNvPr>
            <p:cNvCxnSpPr>
              <a:stCxn id="88" idx="2"/>
              <a:endCxn id="104" idx="0"/>
            </p:cNvCxnSpPr>
            <p:nvPr/>
          </p:nvCxnSpPr>
          <p:spPr>
            <a:xfrm rot="16200000" flipH="1">
              <a:off x="7067248" y="2388319"/>
              <a:ext cx="768262" cy="1543149"/>
            </a:xfrm>
            <a:prstGeom prst="bentConnector3">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657E8B-6846-4A7D-8799-72E21C1D6EAA}"/>
                </a:ext>
              </a:extLst>
            </p:cNvPr>
            <p:cNvCxnSpPr>
              <a:stCxn id="121" idx="3"/>
              <a:endCxn id="133" idx="1"/>
            </p:cNvCxnSpPr>
            <p:nvPr/>
          </p:nvCxnSpPr>
          <p:spPr>
            <a:xfrm>
              <a:off x="7064847" y="5467413"/>
              <a:ext cx="7745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385D042-C0FF-4099-AF46-FAAEF87BC3E2}"/>
                </a:ext>
              </a:extLst>
            </p:cNvPr>
            <p:cNvCxnSpPr>
              <a:stCxn id="133" idx="0"/>
              <a:endCxn id="104" idx="2"/>
            </p:cNvCxnSpPr>
            <p:nvPr/>
          </p:nvCxnSpPr>
          <p:spPr>
            <a:xfrm flipH="1" flipV="1">
              <a:off x="8222954" y="4314109"/>
              <a:ext cx="149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A298CB-13F5-46BF-9101-912F1C5BA51E}"/>
                </a:ext>
              </a:extLst>
            </p:cNvPr>
            <p:cNvCxnSpPr>
              <a:stCxn id="104" idx="1"/>
              <a:endCxn id="97" idx="3"/>
            </p:cNvCxnSpPr>
            <p:nvPr/>
          </p:nvCxnSpPr>
          <p:spPr>
            <a:xfrm flipH="1">
              <a:off x="7064847" y="3929067"/>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AB2D407-2DFD-4817-97BE-6D2DE0D61BBD}"/>
                </a:ext>
              </a:extLst>
            </p:cNvPr>
            <p:cNvCxnSpPr>
              <a:stCxn id="104" idx="3"/>
              <a:endCxn id="183" idx="1"/>
            </p:cNvCxnSpPr>
            <p:nvPr/>
          </p:nvCxnSpPr>
          <p:spPr>
            <a:xfrm>
              <a:off x="8607996" y="3929067"/>
              <a:ext cx="77157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78A2CC4-6BCC-407B-B3F0-CF50354B5490}"/>
                </a:ext>
              </a:extLst>
            </p:cNvPr>
            <p:cNvCxnSpPr>
              <a:stCxn id="110" idx="3"/>
              <a:endCxn id="183" idx="0"/>
            </p:cNvCxnSpPr>
            <p:nvPr/>
          </p:nvCxnSpPr>
          <p:spPr>
            <a:xfrm>
              <a:off x="8607996" y="2390721"/>
              <a:ext cx="1156616" cy="1153304"/>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6781AAB7-7354-4F38-AE73-A2AEB0099AC2}"/>
              </a:ext>
            </a:extLst>
          </p:cNvPr>
          <p:cNvGrpSpPr/>
          <p:nvPr/>
        </p:nvGrpSpPr>
        <p:grpSpPr>
          <a:xfrm>
            <a:off x="5219850" y="2537853"/>
            <a:ext cx="1699968" cy="3244333"/>
            <a:chOff x="5219850" y="2537853"/>
            <a:chExt cx="1699968" cy="3244333"/>
          </a:xfrm>
        </p:grpSpPr>
        <p:sp>
          <p:nvSpPr>
            <p:cNvPr id="35" name="Rectangle 34">
              <a:extLst>
                <a:ext uri="{FF2B5EF4-FFF2-40B4-BE49-F238E27FC236}">
                  <a16:creationId xmlns:a16="http://schemas.microsoft.com/office/drawing/2014/main" id="{C6AB0D34-D327-40DE-8922-36F99F8FDAD4}"/>
                </a:ext>
              </a:extLst>
            </p:cNvPr>
            <p:cNvSpPr/>
            <p:nvPr/>
          </p:nvSpPr>
          <p:spPr>
            <a:xfrm>
              <a:off x="5219850" y="4076200"/>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12" name="Rectangle 111">
              <a:extLst>
                <a:ext uri="{FF2B5EF4-FFF2-40B4-BE49-F238E27FC236}">
                  <a16:creationId xmlns:a16="http://schemas.microsoft.com/office/drawing/2014/main" id="{7754FD13-5B23-444B-83F0-68A41EDD0A7E}"/>
                </a:ext>
              </a:extLst>
            </p:cNvPr>
            <p:cNvSpPr/>
            <p:nvPr/>
          </p:nvSpPr>
          <p:spPr>
            <a:xfrm>
              <a:off x="5219850" y="3877580"/>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15" name="Rectangle 114">
              <a:extLst>
                <a:ext uri="{FF2B5EF4-FFF2-40B4-BE49-F238E27FC236}">
                  <a16:creationId xmlns:a16="http://schemas.microsoft.com/office/drawing/2014/main" id="{34B8D4F3-88FD-4D3B-89A7-496A806BC922}"/>
                </a:ext>
              </a:extLst>
            </p:cNvPr>
            <p:cNvSpPr/>
            <p:nvPr/>
          </p:nvSpPr>
          <p:spPr>
            <a:xfrm>
              <a:off x="6752178" y="5614546"/>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28" name="Rectangle 127">
              <a:extLst>
                <a:ext uri="{FF2B5EF4-FFF2-40B4-BE49-F238E27FC236}">
                  <a16:creationId xmlns:a16="http://schemas.microsoft.com/office/drawing/2014/main" id="{6DA44FFD-D822-4BD9-88E3-28E320F218E0}"/>
                </a:ext>
              </a:extLst>
            </p:cNvPr>
            <p:cNvSpPr/>
            <p:nvPr/>
          </p:nvSpPr>
          <p:spPr>
            <a:xfrm>
              <a:off x="5219850" y="2537853"/>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grpSp>
      <p:grpSp>
        <p:nvGrpSpPr>
          <p:cNvPr id="64" name="Group 63">
            <a:extLst>
              <a:ext uri="{FF2B5EF4-FFF2-40B4-BE49-F238E27FC236}">
                <a16:creationId xmlns:a16="http://schemas.microsoft.com/office/drawing/2014/main" id="{5AA5F3EC-DF22-4AB3-9F9B-DD4805AF22C9}"/>
              </a:ext>
            </a:extLst>
          </p:cNvPr>
          <p:cNvGrpSpPr/>
          <p:nvPr/>
        </p:nvGrpSpPr>
        <p:grpSpPr>
          <a:xfrm>
            <a:off x="4487806" y="2621673"/>
            <a:ext cx="2264372" cy="3076693"/>
            <a:chOff x="4487806" y="2621673"/>
            <a:chExt cx="2264372" cy="3076693"/>
          </a:xfrm>
        </p:grpSpPr>
        <p:sp>
          <p:nvSpPr>
            <p:cNvPr id="44" name="TextBox 43">
              <a:extLst>
                <a:ext uri="{FF2B5EF4-FFF2-40B4-BE49-F238E27FC236}">
                  <a16:creationId xmlns:a16="http://schemas.microsoft.com/office/drawing/2014/main" id="{AAAEF194-60A8-4FFF-B597-D532EA894D9B}"/>
                </a:ext>
              </a:extLst>
            </p:cNvPr>
            <p:cNvSpPr txBox="1"/>
            <p:nvPr/>
          </p:nvSpPr>
          <p:spPr>
            <a:xfrm>
              <a:off x="4487806" y="2889271"/>
              <a:ext cx="1184107" cy="461665"/>
            </a:xfrm>
            <a:prstGeom prst="rect">
              <a:avLst/>
            </a:prstGeom>
            <a:solidFill>
              <a:schemeClr val="bg1"/>
            </a:solidFill>
            <a:ln w="19050">
              <a:solidFill>
                <a:schemeClr val="accent6">
                  <a:lumMod val="50000"/>
                </a:schemeClr>
              </a:solidFill>
            </a:ln>
          </p:spPr>
          <p:txBody>
            <a:bodyPr wrap="none" rtlCol="0">
              <a:spAutoFit/>
            </a:bodyPr>
            <a:lstStyle/>
            <a:p>
              <a:r>
                <a:rPr lang="en-US" sz="2400" dirty="0">
                  <a:solidFill>
                    <a:schemeClr val="accent6">
                      <a:lumMod val="50000"/>
                    </a:schemeClr>
                  </a:solidFill>
                </a:rPr>
                <a:t>Threads</a:t>
              </a:r>
            </a:p>
          </p:txBody>
        </p:sp>
        <p:cxnSp>
          <p:nvCxnSpPr>
            <p:cNvPr id="57" name="Connector: Elbow 56">
              <a:extLst>
                <a:ext uri="{FF2B5EF4-FFF2-40B4-BE49-F238E27FC236}">
                  <a16:creationId xmlns:a16="http://schemas.microsoft.com/office/drawing/2014/main" id="{45EA177C-60CE-4E94-A555-41CB69BC6EC4}"/>
                </a:ext>
              </a:extLst>
            </p:cNvPr>
            <p:cNvCxnSpPr>
              <a:stCxn id="44" idx="0"/>
              <a:endCxn id="128" idx="1"/>
            </p:cNvCxnSpPr>
            <p:nvPr/>
          </p:nvCxnSpPr>
          <p:spPr>
            <a:xfrm rot="5400000" flipH="1" flipV="1">
              <a:off x="5016056" y="2685477"/>
              <a:ext cx="267598" cy="139990"/>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F78C937E-9C5C-4838-908D-E6662829AAA3}"/>
                </a:ext>
              </a:extLst>
            </p:cNvPr>
            <p:cNvCxnSpPr>
              <a:stCxn id="44" idx="2"/>
              <a:endCxn id="112" idx="1"/>
            </p:cNvCxnSpPr>
            <p:nvPr/>
          </p:nvCxnSpPr>
          <p:spPr>
            <a:xfrm rot="16200000" flipH="1">
              <a:off x="4844623" y="3586173"/>
              <a:ext cx="610464" cy="139990"/>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EBD19E40-959A-433A-8B59-1E800E813558}"/>
                </a:ext>
              </a:extLst>
            </p:cNvPr>
            <p:cNvCxnSpPr>
              <a:stCxn id="44" idx="2"/>
              <a:endCxn id="35" idx="1"/>
            </p:cNvCxnSpPr>
            <p:nvPr/>
          </p:nvCxnSpPr>
          <p:spPr>
            <a:xfrm rot="16200000" flipH="1">
              <a:off x="4745313" y="3685483"/>
              <a:ext cx="809084" cy="139990"/>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FD39060-DE04-40A1-AB88-2F6F43D22F32}"/>
                </a:ext>
              </a:extLst>
            </p:cNvPr>
            <p:cNvCxnSpPr>
              <a:cxnSpLocks/>
              <a:stCxn id="44" idx="1"/>
              <a:endCxn id="115" idx="1"/>
            </p:cNvCxnSpPr>
            <p:nvPr/>
          </p:nvCxnSpPr>
          <p:spPr>
            <a:xfrm rot="10800000" flipH="1" flipV="1">
              <a:off x="4487806" y="3120104"/>
              <a:ext cx="2264372" cy="2578262"/>
            </a:xfrm>
            <a:prstGeom prst="bentConnector3">
              <a:avLst>
                <a:gd name="adj1" fmla="val -10096"/>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EBE8B68E-DD00-422B-9E37-C2967995DC3D}"/>
              </a:ext>
            </a:extLst>
          </p:cNvPr>
          <p:cNvGrpSpPr/>
          <p:nvPr/>
        </p:nvGrpSpPr>
        <p:grpSpPr>
          <a:xfrm>
            <a:off x="4720730" y="1965889"/>
            <a:ext cx="2244958" cy="3846777"/>
            <a:chOff x="4720730" y="1965889"/>
            <a:chExt cx="2244958" cy="3846777"/>
          </a:xfrm>
        </p:grpSpPr>
        <p:cxnSp>
          <p:nvCxnSpPr>
            <p:cNvPr id="42" name="Connector: Elbow 41">
              <a:extLst>
                <a:ext uri="{FF2B5EF4-FFF2-40B4-BE49-F238E27FC236}">
                  <a16:creationId xmlns:a16="http://schemas.microsoft.com/office/drawing/2014/main" id="{51A38644-AED3-47CC-9985-5CF43233C818}"/>
                </a:ext>
              </a:extLst>
            </p:cNvPr>
            <p:cNvCxnSpPr>
              <a:cxnSpLocks/>
              <a:stCxn id="36" idx="1"/>
              <a:endCxn id="127" idx="1"/>
            </p:cNvCxnSpPr>
            <p:nvPr/>
          </p:nvCxnSpPr>
          <p:spPr>
            <a:xfrm rot="10800000" flipH="1">
              <a:off x="4720730" y="2350931"/>
              <a:ext cx="453249" cy="2757936"/>
            </a:xfrm>
            <a:prstGeom prst="bentConnector3">
              <a:avLst>
                <a:gd name="adj1" fmla="val -50436"/>
              </a:avLst>
            </a:prstGeom>
            <a:ln w="19050">
              <a:solidFill>
                <a:schemeClr val="accent6">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D538074E-236C-4AFF-B347-BDB5AB8413A9}"/>
                </a:ext>
              </a:extLst>
            </p:cNvPr>
            <p:cNvGrpSpPr/>
            <p:nvPr/>
          </p:nvGrpSpPr>
          <p:grpSpPr>
            <a:xfrm>
              <a:off x="4720731" y="1965889"/>
              <a:ext cx="2244957" cy="3846777"/>
              <a:chOff x="4720731" y="1965889"/>
              <a:chExt cx="2244957" cy="3846777"/>
            </a:xfrm>
          </p:grpSpPr>
          <p:grpSp>
            <p:nvGrpSpPr>
              <p:cNvPr id="43" name="Group 42">
                <a:extLst>
                  <a:ext uri="{FF2B5EF4-FFF2-40B4-BE49-F238E27FC236}">
                    <a16:creationId xmlns:a16="http://schemas.microsoft.com/office/drawing/2014/main" id="{BF207644-CAA7-4AEF-AB9D-DBDBDD295A78}"/>
                  </a:ext>
                </a:extLst>
              </p:cNvPr>
              <p:cNvGrpSpPr/>
              <p:nvPr/>
            </p:nvGrpSpPr>
            <p:grpSpPr>
              <a:xfrm>
                <a:off x="4720731" y="1965889"/>
                <a:ext cx="2244957" cy="3846777"/>
                <a:chOff x="4720731" y="1965889"/>
                <a:chExt cx="2244957" cy="3846777"/>
              </a:xfrm>
            </p:grpSpPr>
            <p:sp>
              <p:nvSpPr>
                <p:cNvPr id="34" name="Rectangle 33">
                  <a:extLst>
                    <a:ext uri="{FF2B5EF4-FFF2-40B4-BE49-F238E27FC236}">
                      <a16:creationId xmlns:a16="http://schemas.microsoft.com/office/drawing/2014/main" id="{C8EA0988-9E09-44E8-B2A7-50FD907C9063}"/>
                    </a:ext>
                  </a:extLst>
                </p:cNvPr>
                <p:cNvSpPr/>
                <p:nvPr/>
              </p:nvSpPr>
              <p:spPr>
                <a:xfrm>
                  <a:off x="5173980" y="3504236"/>
                  <a:ext cx="259380" cy="770084"/>
                </a:xfrm>
                <a:prstGeom prst="rect">
                  <a:avLst/>
                </a:prstGeom>
                <a:noFill/>
                <a:ln w="19050">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14" name="Rectangle 113">
                  <a:extLst>
                    <a:ext uri="{FF2B5EF4-FFF2-40B4-BE49-F238E27FC236}">
                      <a16:creationId xmlns:a16="http://schemas.microsoft.com/office/drawing/2014/main" id="{DC9A59A5-1EEF-413E-98E9-0358F4650DDF}"/>
                    </a:ext>
                  </a:extLst>
                </p:cNvPr>
                <p:cNvSpPr/>
                <p:nvPr/>
              </p:nvSpPr>
              <p:spPr>
                <a:xfrm>
                  <a:off x="6706308" y="5042582"/>
                  <a:ext cx="259380" cy="770084"/>
                </a:xfrm>
                <a:prstGeom prst="rect">
                  <a:avLst/>
                </a:prstGeom>
                <a:noFill/>
                <a:ln w="19050">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27" name="Rectangle 126">
                  <a:extLst>
                    <a:ext uri="{FF2B5EF4-FFF2-40B4-BE49-F238E27FC236}">
                      <a16:creationId xmlns:a16="http://schemas.microsoft.com/office/drawing/2014/main" id="{695B3FAE-1FC9-4F49-A660-29A5BC096CBE}"/>
                    </a:ext>
                  </a:extLst>
                </p:cNvPr>
                <p:cNvSpPr/>
                <p:nvPr/>
              </p:nvSpPr>
              <p:spPr>
                <a:xfrm>
                  <a:off x="5173980" y="1965889"/>
                  <a:ext cx="259380" cy="770084"/>
                </a:xfrm>
                <a:prstGeom prst="rect">
                  <a:avLst/>
                </a:prstGeom>
                <a:noFill/>
                <a:ln w="19050">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6" name="TextBox 35">
                  <a:extLst>
                    <a:ext uri="{FF2B5EF4-FFF2-40B4-BE49-F238E27FC236}">
                      <a16:creationId xmlns:a16="http://schemas.microsoft.com/office/drawing/2014/main" id="{86A30DAE-BD80-4A0B-A4F4-DBA461164D1F}"/>
                    </a:ext>
                  </a:extLst>
                </p:cNvPr>
                <p:cNvSpPr txBox="1"/>
                <p:nvPr/>
              </p:nvSpPr>
              <p:spPr>
                <a:xfrm>
                  <a:off x="4720731" y="4878034"/>
                  <a:ext cx="1189735" cy="461665"/>
                </a:xfrm>
                <a:prstGeom prst="rect">
                  <a:avLst/>
                </a:prstGeom>
                <a:solidFill>
                  <a:schemeClr val="bg1"/>
                </a:solidFill>
                <a:ln w="19050">
                  <a:solidFill>
                    <a:schemeClr val="accent6">
                      <a:lumMod val="50000"/>
                    </a:schemeClr>
                  </a:solidFill>
                  <a:prstDash val="sysDot"/>
                </a:ln>
              </p:spPr>
              <p:txBody>
                <a:bodyPr wrap="square" rtlCol="0">
                  <a:spAutoFit/>
                </a:bodyPr>
                <a:lstStyle/>
                <a:p>
                  <a:r>
                    <a:rPr lang="en-US" sz="2400" dirty="0">
                      <a:solidFill>
                        <a:schemeClr val="accent6">
                          <a:lumMod val="50000"/>
                        </a:schemeClr>
                      </a:solidFill>
                    </a:rPr>
                    <a:t>Bundles</a:t>
                  </a:r>
                </a:p>
              </p:txBody>
            </p:sp>
            <p:cxnSp>
              <p:nvCxnSpPr>
                <p:cNvPr id="40" name="Straight Arrow Connector 39">
                  <a:extLst>
                    <a:ext uri="{FF2B5EF4-FFF2-40B4-BE49-F238E27FC236}">
                      <a16:creationId xmlns:a16="http://schemas.microsoft.com/office/drawing/2014/main" id="{0B1D52E2-A644-465B-ACAF-D5E772C65ACF}"/>
                    </a:ext>
                  </a:extLst>
                </p:cNvPr>
                <p:cNvCxnSpPr>
                  <a:cxnSpLocks/>
                  <a:stCxn id="36" idx="0"/>
                  <a:endCxn id="34" idx="2"/>
                </p:cNvCxnSpPr>
                <p:nvPr/>
              </p:nvCxnSpPr>
              <p:spPr>
                <a:xfrm flipH="1" flipV="1">
                  <a:off x="5303670" y="4274320"/>
                  <a:ext cx="11929" cy="603714"/>
                </a:xfrm>
                <a:prstGeom prst="straightConnector1">
                  <a:avLst/>
                </a:prstGeom>
                <a:ln w="19050">
                  <a:solidFill>
                    <a:schemeClr val="accent6">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cxnSp>
            <p:nvCxnSpPr>
              <p:cNvPr id="74" name="Connector: Elbow 73">
                <a:extLst>
                  <a:ext uri="{FF2B5EF4-FFF2-40B4-BE49-F238E27FC236}">
                    <a16:creationId xmlns:a16="http://schemas.microsoft.com/office/drawing/2014/main" id="{8635285D-C226-4BC0-A07F-4C0754B9DC54}"/>
                  </a:ext>
                </a:extLst>
              </p:cNvPr>
              <p:cNvCxnSpPr>
                <a:stCxn id="36" idx="2"/>
                <a:endCxn id="114" idx="1"/>
              </p:cNvCxnSpPr>
              <p:nvPr/>
            </p:nvCxnSpPr>
            <p:spPr>
              <a:xfrm rot="16200000" flipH="1">
                <a:off x="5966991" y="4688306"/>
                <a:ext cx="87925" cy="1390709"/>
              </a:xfrm>
              <a:prstGeom prst="bentConnector2">
                <a:avLst/>
              </a:prstGeom>
              <a:ln w="19050">
                <a:solidFill>
                  <a:schemeClr val="accent6">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sp>
        <p:nvSpPr>
          <p:cNvPr id="4" name="Slide Number Placeholder 3">
            <a:extLst>
              <a:ext uri="{FF2B5EF4-FFF2-40B4-BE49-F238E27FC236}">
                <a16:creationId xmlns:a16="http://schemas.microsoft.com/office/drawing/2014/main" id="{FBC5775D-1A05-4DDE-B393-30BBD0BCF53B}"/>
              </a:ext>
            </a:extLst>
          </p:cNvPr>
          <p:cNvSpPr>
            <a:spLocks noGrp="1"/>
          </p:cNvSpPr>
          <p:nvPr>
            <p:ph type="sldNum" sz="quarter" idx="12"/>
          </p:nvPr>
        </p:nvSpPr>
        <p:spPr/>
        <p:txBody>
          <a:bodyPr/>
          <a:lstStyle/>
          <a:p>
            <a:fld id="{C0DF9C1F-DB74-1E4B-8839-30A600129FD3}" type="slidenum">
              <a:rPr lang="en-US" smtClean="0"/>
              <a:t>18</a:t>
            </a:fld>
            <a:endParaRPr lang="en-US"/>
          </a:p>
        </p:txBody>
      </p:sp>
    </p:spTree>
    <p:extLst>
      <p:ext uri="{BB962C8B-B14F-4D97-AF65-F5344CB8AC3E}">
        <p14:creationId xmlns:p14="http://schemas.microsoft.com/office/powerpoint/2010/main" val="211611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C0B829F3-129A-448E-BFF9-9A92907AB948}"/>
              </a:ext>
            </a:extLst>
          </p:cNvPr>
          <p:cNvSpPr>
            <a:spLocks noGrp="1"/>
          </p:cNvSpPr>
          <p:nvPr>
            <p:ph type="title"/>
          </p:nvPr>
        </p:nvSpPr>
        <p:spPr>
          <a:xfrm>
            <a:off x="838200" y="365129"/>
            <a:ext cx="10515600" cy="1325563"/>
          </a:xfrm>
        </p:spPr>
        <p:txBody>
          <a:bodyPr/>
          <a:lstStyle/>
          <a:p>
            <a:pPr algn="ctr"/>
            <a:r>
              <a:rPr lang="en-US" b="1" dirty="0">
                <a:solidFill>
                  <a:schemeClr val="accent6">
                    <a:lumMod val="50000"/>
                  </a:schemeClr>
                </a:solidFill>
                <a:latin typeface="Courier New" panose="02070309020205020404" pitchFamily="49" charset="0"/>
                <a:cs typeface="Courier New" panose="02070309020205020404" pitchFamily="49" charset="0"/>
              </a:rPr>
              <a:t>BUNDLE</a:t>
            </a:r>
            <a:r>
              <a:rPr lang="en-US" b="1" dirty="0">
                <a:solidFill>
                  <a:schemeClr val="accent6">
                    <a:lumMod val="50000"/>
                  </a:schemeClr>
                </a:solidFill>
                <a:latin typeface="+mn-lt"/>
                <a:cs typeface="Courier New" panose="02070309020205020404" pitchFamily="49" charset="0"/>
              </a:rPr>
              <a:t>:</a:t>
            </a:r>
            <a:r>
              <a:rPr lang="en-US" b="1" dirty="0">
                <a:solidFill>
                  <a:schemeClr val="accent6">
                    <a:lumMod val="50000"/>
                  </a:schemeClr>
                </a:solidFill>
              </a:rPr>
              <a:t> Thread-Level Scheduling Algorithm</a:t>
            </a:r>
          </a:p>
        </p:txBody>
      </p:sp>
      <p:sp>
        <p:nvSpPr>
          <p:cNvPr id="47" name="Content Placeholder 3">
            <a:extLst>
              <a:ext uri="{FF2B5EF4-FFF2-40B4-BE49-F238E27FC236}">
                <a16:creationId xmlns:a16="http://schemas.microsoft.com/office/drawing/2014/main" id="{6E0CE63E-7AC0-414C-B9D5-21A5FD524498}"/>
              </a:ext>
            </a:extLst>
          </p:cNvPr>
          <p:cNvSpPr>
            <a:spLocks noGrp="1"/>
          </p:cNvSpPr>
          <p:nvPr>
            <p:ph sz="half" idx="1"/>
          </p:nvPr>
        </p:nvSpPr>
        <p:spPr>
          <a:xfrm>
            <a:off x="838200" y="1825625"/>
            <a:ext cx="3913414" cy="4127306"/>
          </a:xfrm>
        </p:spPr>
        <p:txBody>
          <a:bodyPr anchor="t">
            <a:normAutofit/>
          </a:bodyPr>
          <a:lstStyle/>
          <a:p>
            <a:pPr marL="0" indent="0">
              <a:buNone/>
            </a:pPr>
            <a:r>
              <a:rPr lang="en-US" dirty="0">
                <a:solidFill>
                  <a:schemeClr val="accent6">
                    <a:lumMod val="50000"/>
                  </a:schemeClr>
                </a:solidFill>
              </a:rPr>
              <a:t>At run-time, only one bundle may be </a:t>
            </a:r>
            <a:r>
              <a:rPr lang="en-US" b="1" dirty="0">
                <a:solidFill>
                  <a:schemeClr val="accent6">
                    <a:lumMod val="50000"/>
                  </a:schemeClr>
                </a:solidFill>
              </a:rPr>
              <a:t>active</a:t>
            </a:r>
            <a:r>
              <a:rPr lang="en-US" dirty="0">
                <a:solidFill>
                  <a:schemeClr val="accent6">
                    <a:lumMod val="50000"/>
                  </a:schemeClr>
                </a:solidFill>
              </a:rPr>
              <a:t>. </a:t>
            </a:r>
          </a:p>
          <a:p>
            <a:pPr marL="0" indent="0">
              <a:buNone/>
            </a:pPr>
            <a:r>
              <a:rPr lang="en-US" dirty="0">
                <a:solidFill>
                  <a:schemeClr val="accent6">
                    <a:lumMod val="50000"/>
                  </a:schemeClr>
                </a:solidFill>
              </a:rPr>
              <a:t>Only threads of the active bundle execute until they </a:t>
            </a:r>
            <a:r>
              <a:rPr lang="en-US" b="1" dirty="0">
                <a:solidFill>
                  <a:schemeClr val="accent6">
                    <a:lumMod val="50000"/>
                  </a:schemeClr>
                </a:solidFill>
              </a:rPr>
              <a:t>attempt to leave </a:t>
            </a:r>
            <a:r>
              <a:rPr lang="en-US" dirty="0">
                <a:solidFill>
                  <a:schemeClr val="accent6">
                    <a:lumMod val="50000"/>
                  </a:schemeClr>
                </a:solidFill>
              </a:rPr>
              <a:t>it. </a:t>
            </a:r>
          </a:p>
          <a:p>
            <a:pPr marL="0" indent="0">
              <a:buNone/>
            </a:pPr>
            <a:r>
              <a:rPr lang="en-US" dirty="0">
                <a:solidFill>
                  <a:schemeClr val="accent6">
                    <a:lumMod val="50000"/>
                  </a:schemeClr>
                </a:solidFill>
              </a:rPr>
              <a:t>After </a:t>
            </a:r>
            <a:r>
              <a:rPr lang="en-US" b="1" dirty="0">
                <a:solidFill>
                  <a:schemeClr val="accent6">
                    <a:lumMod val="50000"/>
                  </a:schemeClr>
                </a:solidFill>
              </a:rPr>
              <a:t>blocking</a:t>
            </a:r>
            <a:r>
              <a:rPr lang="en-US" dirty="0">
                <a:solidFill>
                  <a:schemeClr val="accent6">
                    <a:lumMod val="50000"/>
                  </a:schemeClr>
                </a:solidFill>
              </a:rPr>
              <a:t>, threads enter a new </a:t>
            </a:r>
            <a:r>
              <a:rPr lang="en-US" b="1" dirty="0">
                <a:solidFill>
                  <a:schemeClr val="accent6">
                    <a:lumMod val="50000"/>
                  </a:schemeClr>
                </a:solidFill>
              </a:rPr>
              <a:t>inactive</a:t>
            </a:r>
            <a:r>
              <a:rPr lang="en-US" dirty="0">
                <a:solidFill>
                  <a:schemeClr val="accent6">
                    <a:lumMod val="50000"/>
                  </a:schemeClr>
                </a:solidFill>
              </a:rPr>
              <a:t> bundle.</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4A020F02-FADC-460E-95F3-C89EF198DE2C}"/>
                  </a:ext>
                </a:extLst>
              </p:cNvPr>
              <p:cNvSpPr/>
              <p:nvPr/>
            </p:nvSpPr>
            <p:spPr>
              <a:xfrm>
                <a:off x="5525424" y="1965890"/>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1</m:t>
                      </m:r>
                    </m:oMath>
                  </m:oMathPara>
                </a14:m>
                <a:endParaRPr lang="en-US" sz="2400" dirty="0">
                  <a:solidFill>
                    <a:schemeClr val="accent6">
                      <a:lumMod val="50000"/>
                    </a:schemeClr>
                  </a:solidFill>
                </a:endParaRPr>
              </a:p>
            </p:txBody>
          </p:sp>
        </mc:Choice>
        <mc:Fallback xmlns="">
          <p:sp>
            <p:nvSpPr>
              <p:cNvPr id="83" name="Rectangle 82">
                <a:extLst>
                  <a:ext uri="{FF2B5EF4-FFF2-40B4-BE49-F238E27FC236}">
                    <a16:creationId xmlns:a16="http://schemas.microsoft.com/office/drawing/2014/main" id="{4A020F02-FADC-460E-95F3-C89EF198DE2C}"/>
                  </a:ext>
                </a:extLst>
              </p:cNvPr>
              <p:cNvSpPr>
                <a:spLocks noRot="1" noChangeAspect="1" noMove="1" noResize="1" noEditPoints="1" noAdjustHandles="1" noChangeArrowheads="1" noChangeShapeType="1" noTextEdit="1"/>
              </p:cNvSpPr>
              <p:nvPr/>
            </p:nvSpPr>
            <p:spPr>
              <a:xfrm>
                <a:off x="5525424" y="1965890"/>
                <a:ext cx="770084" cy="770084"/>
              </a:xfrm>
              <a:prstGeom prst="rect">
                <a:avLst/>
              </a:prstGeom>
              <a:blipFill>
                <a:blip r:embed="rId3"/>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3735D471-F761-4C94-924B-A5CBFEA0BBA2}"/>
                  </a:ext>
                </a:extLst>
              </p:cNvPr>
              <p:cNvSpPr/>
              <p:nvPr/>
            </p:nvSpPr>
            <p:spPr>
              <a:xfrm>
                <a:off x="7068573" y="1965890"/>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2</m:t>
                      </m:r>
                    </m:oMath>
                  </m:oMathPara>
                </a14:m>
                <a:endParaRPr lang="en-US" sz="2400" dirty="0">
                  <a:solidFill>
                    <a:schemeClr val="accent6">
                      <a:lumMod val="50000"/>
                    </a:schemeClr>
                  </a:solidFill>
                </a:endParaRPr>
              </a:p>
            </p:txBody>
          </p:sp>
        </mc:Choice>
        <mc:Fallback xmlns="">
          <p:sp>
            <p:nvSpPr>
              <p:cNvPr id="88" name="Rectangle 87">
                <a:extLst>
                  <a:ext uri="{FF2B5EF4-FFF2-40B4-BE49-F238E27FC236}">
                    <a16:creationId xmlns:a16="http://schemas.microsoft.com/office/drawing/2014/main" id="{3735D471-F761-4C94-924B-A5CBFEA0BBA2}"/>
                  </a:ext>
                </a:extLst>
              </p:cNvPr>
              <p:cNvSpPr>
                <a:spLocks noRot="1" noChangeAspect="1" noMove="1" noResize="1" noEditPoints="1" noAdjustHandles="1" noChangeArrowheads="1" noChangeShapeType="1" noTextEdit="1"/>
              </p:cNvSpPr>
              <p:nvPr/>
            </p:nvSpPr>
            <p:spPr>
              <a:xfrm>
                <a:off x="7068573" y="1965890"/>
                <a:ext cx="770084" cy="770084"/>
              </a:xfrm>
              <a:prstGeom prst="rect">
                <a:avLst/>
              </a:prstGeom>
              <a:blipFill>
                <a:blip r:embed="rId4"/>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AD80ADD-6552-4345-88BE-E9DFBBFD6E09}"/>
                  </a:ext>
                </a:extLst>
              </p:cNvPr>
              <p:cNvSpPr/>
              <p:nvPr/>
            </p:nvSpPr>
            <p:spPr>
              <a:xfrm>
                <a:off x="5525424"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4</m:t>
                      </m:r>
                    </m:oMath>
                  </m:oMathPara>
                </a14:m>
                <a:endParaRPr lang="en-US" sz="2400" dirty="0">
                  <a:solidFill>
                    <a:schemeClr val="accent6">
                      <a:lumMod val="50000"/>
                    </a:schemeClr>
                  </a:solidFill>
                </a:endParaRPr>
              </a:p>
            </p:txBody>
          </p:sp>
        </mc:Choice>
        <mc:Fallback xmlns="">
          <p:sp>
            <p:nvSpPr>
              <p:cNvPr id="95" name="Rectangle 94">
                <a:extLst>
                  <a:ext uri="{FF2B5EF4-FFF2-40B4-BE49-F238E27FC236}">
                    <a16:creationId xmlns:a16="http://schemas.microsoft.com/office/drawing/2014/main" id="{CAD80ADD-6552-4345-88BE-E9DFBBFD6E09}"/>
                  </a:ext>
                </a:extLst>
              </p:cNvPr>
              <p:cNvSpPr>
                <a:spLocks noRot="1" noChangeAspect="1" noMove="1" noResize="1" noEditPoints="1" noAdjustHandles="1" noChangeArrowheads="1" noChangeShapeType="1" noTextEdit="1"/>
              </p:cNvSpPr>
              <p:nvPr/>
            </p:nvSpPr>
            <p:spPr>
              <a:xfrm>
                <a:off x="5525424" y="3504236"/>
                <a:ext cx="770084" cy="770084"/>
              </a:xfrm>
              <a:prstGeom prst="rect">
                <a:avLst/>
              </a:prstGeom>
              <a:blipFill>
                <a:blip r:embed="rId5"/>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59AD029-944B-4A07-946A-4730BA1A3DB6}"/>
                  </a:ext>
                </a:extLst>
              </p:cNvPr>
              <p:cNvSpPr/>
              <p:nvPr/>
            </p:nvSpPr>
            <p:spPr>
              <a:xfrm>
                <a:off x="7068573"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5</m:t>
                      </m:r>
                    </m:oMath>
                  </m:oMathPara>
                </a14:m>
                <a:endParaRPr lang="en-US" sz="2400" dirty="0">
                  <a:solidFill>
                    <a:schemeClr val="accent6">
                      <a:lumMod val="50000"/>
                    </a:schemeClr>
                  </a:solidFill>
                </a:endParaRPr>
              </a:p>
            </p:txBody>
          </p:sp>
        </mc:Choice>
        <mc:Fallback xmlns="">
          <p:sp>
            <p:nvSpPr>
              <p:cNvPr id="97" name="Rectangle 96">
                <a:extLst>
                  <a:ext uri="{FF2B5EF4-FFF2-40B4-BE49-F238E27FC236}">
                    <a16:creationId xmlns:a16="http://schemas.microsoft.com/office/drawing/2014/main" id="{159AD029-944B-4A07-946A-4730BA1A3DB6}"/>
                  </a:ext>
                </a:extLst>
              </p:cNvPr>
              <p:cNvSpPr>
                <a:spLocks noRot="1" noChangeAspect="1" noMove="1" noResize="1" noEditPoints="1" noAdjustHandles="1" noChangeArrowheads="1" noChangeShapeType="1" noTextEdit="1"/>
              </p:cNvSpPr>
              <p:nvPr/>
            </p:nvSpPr>
            <p:spPr>
              <a:xfrm>
                <a:off x="7068573" y="3504236"/>
                <a:ext cx="770084" cy="770084"/>
              </a:xfrm>
              <a:prstGeom prst="rect">
                <a:avLst/>
              </a:prstGeom>
              <a:blipFill>
                <a:blip r:embed="rId6"/>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8E454EB3-6439-4FAA-A982-24CE8FB7E0EC}"/>
                  </a:ext>
                </a:extLst>
              </p:cNvPr>
              <p:cNvSpPr/>
              <p:nvPr/>
            </p:nvSpPr>
            <p:spPr>
              <a:xfrm>
                <a:off x="8611722" y="1965890"/>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3</m:t>
                      </m:r>
                    </m:oMath>
                  </m:oMathPara>
                </a14:m>
                <a:endParaRPr lang="en-US" sz="2400" dirty="0">
                  <a:solidFill>
                    <a:schemeClr val="accent6">
                      <a:lumMod val="50000"/>
                    </a:schemeClr>
                  </a:solidFill>
                </a:endParaRPr>
              </a:p>
            </p:txBody>
          </p:sp>
        </mc:Choice>
        <mc:Fallback xmlns="">
          <p:sp>
            <p:nvSpPr>
              <p:cNvPr id="110" name="Rectangle 109">
                <a:extLst>
                  <a:ext uri="{FF2B5EF4-FFF2-40B4-BE49-F238E27FC236}">
                    <a16:creationId xmlns:a16="http://schemas.microsoft.com/office/drawing/2014/main" id="{8E454EB3-6439-4FAA-A982-24CE8FB7E0EC}"/>
                  </a:ext>
                </a:extLst>
              </p:cNvPr>
              <p:cNvSpPr>
                <a:spLocks noRot="1" noChangeAspect="1" noMove="1" noResize="1" noEditPoints="1" noAdjustHandles="1" noChangeArrowheads="1" noChangeShapeType="1" noTextEdit="1"/>
              </p:cNvSpPr>
              <p:nvPr/>
            </p:nvSpPr>
            <p:spPr>
              <a:xfrm>
                <a:off x="8611722" y="1965890"/>
                <a:ext cx="770084" cy="770084"/>
              </a:xfrm>
              <a:prstGeom prst="rect">
                <a:avLst/>
              </a:prstGeom>
              <a:blipFill>
                <a:blip r:embed="rId7"/>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Rectangle 103">
                <a:extLst>
                  <a:ext uri="{FF2B5EF4-FFF2-40B4-BE49-F238E27FC236}">
                    <a16:creationId xmlns:a16="http://schemas.microsoft.com/office/drawing/2014/main" id="{CE09625C-86E9-440D-813B-3E29D7A89847}"/>
                  </a:ext>
                </a:extLst>
              </p:cNvPr>
              <p:cNvSpPr/>
              <p:nvPr/>
            </p:nvSpPr>
            <p:spPr>
              <a:xfrm>
                <a:off x="8611722"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6</m:t>
                      </m:r>
                    </m:oMath>
                  </m:oMathPara>
                </a14:m>
                <a:endParaRPr lang="en-US" sz="2400" dirty="0">
                  <a:solidFill>
                    <a:schemeClr val="accent6">
                      <a:lumMod val="50000"/>
                    </a:schemeClr>
                  </a:solidFill>
                </a:endParaRPr>
              </a:p>
            </p:txBody>
          </p:sp>
        </mc:Choice>
        <mc:Fallback xmlns="">
          <p:sp>
            <p:nvSpPr>
              <p:cNvPr id="104" name="Rectangle 103">
                <a:extLst>
                  <a:ext uri="{FF2B5EF4-FFF2-40B4-BE49-F238E27FC236}">
                    <a16:creationId xmlns:a16="http://schemas.microsoft.com/office/drawing/2014/main" id="{CE09625C-86E9-440D-813B-3E29D7A89847}"/>
                  </a:ext>
                </a:extLst>
              </p:cNvPr>
              <p:cNvSpPr>
                <a:spLocks noRot="1" noChangeAspect="1" noMove="1" noResize="1" noEditPoints="1" noAdjustHandles="1" noChangeArrowheads="1" noChangeShapeType="1" noTextEdit="1"/>
              </p:cNvSpPr>
              <p:nvPr/>
            </p:nvSpPr>
            <p:spPr>
              <a:xfrm>
                <a:off x="8611722" y="3504236"/>
                <a:ext cx="770084" cy="770084"/>
              </a:xfrm>
              <a:prstGeom prst="rect">
                <a:avLst/>
              </a:prstGeom>
              <a:blipFill>
                <a:blip r:embed="rId8"/>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1CC38F51-1298-4612-8ED8-FEC2A8AB360F}"/>
                  </a:ext>
                </a:extLst>
              </p:cNvPr>
              <p:cNvSpPr/>
              <p:nvPr/>
            </p:nvSpPr>
            <p:spPr>
              <a:xfrm>
                <a:off x="7068573" y="5042582"/>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8</m:t>
                      </m:r>
                    </m:oMath>
                  </m:oMathPara>
                </a14:m>
                <a:endParaRPr lang="en-US" sz="2400" dirty="0">
                  <a:solidFill>
                    <a:schemeClr val="accent6">
                      <a:lumMod val="50000"/>
                    </a:schemeClr>
                  </a:solidFill>
                </a:endParaRPr>
              </a:p>
            </p:txBody>
          </p:sp>
        </mc:Choice>
        <mc:Fallback xmlns="">
          <p:sp>
            <p:nvSpPr>
              <p:cNvPr id="121" name="Rectangle 120">
                <a:extLst>
                  <a:ext uri="{FF2B5EF4-FFF2-40B4-BE49-F238E27FC236}">
                    <a16:creationId xmlns:a16="http://schemas.microsoft.com/office/drawing/2014/main" id="{1CC38F51-1298-4612-8ED8-FEC2A8AB360F}"/>
                  </a:ext>
                </a:extLst>
              </p:cNvPr>
              <p:cNvSpPr>
                <a:spLocks noRot="1" noChangeAspect="1" noMove="1" noResize="1" noEditPoints="1" noAdjustHandles="1" noChangeArrowheads="1" noChangeShapeType="1" noTextEdit="1"/>
              </p:cNvSpPr>
              <p:nvPr/>
            </p:nvSpPr>
            <p:spPr>
              <a:xfrm>
                <a:off x="7068573" y="5042582"/>
                <a:ext cx="770084" cy="770084"/>
              </a:xfrm>
              <a:prstGeom prst="rect">
                <a:avLst/>
              </a:prstGeom>
              <a:blipFill>
                <a:blip r:embed="rId9"/>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84A23A4B-FD50-4391-8C02-2FCCC1746F0E}"/>
                  </a:ext>
                </a:extLst>
              </p:cNvPr>
              <p:cNvSpPr/>
              <p:nvPr/>
            </p:nvSpPr>
            <p:spPr>
              <a:xfrm>
                <a:off x="8613212" y="5042582"/>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9</m:t>
                      </m:r>
                    </m:oMath>
                  </m:oMathPara>
                </a14:m>
                <a:endParaRPr lang="en-US" sz="2400" dirty="0">
                  <a:solidFill>
                    <a:schemeClr val="accent6">
                      <a:lumMod val="50000"/>
                    </a:schemeClr>
                  </a:solidFill>
                </a:endParaRPr>
              </a:p>
            </p:txBody>
          </p:sp>
        </mc:Choice>
        <mc:Fallback xmlns="">
          <p:sp>
            <p:nvSpPr>
              <p:cNvPr id="133" name="Rectangle 132">
                <a:extLst>
                  <a:ext uri="{FF2B5EF4-FFF2-40B4-BE49-F238E27FC236}">
                    <a16:creationId xmlns:a16="http://schemas.microsoft.com/office/drawing/2014/main" id="{84A23A4B-FD50-4391-8C02-2FCCC1746F0E}"/>
                  </a:ext>
                </a:extLst>
              </p:cNvPr>
              <p:cNvSpPr>
                <a:spLocks noRot="1" noChangeAspect="1" noMove="1" noResize="1" noEditPoints="1" noAdjustHandles="1" noChangeArrowheads="1" noChangeShapeType="1" noTextEdit="1"/>
              </p:cNvSpPr>
              <p:nvPr/>
            </p:nvSpPr>
            <p:spPr>
              <a:xfrm>
                <a:off x="8613212" y="5042582"/>
                <a:ext cx="770084" cy="770084"/>
              </a:xfrm>
              <a:prstGeom prst="rect">
                <a:avLst/>
              </a:prstGeom>
              <a:blipFill>
                <a:blip r:embed="rId10"/>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E7801C44-28C3-4E55-8E78-4F79CAB1F114}"/>
                  </a:ext>
                </a:extLst>
              </p:cNvPr>
              <p:cNvSpPr/>
              <p:nvPr/>
            </p:nvSpPr>
            <p:spPr>
              <a:xfrm>
                <a:off x="10153380"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7</m:t>
                      </m:r>
                    </m:oMath>
                  </m:oMathPara>
                </a14:m>
                <a:endParaRPr lang="en-US" sz="2400" dirty="0">
                  <a:solidFill>
                    <a:schemeClr val="accent6">
                      <a:lumMod val="50000"/>
                    </a:schemeClr>
                  </a:solidFill>
                </a:endParaRPr>
              </a:p>
            </p:txBody>
          </p:sp>
        </mc:Choice>
        <mc:Fallback xmlns="">
          <p:sp>
            <p:nvSpPr>
              <p:cNvPr id="183" name="Rectangle 182">
                <a:extLst>
                  <a:ext uri="{FF2B5EF4-FFF2-40B4-BE49-F238E27FC236}">
                    <a16:creationId xmlns:a16="http://schemas.microsoft.com/office/drawing/2014/main" id="{E7801C44-28C3-4E55-8E78-4F79CAB1F114}"/>
                  </a:ext>
                </a:extLst>
              </p:cNvPr>
              <p:cNvSpPr>
                <a:spLocks noRot="1" noChangeAspect="1" noMove="1" noResize="1" noEditPoints="1" noAdjustHandles="1" noChangeArrowheads="1" noChangeShapeType="1" noTextEdit="1"/>
              </p:cNvSpPr>
              <p:nvPr/>
            </p:nvSpPr>
            <p:spPr>
              <a:xfrm>
                <a:off x="10153380" y="3504236"/>
                <a:ext cx="770084" cy="770084"/>
              </a:xfrm>
              <a:prstGeom prst="rect">
                <a:avLst/>
              </a:prstGeom>
              <a:blipFill>
                <a:blip r:embed="rId11"/>
                <a:stretch>
                  <a:fillRect/>
                </a:stretch>
              </a:blipFill>
              <a:ln w="19050">
                <a:solidFill>
                  <a:schemeClr val="accent6">
                    <a:lumMod val="50000"/>
                  </a:schemeClr>
                </a:solidFill>
              </a:ln>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9E4D0F67-0438-4073-B2A8-78CE970B9946}"/>
              </a:ext>
            </a:extLst>
          </p:cNvPr>
          <p:cNvCxnSpPr>
            <a:stCxn id="83" idx="3"/>
            <a:endCxn id="88" idx="1"/>
          </p:cNvCxnSpPr>
          <p:nvPr/>
        </p:nvCxnSpPr>
        <p:spPr>
          <a:xfrm>
            <a:off x="6295508" y="2350932"/>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34DCB97-9143-48CF-AE75-C2A559204859}"/>
              </a:ext>
            </a:extLst>
          </p:cNvPr>
          <p:cNvCxnSpPr>
            <a:stCxn id="83" idx="2"/>
            <a:endCxn id="95" idx="0"/>
          </p:cNvCxnSpPr>
          <p:nvPr/>
        </p:nvCxnSpPr>
        <p:spPr>
          <a:xfrm>
            <a:off x="5910466" y="2735974"/>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0014784-2CDA-48FE-932E-2151297C1BDD}"/>
              </a:ext>
            </a:extLst>
          </p:cNvPr>
          <p:cNvCxnSpPr>
            <a:stCxn id="95" idx="3"/>
            <a:endCxn id="97" idx="1"/>
          </p:cNvCxnSpPr>
          <p:nvPr/>
        </p:nvCxnSpPr>
        <p:spPr>
          <a:xfrm>
            <a:off x="6295508" y="3889278"/>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DE47C92-C3F9-456A-9819-B6A1E1222FB7}"/>
              </a:ext>
            </a:extLst>
          </p:cNvPr>
          <p:cNvCxnSpPr>
            <a:stCxn id="97" idx="2"/>
            <a:endCxn id="121" idx="0"/>
          </p:cNvCxnSpPr>
          <p:nvPr/>
        </p:nvCxnSpPr>
        <p:spPr>
          <a:xfrm>
            <a:off x="7453615" y="4274320"/>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2E329FC-ECF3-4665-8455-954FC7BA4664}"/>
              </a:ext>
            </a:extLst>
          </p:cNvPr>
          <p:cNvCxnSpPr>
            <a:stCxn id="88" idx="3"/>
            <a:endCxn id="110" idx="1"/>
          </p:cNvCxnSpPr>
          <p:nvPr/>
        </p:nvCxnSpPr>
        <p:spPr>
          <a:xfrm>
            <a:off x="7838657" y="2350932"/>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866A3C31-2DF7-43EB-B283-1590421EF31B}"/>
              </a:ext>
            </a:extLst>
          </p:cNvPr>
          <p:cNvCxnSpPr>
            <a:stCxn id="88" idx="2"/>
            <a:endCxn id="104" idx="0"/>
          </p:cNvCxnSpPr>
          <p:nvPr/>
        </p:nvCxnSpPr>
        <p:spPr>
          <a:xfrm rot="16200000" flipH="1">
            <a:off x="7841058" y="2348530"/>
            <a:ext cx="768262" cy="1543149"/>
          </a:xfrm>
          <a:prstGeom prst="bentConnector3">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657E8B-6846-4A7D-8799-72E21C1D6EAA}"/>
              </a:ext>
            </a:extLst>
          </p:cNvPr>
          <p:cNvCxnSpPr>
            <a:stCxn id="121" idx="3"/>
            <a:endCxn id="133" idx="1"/>
          </p:cNvCxnSpPr>
          <p:nvPr/>
        </p:nvCxnSpPr>
        <p:spPr>
          <a:xfrm>
            <a:off x="7838657" y="5427624"/>
            <a:ext cx="7745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385D042-C0FF-4099-AF46-FAAEF87BC3E2}"/>
              </a:ext>
            </a:extLst>
          </p:cNvPr>
          <p:cNvCxnSpPr>
            <a:stCxn id="133" idx="0"/>
            <a:endCxn id="104" idx="2"/>
          </p:cNvCxnSpPr>
          <p:nvPr/>
        </p:nvCxnSpPr>
        <p:spPr>
          <a:xfrm flipH="1" flipV="1">
            <a:off x="8996764" y="4274320"/>
            <a:ext cx="149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A298CB-13F5-46BF-9101-912F1C5BA51E}"/>
              </a:ext>
            </a:extLst>
          </p:cNvPr>
          <p:cNvCxnSpPr>
            <a:stCxn id="104" idx="1"/>
            <a:endCxn id="97" idx="3"/>
          </p:cNvCxnSpPr>
          <p:nvPr/>
        </p:nvCxnSpPr>
        <p:spPr>
          <a:xfrm flipH="1">
            <a:off x="7838657" y="3889278"/>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AB2D407-2DFD-4817-97BE-6D2DE0D61BBD}"/>
              </a:ext>
            </a:extLst>
          </p:cNvPr>
          <p:cNvCxnSpPr>
            <a:stCxn id="104" idx="3"/>
            <a:endCxn id="183" idx="1"/>
          </p:cNvCxnSpPr>
          <p:nvPr/>
        </p:nvCxnSpPr>
        <p:spPr>
          <a:xfrm>
            <a:off x="9381806" y="3889278"/>
            <a:ext cx="77157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78A2CC4-6BCC-407B-B3F0-CF50354B5490}"/>
              </a:ext>
            </a:extLst>
          </p:cNvPr>
          <p:cNvCxnSpPr>
            <a:stCxn id="110" idx="3"/>
            <a:endCxn id="183" idx="0"/>
          </p:cNvCxnSpPr>
          <p:nvPr/>
        </p:nvCxnSpPr>
        <p:spPr>
          <a:xfrm>
            <a:off x="9381806" y="2350932"/>
            <a:ext cx="1156616" cy="1153304"/>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55A90B-0B68-450B-973F-638FAF7D5E2F}"/>
              </a:ext>
            </a:extLst>
          </p:cNvPr>
          <p:cNvGrpSpPr/>
          <p:nvPr/>
        </p:nvGrpSpPr>
        <p:grpSpPr>
          <a:xfrm>
            <a:off x="10350897" y="5012446"/>
            <a:ext cx="1002903" cy="800220"/>
            <a:chOff x="10923464" y="1825625"/>
            <a:chExt cx="1002903" cy="800220"/>
          </a:xfrm>
        </p:grpSpPr>
        <p:sp>
          <p:nvSpPr>
            <p:cNvPr id="4" name="TextBox 3">
              <a:extLst>
                <a:ext uri="{FF2B5EF4-FFF2-40B4-BE49-F238E27FC236}">
                  <a16:creationId xmlns:a16="http://schemas.microsoft.com/office/drawing/2014/main" id="{7901BE9E-2E14-400E-A0D5-4B5291A714F6}"/>
                </a:ext>
              </a:extLst>
            </p:cNvPr>
            <p:cNvSpPr txBox="1"/>
            <p:nvPr/>
          </p:nvSpPr>
          <p:spPr>
            <a:xfrm>
              <a:off x="10923464" y="1825625"/>
              <a:ext cx="1002903" cy="400110"/>
            </a:xfrm>
            <a:prstGeom prst="rect">
              <a:avLst/>
            </a:prstGeom>
            <a:solidFill>
              <a:srgbClr val="CCFFCC"/>
            </a:solidFill>
            <a:ln w="19050">
              <a:solidFill>
                <a:schemeClr val="accent6">
                  <a:lumMod val="50000"/>
                </a:schemeClr>
              </a:solidFill>
            </a:ln>
          </p:spPr>
          <p:txBody>
            <a:bodyPr wrap="square" rtlCol="0">
              <a:spAutoFit/>
            </a:bodyPr>
            <a:lstStyle/>
            <a:p>
              <a:pPr algn="ctr"/>
              <a:r>
                <a:rPr lang="en-US" sz="2000" dirty="0">
                  <a:solidFill>
                    <a:schemeClr val="accent6">
                      <a:lumMod val="50000"/>
                    </a:schemeClr>
                  </a:solidFill>
                </a:rPr>
                <a:t>Active</a:t>
              </a:r>
            </a:p>
          </p:txBody>
        </p:sp>
        <p:sp>
          <p:nvSpPr>
            <p:cNvPr id="60" name="TextBox 59">
              <a:extLst>
                <a:ext uri="{FF2B5EF4-FFF2-40B4-BE49-F238E27FC236}">
                  <a16:creationId xmlns:a16="http://schemas.microsoft.com/office/drawing/2014/main" id="{FFCBCF6E-2C1E-4B69-8585-6F7E4B8FB654}"/>
                </a:ext>
              </a:extLst>
            </p:cNvPr>
            <p:cNvSpPr txBox="1"/>
            <p:nvPr/>
          </p:nvSpPr>
          <p:spPr>
            <a:xfrm>
              <a:off x="10923464" y="2225735"/>
              <a:ext cx="1002903" cy="400110"/>
            </a:xfrm>
            <a:prstGeom prst="rect">
              <a:avLst/>
            </a:prstGeom>
            <a:noFill/>
            <a:ln w="19050">
              <a:solidFill>
                <a:schemeClr val="accent6">
                  <a:lumMod val="50000"/>
                </a:schemeClr>
              </a:solidFill>
            </a:ln>
          </p:spPr>
          <p:txBody>
            <a:bodyPr wrap="none" rtlCol="0">
              <a:spAutoFit/>
            </a:bodyPr>
            <a:lstStyle/>
            <a:p>
              <a:r>
                <a:rPr lang="en-US" sz="2000" dirty="0">
                  <a:solidFill>
                    <a:schemeClr val="accent6">
                      <a:lumMod val="50000"/>
                    </a:schemeClr>
                  </a:solidFill>
                </a:rPr>
                <a:t>Inactive</a:t>
              </a:r>
            </a:p>
          </p:txBody>
        </p:sp>
      </p:grpSp>
      <p:sp>
        <p:nvSpPr>
          <p:cNvPr id="35" name="Rectangle 34">
            <a:extLst>
              <a:ext uri="{FF2B5EF4-FFF2-40B4-BE49-F238E27FC236}">
                <a16:creationId xmlns:a16="http://schemas.microsoft.com/office/drawing/2014/main" id="{C6AB0D34-D327-40DE-8922-36F99F8FDAD4}"/>
              </a:ext>
            </a:extLst>
          </p:cNvPr>
          <p:cNvSpPr/>
          <p:nvPr/>
        </p:nvSpPr>
        <p:spPr>
          <a:xfrm>
            <a:off x="4998096" y="2355066"/>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12" name="Rectangle 111">
            <a:extLst>
              <a:ext uri="{FF2B5EF4-FFF2-40B4-BE49-F238E27FC236}">
                <a16:creationId xmlns:a16="http://schemas.microsoft.com/office/drawing/2014/main" id="{7754FD13-5B23-444B-83F0-68A41EDD0A7E}"/>
              </a:ext>
            </a:extLst>
          </p:cNvPr>
          <p:cNvSpPr/>
          <p:nvPr/>
        </p:nvSpPr>
        <p:spPr>
          <a:xfrm>
            <a:off x="5219850" y="1946003"/>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28" name="Rectangle 127">
            <a:extLst>
              <a:ext uri="{FF2B5EF4-FFF2-40B4-BE49-F238E27FC236}">
                <a16:creationId xmlns:a16="http://schemas.microsoft.com/office/drawing/2014/main" id="{6DA44FFD-D822-4BD9-88E3-28E320F218E0}"/>
              </a:ext>
            </a:extLst>
          </p:cNvPr>
          <p:cNvSpPr/>
          <p:nvPr/>
        </p:nvSpPr>
        <p:spPr>
          <a:xfrm>
            <a:off x="5219850" y="2559659"/>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62" name="Rectangle 61">
            <a:extLst>
              <a:ext uri="{FF2B5EF4-FFF2-40B4-BE49-F238E27FC236}">
                <a16:creationId xmlns:a16="http://schemas.microsoft.com/office/drawing/2014/main" id="{5B09970A-AF1D-4EED-8B28-498254AF6600}"/>
              </a:ext>
            </a:extLst>
          </p:cNvPr>
          <p:cNvSpPr/>
          <p:nvPr/>
        </p:nvSpPr>
        <p:spPr>
          <a:xfrm>
            <a:off x="5219850" y="2355066"/>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65" name="Rectangle 64">
            <a:extLst>
              <a:ext uri="{FF2B5EF4-FFF2-40B4-BE49-F238E27FC236}">
                <a16:creationId xmlns:a16="http://schemas.microsoft.com/office/drawing/2014/main" id="{DFA440AC-8FD8-4C40-B3FB-D781D7670C41}"/>
              </a:ext>
            </a:extLst>
          </p:cNvPr>
          <p:cNvSpPr/>
          <p:nvPr/>
        </p:nvSpPr>
        <p:spPr>
          <a:xfrm>
            <a:off x="5219850" y="2150596"/>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67" name="Rectangle 66">
            <a:extLst>
              <a:ext uri="{FF2B5EF4-FFF2-40B4-BE49-F238E27FC236}">
                <a16:creationId xmlns:a16="http://schemas.microsoft.com/office/drawing/2014/main" id="{105B3BE8-084C-44E6-8CED-651069696C47}"/>
              </a:ext>
            </a:extLst>
          </p:cNvPr>
          <p:cNvSpPr/>
          <p:nvPr/>
        </p:nvSpPr>
        <p:spPr>
          <a:xfrm>
            <a:off x="5219850" y="4117892"/>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68" name="Rectangle 67">
            <a:extLst>
              <a:ext uri="{FF2B5EF4-FFF2-40B4-BE49-F238E27FC236}">
                <a16:creationId xmlns:a16="http://schemas.microsoft.com/office/drawing/2014/main" id="{AAE4819F-1CF5-46AC-8852-7F0FAD5F27C2}"/>
              </a:ext>
            </a:extLst>
          </p:cNvPr>
          <p:cNvSpPr/>
          <p:nvPr/>
        </p:nvSpPr>
        <p:spPr>
          <a:xfrm>
            <a:off x="5219850" y="3913299"/>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69" name="Rectangle 68">
            <a:extLst>
              <a:ext uri="{FF2B5EF4-FFF2-40B4-BE49-F238E27FC236}">
                <a16:creationId xmlns:a16="http://schemas.microsoft.com/office/drawing/2014/main" id="{2C42E52A-F33E-4D35-92C8-01E2BADA36DB}"/>
              </a:ext>
            </a:extLst>
          </p:cNvPr>
          <p:cNvSpPr/>
          <p:nvPr/>
        </p:nvSpPr>
        <p:spPr>
          <a:xfrm>
            <a:off x="5219850" y="3708829"/>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82" name="Rectangle 81">
            <a:extLst>
              <a:ext uri="{FF2B5EF4-FFF2-40B4-BE49-F238E27FC236}">
                <a16:creationId xmlns:a16="http://schemas.microsoft.com/office/drawing/2014/main" id="{CFC53D82-F53D-4858-BD02-661349754C44}"/>
              </a:ext>
            </a:extLst>
          </p:cNvPr>
          <p:cNvSpPr/>
          <p:nvPr/>
        </p:nvSpPr>
        <p:spPr>
          <a:xfrm>
            <a:off x="6769831" y="1946003"/>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85" name="Rectangle 84">
            <a:extLst>
              <a:ext uri="{FF2B5EF4-FFF2-40B4-BE49-F238E27FC236}">
                <a16:creationId xmlns:a16="http://schemas.microsoft.com/office/drawing/2014/main" id="{07FAA934-8AC7-4EEE-934B-52D47E947C81}"/>
              </a:ext>
            </a:extLst>
          </p:cNvPr>
          <p:cNvSpPr/>
          <p:nvPr/>
        </p:nvSpPr>
        <p:spPr>
          <a:xfrm>
            <a:off x="6769831" y="2355066"/>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86" name="Rectangle 85">
            <a:extLst>
              <a:ext uri="{FF2B5EF4-FFF2-40B4-BE49-F238E27FC236}">
                <a16:creationId xmlns:a16="http://schemas.microsoft.com/office/drawing/2014/main" id="{9B0703B8-AF22-43B6-82A7-074426E9E84A}"/>
              </a:ext>
            </a:extLst>
          </p:cNvPr>
          <p:cNvSpPr/>
          <p:nvPr/>
        </p:nvSpPr>
        <p:spPr>
          <a:xfrm>
            <a:off x="6769831" y="2150596"/>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16" name="Rectangle 115">
            <a:extLst>
              <a:ext uri="{FF2B5EF4-FFF2-40B4-BE49-F238E27FC236}">
                <a16:creationId xmlns:a16="http://schemas.microsoft.com/office/drawing/2014/main" id="{27FD5DFB-55C3-41BA-A0F4-AD8439ED271E}"/>
              </a:ext>
            </a:extLst>
          </p:cNvPr>
          <p:cNvSpPr/>
          <p:nvPr/>
        </p:nvSpPr>
        <p:spPr>
          <a:xfrm>
            <a:off x="4998096" y="2559659"/>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8" name="Slide Number Placeholder 7">
            <a:extLst>
              <a:ext uri="{FF2B5EF4-FFF2-40B4-BE49-F238E27FC236}">
                <a16:creationId xmlns:a16="http://schemas.microsoft.com/office/drawing/2014/main" id="{01EF4F58-CFBA-4070-BA4F-A3CE032CDD38}"/>
              </a:ext>
            </a:extLst>
          </p:cNvPr>
          <p:cNvSpPr>
            <a:spLocks noGrp="1"/>
          </p:cNvSpPr>
          <p:nvPr>
            <p:ph type="sldNum" sz="quarter" idx="12"/>
          </p:nvPr>
        </p:nvSpPr>
        <p:spPr/>
        <p:txBody>
          <a:bodyPr/>
          <a:lstStyle/>
          <a:p>
            <a:fld id="{C0DF9C1F-DB74-1E4B-8839-30A600129FD3}" type="slidenum">
              <a:rPr lang="en-US" smtClean="0"/>
              <a:t>19</a:t>
            </a:fld>
            <a:endParaRPr lang="en-US"/>
          </a:p>
        </p:txBody>
      </p:sp>
    </p:spTree>
    <p:extLst>
      <p:ext uri="{BB962C8B-B14F-4D97-AF65-F5344CB8AC3E}">
        <p14:creationId xmlns:p14="http://schemas.microsoft.com/office/powerpoint/2010/main" val="271386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83"/>
                                        </p:tgtEl>
                                        <p:attrNameLst>
                                          <p:attrName>fillcolor</p:attrName>
                                        </p:attrNameLst>
                                      </p:cBhvr>
                                      <p:to>
                                        <a:srgbClr val="CCFFCC"/>
                                      </p:to>
                                    </p:animClr>
                                    <p:set>
                                      <p:cBhvr>
                                        <p:cTn id="7" dur="500" fill="hold"/>
                                        <p:tgtEl>
                                          <p:spTgt spid="83"/>
                                        </p:tgtEl>
                                        <p:attrNameLst>
                                          <p:attrName>fill.type</p:attrName>
                                        </p:attrNameLst>
                                      </p:cBhvr>
                                      <p:to>
                                        <p:strVal val="solid"/>
                                      </p:to>
                                    </p:set>
                                    <p:set>
                                      <p:cBhvr>
                                        <p:cTn id="8" dur="500" fill="hold"/>
                                        <p:tgtEl>
                                          <p:spTgt spid="83"/>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3.95833E-6 -3.33333E-6 L 0.12747 -3.33333E-6 " pathEditMode="relative" rAng="0" ptsTypes="AA">
                                      <p:cBhvr>
                                        <p:cTn id="12" dur="500" fill="hold"/>
                                        <p:tgtEl>
                                          <p:spTgt spid="112"/>
                                        </p:tgtEl>
                                        <p:attrNameLst>
                                          <p:attrName>ppt_x</p:attrName>
                                          <p:attrName>ppt_y</p:attrName>
                                        </p:attrNameLst>
                                      </p:cBhvr>
                                      <p:rCtr x="6367" y="0"/>
                                    </p:animMotion>
                                  </p:childTnLst>
                                </p:cTn>
                              </p:par>
                            </p:childTnLst>
                          </p:cTn>
                        </p:par>
                        <p:par>
                          <p:cTn id="13" fill="hold">
                            <p:stCondLst>
                              <p:cond delay="500"/>
                            </p:stCondLst>
                            <p:childTnLst>
                              <p:par>
                                <p:cTn id="14" presetID="42" presetClass="path" presetSubtype="0" accel="50000" decel="50000" fill="hold" grpId="0" nodeType="afterEffect">
                                  <p:stCondLst>
                                    <p:cond delay="0"/>
                                  </p:stCondLst>
                                  <p:childTnLst>
                                    <p:animMotion origin="layout" path="M 3.95833E-6 -4.44444E-6 L 0.12695 -4.44444E-6 " pathEditMode="relative" rAng="0" ptsTypes="AA">
                                      <p:cBhvr>
                                        <p:cTn id="15" dur="250" fill="hold"/>
                                        <p:tgtEl>
                                          <p:spTgt spid="65"/>
                                        </p:tgtEl>
                                        <p:attrNameLst>
                                          <p:attrName>ppt_x</p:attrName>
                                          <p:attrName>ppt_y</p:attrName>
                                        </p:attrNameLst>
                                      </p:cBhvr>
                                      <p:rCtr x="6341" y="0"/>
                                    </p:animMotion>
                                  </p:childTnLst>
                                </p:cTn>
                              </p:par>
                            </p:childTnLst>
                          </p:cTn>
                        </p:par>
                        <p:par>
                          <p:cTn id="16" fill="hold">
                            <p:stCondLst>
                              <p:cond delay="750"/>
                            </p:stCondLst>
                            <p:childTnLst>
                              <p:par>
                                <p:cTn id="17" presetID="42" presetClass="path" presetSubtype="0" accel="50000" decel="50000" fill="hold" grpId="0" nodeType="afterEffect">
                                  <p:stCondLst>
                                    <p:cond delay="0"/>
                                  </p:stCondLst>
                                  <p:childTnLst>
                                    <p:animMotion origin="layout" path="M 3.95833E-6 4.44444E-6 L 3.95833E-6 0.25833 " pathEditMode="relative" rAng="0" ptsTypes="AA">
                                      <p:cBhvr>
                                        <p:cTn id="18" dur="250" fill="hold"/>
                                        <p:tgtEl>
                                          <p:spTgt spid="62"/>
                                        </p:tgtEl>
                                        <p:attrNameLst>
                                          <p:attrName>ppt_x</p:attrName>
                                          <p:attrName>ppt_y</p:attrName>
                                        </p:attrNameLst>
                                      </p:cBhvr>
                                      <p:rCtr x="0" y="12917"/>
                                    </p:animMotion>
                                  </p:childTnLst>
                                </p:cTn>
                              </p:par>
                            </p:childTnLst>
                          </p:cTn>
                        </p:par>
                        <p:par>
                          <p:cTn id="19" fill="hold">
                            <p:stCondLst>
                              <p:cond delay="1000"/>
                            </p:stCondLst>
                            <p:childTnLst>
                              <p:par>
                                <p:cTn id="20" presetID="42" presetClass="path" presetSubtype="0" accel="50000" decel="50000" fill="hold" grpId="0" nodeType="afterEffect">
                                  <p:stCondLst>
                                    <p:cond delay="0"/>
                                  </p:stCondLst>
                                  <p:childTnLst>
                                    <p:animMotion origin="layout" path="M 3.95833E-6 3.33333E-6 L 3.95833E-6 0.19768 " pathEditMode="relative" rAng="0" ptsTypes="AA">
                                      <p:cBhvr>
                                        <p:cTn id="21" dur="250" fill="hold"/>
                                        <p:tgtEl>
                                          <p:spTgt spid="128"/>
                                        </p:tgtEl>
                                        <p:attrNameLst>
                                          <p:attrName>ppt_x</p:attrName>
                                          <p:attrName>ppt_y</p:attrName>
                                        </p:attrNameLst>
                                      </p:cBhvr>
                                      <p:rCtr x="0" y="9884"/>
                                    </p:animMotion>
                                  </p:childTnLst>
                                </p:cTn>
                              </p:par>
                            </p:childTnLst>
                          </p:cTn>
                        </p:par>
                        <p:par>
                          <p:cTn id="22" fill="hold">
                            <p:stCondLst>
                              <p:cond delay="1250"/>
                            </p:stCondLst>
                            <p:childTnLst>
                              <p:par>
                                <p:cTn id="23" presetID="42" presetClass="path" presetSubtype="0" accel="50000" decel="50000" fill="hold" grpId="0" nodeType="afterEffect">
                                  <p:stCondLst>
                                    <p:cond delay="0"/>
                                  </p:stCondLst>
                                  <p:childTnLst>
                                    <p:animMotion origin="layout" path="M 3.125E-6 4.44444E-6 L 0.14531 4.44444E-6 " pathEditMode="relative" rAng="0" ptsTypes="AA">
                                      <p:cBhvr>
                                        <p:cTn id="24" dur="250" fill="hold"/>
                                        <p:tgtEl>
                                          <p:spTgt spid="35"/>
                                        </p:tgtEl>
                                        <p:attrNameLst>
                                          <p:attrName>ppt_x</p:attrName>
                                          <p:attrName>ppt_y</p:attrName>
                                        </p:attrNameLst>
                                      </p:cBhvr>
                                      <p:rCtr x="7266" y="0"/>
                                    </p:animMotion>
                                  </p:childTnLst>
                                </p:cTn>
                              </p:par>
                            </p:childTnLst>
                          </p:cTn>
                        </p:par>
                        <p:par>
                          <p:cTn id="25" fill="hold">
                            <p:stCondLst>
                              <p:cond delay="1500"/>
                            </p:stCondLst>
                            <p:childTnLst>
                              <p:par>
                                <p:cTn id="26" presetID="42" presetClass="path" presetSubtype="0" accel="50000" decel="50000" fill="hold" grpId="0" nodeType="afterEffect">
                                  <p:stCondLst>
                                    <p:cond delay="0"/>
                                  </p:stCondLst>
                                  <p:childTnLst>
                                    <p:animMotion origin="layout" path="M 3.125E-6 3.33333E-6 L 0.01823 0.16736 " pathEditMode="relative" rAng="0" ptsTypes="AA">
                                      <p:cBhvr>
                                        <p:cTn id="27" dur="250" fill="hold"/>
                                        <p:tgtEl>
                                          <p:spTgt spid="116"/>
                                        </p:tgtEl>
                                        <p:attrNameLst>
                                          <p:attrName>ppt_x</p:attrName>
                                          <p:attrName>ppt_y</p:attrName>
                                        </p:attrNameLst>
                                      </p:cBhvr>
                                      <p:rCtr x="911" y="8356"/>
                                    </p:animMotion>
                                  </p:childTnLst>
                                </p:cTn>
                              </p:par>
                            </p:childTnLst>
                          </p:cTn>
                        </p:par>
                        <p:par>
                          <p:cTn id="28" fill="hold">
                            <p:stCondLst>
                              <p:cond delay="1750"/>
                            </p:stCondLst>
                            <p:childTnLst>
                              <p:par>
                                <p:cTn id="29" presetID="1" presetClass="exit" presetSubtype="0" fill="hold" grpId="1" nodeType="afterEffect">
                                  <p:stCondLst>
                                    <p:cond delay="0"/>
                                  </p:stCondLst>
                                  <p:childTnLst>
                                    <p:set>
                                      <p:cBhvr>
                                        <p:cTn id="30" dur="1" fill="hold">
                                          <p:stCondLst>
                                            <p:cond delay="0"/>
                                          </p:stCondLst>
                                        </p:cTn>
                                        <p:tgtEl>
                                          <p:spTgt spid="1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6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6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28"/>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6"/>
                                        </p:tgtEl>
                                        <p:attrNameLst>
                                          <p:attrName>style.visibility</p:attrName>
                                        </p:attrNameLst>
                                      </p:cBhvr>
                                      <p:to>
                                        <p:strVal val="hidden"/>
                                      </p:to>
                                    </p:set>
                                  </p:childTnLst>
                                </p:cTn>
                              </p:par>
                            </p:childTnLst>
                          </p:cTn>
                        </p:par>
                        <p:par>
                          <p:cTn id="41" fill="hold">
                            <p:stCondLst>
                              <p:cond delay="1750"/>
                            </p:stCondLst>
                            <p:childTnLst>
                              <p:par>
                                <p:cTn id="42" presetID="1" presetClass="entr" presetSubtype="0" fill="hold" grpId="0" nodeType="afterEffect">
                                  <p:stCondLst>
                                    <p:cond delay="0"/>
                                  </p:stCondLst>
                                  <p:childTnLst>
                                    <p:set>
                                      <p:cBhvr>
                                        <p:cTn id="43" dur="1" fill="hold">
                                          <p:stCondLst>
                                            <p:cond delay="0"/>
                                          </p:stCondLst>
                                        </p:cTn>
                                        <p:tgtEl>
                                          <p:spTgt spid="67"/>
                                        </p:tgtEl>
                                        <p:attrNameLst>
                                          <p:attrName>style.visibility</p:attrName>
                                        </p:attrNameLst>
                                      </p:cBhvr>
                                      <p:to>
                                        <p:strVal val="visible"/>
                                      </p:to>
                                    </p:set>
                                  </p:childTnLst>
                                </p:cTn>
                              </p:par>
                            </p:childTnLst>
                          </p:cTn>
                        </p:par>
                        <p:par>
                          <p:cTn id="44" fill="hold">
                            <p:stCondLst>
                              <p:cond delay="1750"/>
                            </p:stCondLst>
                            <p:childTnLst>
                              <p:par>
                                <p:cTn id="45" presetID="1" presetClass="entr" presetSubtype="0" fill="hold" grpId="0" nodeType="after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childTnLst>
                          </p:cTn>
                        </p:par>
                        <p:par>
                          <p:cTn id="47" fill="hold">
                            <p:stCondLst>
                              <p:cond delay="1750"/>
                            </p:stCondLst>
                            <p:childTnLst>
                              <p:par>
                                <p:cTn id="48" presetID="1" presetClass="entr" presetSubtype="0" fill="hold" grpId="0" nodeType="afterEffect">
                                  <p:stCondLst>
                                    <p:cond delay="0"/>
                                  </p:stCondLst>
                                  <p:childTnLst>
                                    <p:set>
                                      <p:cBhvr>
                                        <p:cTn id="49" dur="1" fill="hold">
                                          <p:stCondLst>
                                            <p:cond delay="0"/>
                                          </p:stCondLst>
                                        </p:cTn>
                                        <p:tgtEl>
                                          <p:spTgt spid="69"/>
                                        </p:tgtEl>
                                        <p:attrNameLst>
                                          <p:attrName>style.visibility</p:attrName>
                                        </p:attrNameLst>
                                      </p:cBhvr>
                                      <p:to>
                                        <p:strVal val="visible"/>
                                      </p:to>
                                    </p:set>
                                  </p:childTnLst>
                                </p:cTn>
                              </p:par>
                            </p:childTnLst>
                          </p:cTn>
                        </p:par>
                        <p:par>
                          <p:cTn id="50" fill="hold">
                            <p:stCondLst>
                              <p:cond delay="1750"/>
                            </p:stCondLst>
                            <p:childTnLst>
                              <p:par>
                                <p:cTn id="51" presetID="1" presetClass="entr" presetSubtype="0" fill="hold" grpId="0" nodeType="afterEffect">
                                  <p:stCondLst>
                                    <p:cond delay="0"/>
                                  </p:stCondLst>
                                  <p:childTnLst>
                                    <p:set>
                                      <p:cBhvr>
                                        <p:cTn id="52" dur="1" fill="hold">
                                          <p:stCondLst>
                                            <p:cond delay="0"/>
                                          </p:stCondLst>
                                        </p:cTn>
                                        <p:tgtEl>
                                          <p:spTgt spid="85"/>
                                        </p:tgtEl>
                                        <p:attrNameLst>
                                          <p:attrName>style.visibility</p:attrName>
                                        </p:attrNameLst>
                                      </p:cBhvr>
                                      <p:to>
                                        <p:strVal val="visible"/>
                                      </p:to>
                                    </p:set>
                                  </p:childTnLst>
                                </p:cTn>
                              </p:par>
                            </p:childTnLst>
                          </p:cTn>
                        </p:par>
                        <p:par>
                          <p:cTn id="53" fill="hold">
                            <p:stCondLst>
                              <p:cond delay="1750"/>
                            </p:stCondLst>
                            <p:childTnLst>
                              <p:par>
                                <p:cTn id="54" presetID="1" presetClass="entr" presetSubtype="0" fill="hold" grpId="0" nodeType="afterEffect">
                                  <p:stCondLst>
                                    <p:cond delay="0"/>
                                  </p:stCondLst>
                                  <p:childTnLst>
                                    <p:set>
                                      <p:cBhvr>
                                        <p:cTn id="55" dur="1" fill="hold">
                                          <p:stCondLst>
                                            <p:cond delay="0"/>
                                          </p:stCondLst>
                                        </p:cTn>
                                        <p:tgtEl>
                                          <p:spTgt spid="86"/>
                                        </p:tgtEl>
                                        <p:attrNameLst>
                                          <p:attrName>style.visibility</p:attrName>
                                        </p:attrNameLst>
                                      </p:cBhvr>
                                      <p:to>
                                        <p:strVal val="visible"/>
                                      </p:to>
                                    </p:set>
                                  </p:childTnLst>
                                </p:cTn>
                              </p:par>
                            </p:childTnLst>
                          </p:cTn>
                        </p:par>
                        <p:par>
                          <p:cTn id="56" fill="hold">
                            <p:stCondLst>
                              <p:cond delay="1750"/>
                            </p:stCondLst>
                            <p:childTnLst>
                              <p:par>
                                <p:cTn id="57" presetID="1" presetClass="entr" presetSubtype="0" fill="hold" grpId="0" nodeType="after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par>
                          <p:cTn id="59" fill="hold">
                            <p:stCondLst>
                              <p:cond delay="1750"/>
                            </p:stCondLst>
                            <p:childTnLst>
                              <p:par>
                                <p:cTn id="60" presetID="1" presetClass="emph" presetSubtype="2" fill="hold" nodeType="afterEffect">
                                  <p:stCondLst>
                                    <p:cond delay="0"/>
                                  </p:stCondLst>
                                  <p:childTnLst>
                                    <p:animClr clrSpc="rgb" dir="cw">
                                      <p:cBhvr>
                                        <p:cTn id="61" dur="500" fill="hold"/>
                                        <p:tgtEl>
                                          <p:spTgt spid="83"/>
                                        </p:tgtEl>
                                        <p:attrNameLst>
                                          <p:attrName>fillcolor</p:attrName>
                                        </p:attrNameLst>
                                      </p:cBhvr>
                                      <p:to>
                                        <a:schemeClr val="bg1"/>
                                      </p:to>
                                    </p:animClr>
                                    <p:set>
                                      <p:cBhvr>
                                        <p:cTn id="62" dur="500" fill="hold"/>
                                        <p:tgtEl>
                                          <p:spTgt spid="83"/>
                                        </p:tgtEl>
                                        <p:attrNameLst>
                                          <p:attrName>fill.type</p:attrName>
                                        </p:attrNameLst>
                                      </p:cBhvr>
                                      <p:to>
                                        <p:strVal val="solid"/>
                                      </p:to>
                                    </p:set>
                                    <p:set>
                                      <p:cBhvr>
                                        <p:cTn id="63" dur="500" fill="hold"/>
                                        <p:tgtEl>
                                          <p:spTgt spid="8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112" grpId="0" animBg="1"/>
      <p:bldP spid="112" grpId="1" animBg="1"/>
      <p:bldP spid="128" grpId="0" animBg="1"/>
      <p:bldP spid="128" grpId="1" animBg="1"/>
      <p:bldP spid="62" grpId="0" animBg="1"/>
      <p:bldP spid="62" grpId="1" animBg="1"/>
      <p:bldP spid="65" grpId="0" animBg="1"/>
      <p:bldP spid="65" grpId="1" animBg="1"/>
      <p:bldP spid="67" grpId="0" animBg="1"/>
      <p:bldP spid="68" grpId="0" animBg="1"/>
      <p:bldP spid="69" grpId="0" animBg="1"/>
      <p:bldP spid="82" grpId="0" animBg="1"/>
      <p:bldP spid="85" grpId="0" animBg="1"/>
      <p:bldP spid="86" grpId="0" animBg="1"/>
      <p:bldP spid="116" grpId="0" animBg="1"/>
      <p:bldP spid="11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6B3E-0217-43B7-8441-6D8A11270F7E}"/>
              </a:ext>
            </a:extLst>
          </p:cNvPr>
          <p:cNvSpPr>
            <a:spLocks noGrp="1"/>
          </p:cNvSpPr>
          <p:nvPr>
            <p:ph type="ctrTitle"/>
          </p:nvPr>
        </p:nvSpPr>
        <p:spPr>
          <a:xfrm>
            <a:off x="1524000" y="1122363"/>
            <a:ext cx="9640186" cy="2387600"/>
          </a:xfrm>
        </p:spPr>
        <p:txBody>
          <a:bodyPr>
            <a:noAutofit/>
          </a:bodyPr>
          <a:lstStyle/>
          <a:p>
            <a:r>
              <a:rPr lang="en-US" sz="5400" b="1" dirty="0">
                <a:solidFill>
                  <a:schemeClr val="accent6">
                    <a:lumMod val="50000"/>
                  </a:schemeClr>
                </a:solidFill>
                <a:latin typeface="Calibri" panose="020F0502020204030204" pitchFamily="34" charset="0"/>
                <a:cs typeface="Calibri" panose="020F0502020204030204" pitchFamily="34" charset="0"/>
              </a:rPr>
              <a:t>INTER-THREAD CACHE BENEFITS TO HARD REAL-TIME SCHEDULING</a:t>
            </a:r>
            <a:endParaRPr lang="en-US" sz="5400" dirty="0">
              <a:solidFill>
                <a:schemeClr val="accent6">
                  <a:lumMod val="50000"/>
                </a:schemeClr>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E69032BE-7448-4B60-AB3F-7A573BC3D249}"/>
              </a:ext>
            </a:extLst>
          </p:cNvPr>
          <p:cNvSpPr>
            <a:spLocks noGrp="1"/>
          </p:cNvSpPr>
          <p:nvPr>
            <p:ph type="subTitle" idx="1"/>
          </p:nvPr>
        </p:nvSpPr>
        <p:spPr/>
        <p:txBody>
          <a:bodyPr anchor="b"/>
          <a:lstStyle/>
          <a:p>
            <a:r>
              <a:rPr lang="en-US" dirty="0">
                <a:solidFill>
                  <a:schemeClr val="accent6">
                    <a:lumMod val="50000"/>
                  </a:schemeClr>
                </a:solidFill>
              </a:rPr>
              <a:t>Prospectus Defense by Corey Tessler (</a:t>
            </a:r>
            <a:r>
              <a:rPr lang="en-US" dirty="0">
                <a:solidFill>
                  <a:schemeClr val="accent6">
                    <a:lumMod val="20000"/>
                    <a:lumOff val="80000"/>
                  </a:schemeClr>
                </a:solidFill>
                <a:hlinkClick r:id="rId3"/>
              </a:rPr>
              <a:t>corey.tessler@wayne.edu</a:t>
            </a:r>
            <a:r>
              <a:rPr lang="en-US" dirty="0">
                <a:solidFill>
                  <a:schemeClr val="accent6">
                    <a:lumMod val="50000"/>
                  </a:schemeClr>
                </a:solidFill>
              </a:rPr>
              <a:t>)</a:t>
            </a:r>
          </a:p>
          <a:p>
            <a:r>
              <a:rPr lang="en-US" dirty="0">
                <a:solidFill>
                  <a:schemeClr val="accent6">
                    <a:lumMod val="50000"/>
                  </a:schemeClr>
                </a:solidFill>
              </a:rPr>
              <a:t>Advised by Professor Nathan Fisher</a:t>
            </a:r>
            <a:r>
              <a:rPr lang="en-US" dirty="0"/>
              <a:t> </a:t>
            </a:r>
            <a:r>
              <a:rPr lang="en-US" dirty="0">
                <a:solidFill>
                  <a:schemeClr val="accent6">
                    <a:lumMod val="50000"/>
                  </a:schemeClr>
                </a:solidFill>
              </a:rPr>
              <a:t>(</a:t>
            </a:r>
            <a:r>
              <a:rPr lang="en-US" dirty="0">
                <a:hlinkClick r:id="rId4"/>
              </a:rPr>
              <a:t>fishern@wayne.edu</a:t>
            </a:r>
            <a:r>
              <a:rPr lang="en-US" dirty="0">
                <a:solidFill>
                  <a:schemeClr val="accent6">
                    <a:lumMod val="50000"/>
                  </a:schemeClr>
                </a:solidFill>
              </a:rPr>
              <a:t>)</a:t>
            </a:r>
          </a:p>
        </p:txBody>
      </p:sp>
      <p:sp>
        <p:nvSpPr>
          <p:cNvPr id="5" name="Slide Number Placeholder 4">
            <a:extLst>
              <a:ext uri="{FF2B5EF4-FFF2-40B4-BE49-F238E27FC236}">
                <a16:creationId xmlns:a16="http://schemas.microsoft.com/office/drawing/2014/main" id="{9F88896E-2639-4402-80FD-73584800ABE7}"/>
              </a:ext>
            </a:extLst>
          </p:cNvPr>
          <p:cNvSpPr>
            <a:spLocks noGrp="1"/>
          </p:cNvSpPr>
          <p:nvPr>
            <p:ph type="sldNum" sz="quarter" idx="12"/>
          </p:nvPr>
        </p:nvSpPr>
        <p:spPr/>
        <p:txBody>
          <a:bodyPr/>
          <a:lstStyle/>
          <a:p>
            <a:fld id="{C0DF9C1F-DB74-1E4B-8839-30A600129FD3}" type="slidenum">
              <a:rPr lang="en-US" smtClean="0"/>
              <a:t>2</a:t>
            </a:fld>
            <a:endParaRPr lang="en-US" dirty="0"/>
          </a:p>
        </p:txBody>
      </p:sp>
      <p:sp>
        <p:nvSpPr>
          <p:cNvPr id="6" name="Date Placeholder 5">
            <a:extLst>
              <a:ext uri="{FF2B5EF4-FFF2-40B4-BE49-F238E27FC236}">
                <a16:creationId xmlns:a16="http://schemas.microsoft.com/office/drawing/2014/main" id="{F10924D3-891F-4783-B239-E7F5F43EF8B8}"/>
              </a:ext>
            </a:extLst>
          </p:cNvPr>
          <p:cNvSpPr>
            <a:spLocks noGrp="1"/>
          </p:cNvSpPr>
          <p:nvPr>
            <p:ph type="dt" sz="half" idx="10"/>
          </p:nvPr>
        </p:nvSpPr>
        <p:spPr/>
        <p:txBody>
          <a:bodyPr/>
          <a:lstStyle/>
          <a:p>
            <a:pPr algn="r"/>
            <a:r>
              <a:rPr lang="en-US" sz="2400" dirty="0">
                <a:solidFill>
                  <a:schemeClr val="bg1"/>
                </a:solidFill>
              </a:rPr>
              <a:t>2018-11-20</a:t>
            </a:r>
          </a:p>
        </p:txBody>
      </p:sp>
    </p:spTree>
    <p:extLst>
      <p:ext uri="{BB962C8B-B14F-4D97-AF65-F5344CB8AC3E}">
        <p14:creationId xmlns:p14="http://schemas.microsoft.com/office/powerpoint/2010/main" val="612307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C0B829F3-129A-448E-BFF9-9A92907AB948}"/>
              </a:ext>
            </a:extLst>
          </p:cNvPr>
          <p:cNvSpPr>
            <a:spLocks noGrp="1"/>
          </p:cNvSpPr>
          <p:nvPr>
            <p:ph type="title"/>
          </p:nvPr>
        </p:nvSpPr>
        <p:spPr>
          <a:xfrm>
            <a:off x="838200" y="365129"/>
            <a:ext cx="10515600" cy="1325563"/>
          </a:xfrm>
        </p:spPr>
        <p:txBody>
          <a:bodyPr/>
          <a:lstStyle/>
          <a:p>
            <a:pPr algn="ctr"/>
            <a:r>
              <a:rPr lang="en-US" b="1" dirty="0">
                <a:solidFill>
                  <a:schemeClr val="accent6">
                    <a:lumMod val="50000"/>
                  </a:schemeClr>
                </a:solidFill>
                <a:latin typeface="Courier New" panose="02070309020205020404" pitchFamily="49" charset="0"/>
                <a:cs typeface="Courier New" panose="02070309020205020404" pitchFamily="49" charset="0"/>
              </a:rPr>
              <a:t>BUNDLE</a:t>
            </a:r>
            <a:r>
              <a:rPr lang="en-US" b="1" dirty="0">
                <a:solidFill>
                  <a:schemeClr val="accent6">
                    <a:lumMod val="50000"/>
                  </a:schemeClr>
                </a:solidFill>
                <a:latin typeface="+mn-lt"/>
                <a:cs typeface="Courier New" panose="02070309020205020404" pitchFamily="49" charset="0"/>
              </a:rPr>
              <a:t>:</a:t>
            </a:r>
            <a:r>
              <a:rPr lang="en-US" b="1" dirty="0">
                <a:solidFill>
                  <a:schemeClr val="accent6">
                    <a:lumMod val="50000"/>
                  </a:schemeClr>
                </a:solidFill>
              </a:rPr>
              <a:t> Thread-Level Scheduling Algorithm</a:t>
            </a:r>
          </a:p>
        </p:txBody>
      </p:sp>
      <p:sp>
        <p:nvSpPr>
          <p:cNvPr id="47" name="Content Placeholder 3">
            <a:extLst>
              <a:ext uri="{FF2B5EF4-FFF2-40B4-BE49-F238E27FC236}">
                <a16:creationId xmlns:a16="http://schemas.microsoft.com/office/drawing/2014/main" id="{6E0CE63E-7AC0-414C-B9D5-21A5FD524498}"/>
              </a:ext>
            </a:extLst>
          </p:cNvPr>
          <p:cNvSpPr>
            <a:spLocks noGrp="1"/>
          </p:cNvSpPr>
          <p:nvPr>
            <p:ph sz="half" idx="1"/>
          </p:nvPr>
        </p:nvSpPr>
        <p:spPr>
          <a:xfrm>
            <a:off x="838200" y="1825625"/>
            <a:ext cx="3913414" cy="4127306"/>
          </a:xfrm>
        </p:spPr>
        <p:txBody>
          <a:bodyPr anchor="t">
            <a:normAutofit/>
          </a:bodyPr>
          <a:lstStyle/>
          <a:p>
            <a:pPr marL="0" indent="0">
              <a:buNone/>
            </a:pPr>
            <a:r>
              <a:rPr lang="en-US" dirty="0">
                <a:solidFill>
                  <a:schemeClr val="accent6">
                    <a:lumMod val="50000"/>
                  </a:schemeClr>
                </a:solidFill>
              </a:rPr>
              <a:t>At run-time, only one bundle may be </a:t>
            </a:r>
            <a:r>
              <a:rPr lang="en-US" b="1" dirty="0">
                <a:solidFill>
                  <a:schemeClr val="accent6">
                    <a:lumMod val="50000"/>
                  </a:schemeClr>
                </a:solidFill>
              </a:rPr>
              <a:t>active</a:t>
            </a:r>
            <a:r>
              <a:rPr lang="en-US" dirty="0">
                <a:solidFill>
                  <a:schemeClr val="accent6">
                    <a:lumMod val="50000"/>
                  </a:schemeClr>
                </a:solidFill>
              </a:rPr>
              <a:t>. </a:t>
            </a:r>
          </a:p>
          <a:p>
            <a:pPr marL="0" indent="0">
              <a:buNone/>
            </a:pPr>
            <a:r>
              <a:rPr lang="en-US" dirty="0">
                <a:solidFill>
                  <a:schemeClr val="accent6">
                    <a:lumMod val="50000"/>
                  </a:schemeClr>
                </a:solidFill>
              </a:rPr>
              <a:t>Only threads of the active bundle execute until they </a:t>
            </a:r>
            <a:r>
              <a:rPr lang="en-US" b="1" dirty="0">
                <a:solidFill>
                  <a:schemeClr val="accent6">
                    <a:lumMod val="50000"/>
                  </a:schemeClr>
                </a:solidFill>
              </a:rPr>
              <a:t>attempt to leave </a:t>
            </a:r>
            <a:r>
              <a:rPr lang="en-US" dirty="0">
                <a:solidFill>
                  <a:schemeClr val="accent6">
                    <a:lumMod val="50000"/>
                  </a:schemeClr>
                </a:solidFill>
              </a:rPr>
              <a:t>it. </a:t>
            </a:r>
          </a:p>
          <a:p>
            <a:pPr marL="0" indent="0">
              <a:buNone/>
            </a:pPr>
            <a:r>
              <a:rPr lang="en-US" dirty="0">
                <a:solidFill>
                  <a:schemeClr val="accent6">
                    <a:lumMod val="50000"/>
                  </a:schemeClr>
                </a:solidFill>
              </a:rPr>
              <a:t>After </a:t>
            </a:r>
            <a:r>
              <a:rPr lang="en-US" b="1" dirty="0">
                <a:solidFill>
                  <a:schemeClr val="accent6">
                    <a:lumMod val="50000"/>
                  </a:schemeClr>
                </a:solidFill>
              </a:rPr>
              <a:t>blocking</a:t>
            </a:r>
            <a:r>
              <a:rPr lang="en-US" dirty="0">
                <a:solidFill>
                  <a:schemeClr val="accent6">
                    <a:lumMod val="50000"/>
                  </a:schemeClr>
                </a:solidFill>
              </a:rPr>
              <a:t>, threads enter a new </a:t>
            </a:r>
            <a:r>
              <a:rPr lang="en-US" b="1" dirty="0">
                <a:solidFill>
                  <a:schemeClr val="accent6">
                    <a:lumMod val="50000"/>
                  </a:schemeClr>
                </a:solidFill>
              </a:rPr>
              <a:t>inactive</a:t>
            </a:r>
            <a:r>
              <a:rPr lang="en-US" dirty="0">
                <a:solidFill>
                  <a:schemeClr val="accent6">
                    <a:lumMod val="50000"/>
                  </a:schemeClr>
                </a:solidFill>
              </a:rPr>
              <a:t> bundle.</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4A020F02-FADC-460E-95F3-C89EF198DE2C}"/>
                  </a:ext>
                </a:extLst>
              </p:cNvPr>
              <p:cNvSpPr/>
              <p:nvPr/>
            </p:nvSpPr>
            <p:spPr>
              <a:xfrm>
                <a:off x="5525424" y="1965890"/>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1</m:t>
                      </m:r>
                    </m:oMath>
                  </m:oMathPara>
                </a14:m>
                <a:endParaRPr lang="en-US" sz="2400" dirty="0">
                  <a:solidFill>
                    <a:schemeClr val="accent6">
                      <a:lumMod val="50000"/>
                    </a:schemeClr>
                  </a:solidFill>
                </a:endParaRPr>
              </a:p>
            </p:txBody>
          </p:sp>
        </mc:Choice>
        <mc:Fallback xmlns="">
          <p:sp>
            <p:nvSpPr>
              <p:cNvPr id="83" name="Rectangle 82">
                <a:extLst>
                  <a:ext uri="{FF2B5EF4-FFF2-40B4-BE49-F238E27FC236}">
                    <a16:creationId xmlns:a16="http://schemas.microsoft.com/office/drawing/2014/main" id="{4A020F02-FADC-460E-95F3-C89EF198DE2C}"/>
                  </a:ext>
                </a:extLst>
              </p:cNvPr>
              <p:cNvSpPr>
                <a:spLocks noRot="1" noChangeAspect="1" noMove="1" noResize="1" noEditPoints="1" noAdjustHandles="1" noChangeArrowheads="1" noChangeShapeType="1" noTextEdit="1"/>
              </p:cNvSpPr>
              <p:nvPr/>
            </p:nvSpPr>
            <p:spPr>
              <a:xfrm>
                <a:off x="5525424" y="1965890"/>
                <a:ext cx="770084" cy="770084"/>
              </a:xfrm>
              <a:prstGeom prst="rect">
                <a:avLst/>
              </a:prstGeom>
              <a:blipFill>
                <a:blip r:embed="rId3"/>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3735D471-F761-4C94-924B-A5CBFEA0BBA2}"/>
                  </a:ext>
                </a:extLst>
              </p:cNvPr>
              <p:cNvSpPr/>
              <p:nvPr/>
            </p:nvSpPr>
            <p:spPr>
              <a:xfrm>
                <a:off x="7068573" y="1965890"/>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2</m:t>
                      </m:r>
                    </m:oMath>
                  </m:oMathPara>
                </a14:m>
                <a:endParaRPr lang="en-US" sz="2400" dirty="0">
                  <a:solidFill>
                    <a:schemeClr val="accent6">
                      <a:lumMod val="50000"/>
                    </a:schemeClr>
                  </a:solidFill>
                </a:endParaRPr>
              </a:p>
            </p:txBody>
          </p:sp>
        </mc:Choice>
        <mc:Fallback xmlns="">
          <p:sp>
            <p:nvSpPr>
              <p:cNvPr id="88" name="Rectangle 87">
                <a:extLst>
                  <a:ext uri="{FF2B5EF4-FFF2-40B4-BE49-F238E27FC236}">
                    <a16:creationId xmlns:a16="http://schemas.microsoft.com/office/drawing/2014/main" id="{3735D471-F761-4C94-924B-A5CBFEA0BBA2}"/>
                  </a:ext>
                </a:extLst>
              </p:cNvPr>
              <p:cNvSpPr>
                <a:spLocks noRot="1" noChangeAspect="1" noMove="1" noResize="1" noEditPoints="1" noAdjustHandles="1" noChangeArrowheads="1" noChangeShapeType="1" noTextEdit="1"/>
              </p:cNvSpPr>
              <p:nvPr/>
            </p:nvSpPr>
            <p:spPr>
              <a:xfrm>
                <a:off x="7068573" y="1965890"/>
                <a:ext cx="770084" cy="770084"/>
              </a:xfrm>
              <a:prstGeom prst="rect">
                <a:avLst/>
              </a:prstGeom>
              <a:blipFill>
                <a:blip r:embed="rId4"/>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AD80ADD-6552-4345-88BE-E9DFBBFD6E09}"/>
                  </a:ext>
                </a:extLst>
              </p:cNvPr>
              <p:cNvSpPr/>
              <p:nvPr/>
            </p:nvSpPr>
            <p:spPr>
              <a:xfrm>
                <a:off x="5525424"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4</m:t>
                      </m:r>
                    </m:oMath>
                  </m:oMathPara>
                </a14:m>
                <a:endParaRPr lang="en-US" sz="2400" dirty="0">
                  <a:solidFill>
                    <a:schemeClr val="accent6">
                      <a:lumMod val="50000"/>
                    </a:schemeClr>
                  </a:solidFill>
                </a:endParaRPr>
              </a:p>
            </p:txBody>
          </p:sp>
        </mc:Choice>
        <mc:Fallback xmlns="">
          <p:sp>
            <p:nvSpPr>
              <p:cNvPr id="95" name="Rectangle 94">
                <a:extLst>
                  <a:ext uri="{FF2B5EF4-FFF2-40B4-BE49-F238E27FC236}">
                    <a16:creationId xmlns:a16="http://schemas.microsoft.com/office/drawing/2014/main" id="{CAD80ADD-6552-4345-88BE-E9DFBBFD6E09}"/>
                  </a:ext>
                </a:extLst>
              </p:cNvPr>
              <p:cNvSpPr>
                <a:spLocks noRot="1" noChangeAspect="1" noMove="1" noResize="1" noEditPoints="1" noAdjustHandles="1" noChangeArrowheads="1" noChangeShapeType="1" noTextEdit="1"/>
              </p:cNvSpPr>
              <p:nvPr/>
            </p:nvSpPr>
            <p:spPr>
              <a:xfrm>
                <a:off x="5525424" y="3504236"/>
                <a:ext cx="770084" cy="770084"/>
              </a:xfrm>
              <a:prstGeom prst="rect">
                <a:avLst/>
              </a:prstGeom>
              <a:blipFill>
                <a:blip r:embed="rId5"/>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59AD029-944B-4A07-946A-4730BA1A3DB6}"/>
                  </a:ext>
                </a:extLst>
              </p:cNvPr>
              <p:cNvSpPr/>
              <p:nvPr/>
            </p:nvSpPr>
            <p:spPr>
              <a:xfrm>
                <a:off x="7068573"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5</m:t>
                      </m:r>
                    </m:oMath>
                  </m:oMathPara>
                </a14:m>
                <a:endParaRPr lang="en-US" sz="2400" dirty="0">
                  <a:solidFill>
                    <a:schemeClr val="accent6">
                      <a:lumMod val="50000"/>
                    </a:schemeClr>
                  </a:solidFill>
                </a:endParaRPr>
              </a:p>
            </p:txBody>
          </p:sp>
        </mc:Choice>
        <mc:Fallback xmlns="">
          <p:sp>
            <p:nvSpPr>
              <p:cNvPr id="97" name="Rectangle 96">
                <a:extLst>
                  <a:ext uri="{FF2B5EF4-FFF2-40B4-BE49-F238E27FC236}">
                    <a16:creationId xmlns:a16="http://schemas.microsoft.com/office/drawing/2014/main" id="{159AD029-944B-4A07-946A-4730BA1A3DB6}"/>
                  </a:ext>
                </a:extLst>
              </p:cNvPr>
              <p:cNvSpPr>
                <a:spLocks noRot="1" noChangeAspect="1" noMove="1" noResize="1" noEditPoints="1" noAdjustHandles="1" noChangeArrowheads="1" noChangeShapeType="1" noTextEdit="1"/>
              </p:cNvSpPr>
              <p:nvPr/>
            </p:nvSpPr>
            <p:spPr>
              <a:xfrm>
                <a:off x="7068573" y="3504236"/>
                <a:ext cx="770084" cy="770084"/>
              </a:xfrm>
              <a:prstGeom prst="rect">
                <a:avLst/>
              </a:prstGeom>
              <a:blipFill>
                <a:blip r:embed="rId6"/>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8E454EB3-6439-4FAA-A982-24CE8FB7E0EC}"/>
                  </a:ext>
                </a:extLst>
              </p:cNvPr>
              <p:cNvSpPr/>
              <p:nvPr/>
            </p:nvSpPr>
            <p:spPr>
              <a:xfrm>
                <a:off x="8611722" y="1965890"/>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3</m:t>
                      </m:r>
                    </m:oMath>
                  </m:oMathPara>
                </a14:m>
                <a:endParaRPr lang="en-US" sz="2400" dirty="0">
                  <a:solidFill>
                    <a:schemeClr val="accent6">
                      <a:lumMod val="50000"/>
                    </a:schemeClr>
                  </a:solidFill>
                </a:endParaRPr>
              </a:p>
            </p:txBody>
          </p:sp>
        </mc:Choice>
        <mc:Fallback xmlns="">
          <p:sp>
            <p:nvSpPr>
              <p:cNvPr id="110" name="Rectangle 109">
                <a:extLst>
                  <a:ext uri="{FF2B5EF4-FFF2-40B4-BE49-F238E27FC236}">
                    <a16:creationId xmlns:a16="http://schemas.microsoft.com/office/drawing/2014/main" id="{8E454EB3-6439-4FAA-A982-24CE8FB7E0EC}"/>
                  </a:ext>
                </a:extLst>
              </p:cNvPr>
              <p:cNvSpPr>
                <a:spLocks noRot="1" noChangeAspect="1" noMove="1" noResize="1" noEditPoints="1" noAdjustHandles="1" noChangeArrowheads="1" noChangeShapeType="1" noTextEdit="1"/>
              </p:cNvSpPr>
              <p:nvPr/>
            </p:nvSpPr>
            <p:spPr>
              <a:xfrm>
                <a:off x="8611722" y="1965890"/>
                <a:ext cx="770084" cy="770084"/>
              </a:xfrm>
              <a:prstGeom prst="rect">
                <a:avLst/>
              </a:prstGeom>
              <a:blipFill>
                <a:blip r:embed="rId7"/>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Rectangle 103">
                <a:extLst>
                  <a:ext uri="{FF2B5EF4-FFF2-40B4-BE49-F238E27FC236}">
                    <a16:creationId xmlns:a16="http://schemas.microsoft.com/office/drawing/2014/main" id="{CE09625C-86E9-440D-813B-3E29D7A89847}"/>
                  </a:ext>
                </a:extLst>
              </p:cNvPr>
              <p:cNvSpPr/>
              <p:nvPr/>
            </p:nvSpPr>
            <p:spPr>
              <a:xfrm>
                <a:off x="8611722"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6</m:t>
                      </m:r>
                    </m:oMath>
                  </m:oMathPara>
                </a14:m>
                <a:endParaRPr lang="en-US" sz="2400" dirty="0">
                  <a:solidFill>
                    <a:schemeClr val="accent6">
                      <a:lumMod val="50000"/>
                    </a:schemeClr>
                  </a:solidFill>
                </a:endParaRPr>
              </a:p>
            </p:txBody>
          </p:sp>
        </mc:Choice>
        <mc:Fallback xmlns="">
          <p:sp>
            <p:nvSpPr>
              <p:cNvPr id="104" name="Rectangle 103">
                <a:extLst>
                  <a:ext uri="{FF2B5EF4-FFF2-40B4-BE49-F238E27FC236}">
                    <a16:creationId xmlns:a16="http://schemas.microsoft.com/office/drawing/2014/main" id="{CE09625C-86E9-440D-813B-3E29D7A89847}"/>
                  </a:ext>
                </a:extLst>
              </p:cNvPr>
              <p:cNvSpPr>
                <a:spLocks noRot="1" noChangeAspect="1" noMove="1" noResize="1" noEditPoints="1" noAdjustHandles="1" noChangeArrowheads="1" noChangeShapeType="1" noTextEdit="1"/>
              </p:cNvSpPr>
              <p:nvPr/>
            </p:nvSpPr>
            <p:spPr>
              <a:xfrm>
                <a:off x="8611722" y="3504236"/>
                <a:ext cx="770084" cy="770084"/>
              </a:xfrm>
              <a:prstGeom prst="rect">
                <a:avLst/>
              </a:prstGeom>
              <a:blipFill>
                <a:blip r:embed="rId8"/>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1CC38F51-1298-4612-8ED8-FEC2A8AB360F}"/>
                  </a:ext>
                </a:extLst>
              </p:cNvPr>
              <p:cNvSpPr/>
              <p:nvPr/>
            </p:nvSpPr>
            <p:spPr>
              <a:xfrm>
                <a:off x="7068573" y="5042582"/>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8</m:t>
                      </m:r>
                    </m:oMath>
                  </m:oMathPara>
                </a14:m>
                <a:endParaRPr lang="en-US" sz="2400" dirty="0">
                  <a:solidFill>
                    <a:schemeClr val="accent6">
                      <a:lumMod val="50000"/>
                    </a:schemeClr>
                  </a:solidFill>
                </a:endParaRPr>
              </a:p>
            </p:txBody>
          </p:sp>
        </mc:Choice>
        <mc:Fallback xmlns="">
          <p:sp>
            <p:nvSpPr>
              <p:cNvPr id="121" name="Rectangle 120">
                <a:extLst>
                  <a:ext uri="{FF2B5EF4-FFF2-40B4-BE49-F238E27FC236}">
                    <a16:creationId xmlns:a16="http://schemas.microsoft.com/office/drawing/2014/main" id="{1CC38F51-1298-4612-8ED8-FEC2A8AB360F}"/>
                  </a:ext>
                </a:extLst>
              </p:cNvPr>
              <p:cNvSpPr>
                <a:spLocks noRot="1" noChangeAspect="1" noMove="1" noResize="1" noEditPoints="1" noAdjustHandles="1" noChangeArrowheads="1" noChangeShapeType="1" noTextEdit="1"/>
              </p:cNvSpPr>
              <p:nvPr/>
            </p:nvSpPr>
            <p:spPr>
              <a:xfrm>
                <a:off x="7068573" y="5042582"/>
                <a:ext cx="770084" cy="770084"/>
              </a:xfrm>
              <a:prstGeom prst="rect">
                <a:avLst/>
              </a:prstGeom>
              <a:blipFill>
                <a:blip r:embed="rId9"/>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84A23A4B-FD50-4391-8C02-2FCCC1746F0E}"/>
                  </a:ext>
                </a:extLst>
              </p:cNvPr>
              <p:cNvSpPr/>
              <p:nvPr/>
            </p:nvSpPr>
            <p:spPr>
              <a:xfrm>
                <a:off x="8613212" y="5042582"/>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9</m:t>
                      </m:r>
                    </m:oMath>
                  </m:oMathPara>
                </a14:m>
                <a:endParaRPr lang="en-US" sz="2400" dirty="0">
                  <a:solidFill>
                    <a:schemeClr val="accent6">
                      <a:lumMod val="50000"/>
                    </a:schemeClr>
                  </a:solidFill>
                </a:endParaRPr>
              </a:p>
            </p:txBody>
          </p:sp>
        </mc:Choice>
        <mc:Fallback xmlns="">
          <p:sp>
            <p:nvSpPr>
              <p:cNvPr id="133" name="Rectangle 132">
                <a:extLst>
                  <a:ext uri="{FF2B5EF4-FFF2-40B4-BE49-F238E27FC236}">
                    <a16:creationId xmlns:a16="http://schemas.microsoft.com/office/drawing/2014/main" id="{84A23A4B-FD50-4391-8C02-2FCCC1746F0E}"/>
                  </a:ext>
                </a:extLst>
              </p:cNvPr>
              <p:cNvSpPr>
                <a:spLocks noRot="1" noChangeAspect="1" noMove="1" noResize="1" noEditPoints="1" noAdjustHandles="1" noChangeArrowheads="1" noChangeShapeType="1" noTextEdit="1"/>
              </p:cNvSpPr>
              <p:nvPr/>
            </p:nvSpPr>
            <p:spPr>
              <a:xfrm>
                <a:off x="8613212" y="5042582"/>
                <a:ext cx="770084" cy="770084"/>
              </a:xfrm>
              <a:prstGeom prst="rect">
                <a:avLst/>
              </a:prstGeom>
              <a:blipFill>
                <a:blip r:embed="rId10"/>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E7801C44-28C3-4E55-8E78-4F79CAB1F114}"/>
                  </a:ext>
                </a:extLst>
              </p:cNvPr>
              <p:cNvSpPr/>
              <p:nvPr/>
            </p:nvSpPr>
            <p:spPr>
              <a:xfrm>
                <a:off x="10153380"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7</m:t>
                      </m:r>
                    </m:oMath>
                  </m:oMathPara>
                </a14:m>
                <a:endParaRPr lang="en-US" sz="2400" dirty="0">
                  <a:solidFill>
                    <a:schemeClr val="accent6">
                      <a:lumMod val="50000"/>
                    </a:schemeClr>
                  </a:solidFill>
                </a:endParaRPr>
              </a:p>
            </p:txBody>
          </p:sp>
        </mc:Choice>
        <mc:Fallback xmlns="">
          <p:sp>
            <p:nvSpPr>
              <p:cNvPr id="183" name="Rectangle 182">
                <a:extLst>
                  <a:ext uri="{FF2B5EF4-FFF2-40B4-BE49-F238E27FC236}">
                    <a16:creationId xmlns:a16="http://schemas.microsoft.com/office/drawing/2014/main" id="{E7801C44-28C3-4E55-8E78-4F79CAB1F114}"/>
                  </a:ext>
                </a:extLst>
              </p:cNvPr>
              <p:cNvSpPr>
                <a:spLocks noRot="1" noChangeAspect="1" noMove="1" noResize="1" noEditPoints="1" noAdjustHandles="1" noChangeArrowheads="1" noChangeShapeType="1" noTextEdit="1"/>
              </p:cNvSpPr>
              <p:nvPr/>
            </p:nvSpPr>
            <p:spPr>
              <a:xfrm>
                <a:off x="10153380" y="3504236"/>
                <a:ext cx="770084" cy="770084"/>
              </a:xfrm>
              <a:prstGeom prst="rect">
                <a:avLst/>
              </a:prstGeom>
              <a:blipFill>
                <a:blip r:embed="rId11"/>
                <a:stretch>
                  <a:fillRect/>
                </a:stretch>
              </a:blipFill>
              <a:ln w="19050">
                <a:solidFill>
                  <a:schemeClr val="accent6">
                    <a:lumMod val="50000"/>
                  </a:schemeClr>
                </a:solidFill>
              </a:ln>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9E4D0F67-0438-4073-B2A8-78CE970B9946}"/>
              </a:ext>
            </a:extLst>
          </p:cNvPr>
          <p:cNvCxnSpPr>
            <a:stCxn id="83" idx="3"/>
            <a:endCxn id="88" idx="1"/>
          </p:cNvCxnSpPr>
          <p:nvPr/>
        </p:nvCxnSpPr>
        <p:spPr>
          <a:xfrm>
            <a:off x="6295508" y="2350932"/>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34DCB97-9143-48CF-AE75-C2A559204859}"/>
              </a:ext>
            </a:extLst>
          </p:cNvPr>
          <p:cNvCxnSpPr>
            <a:stCxn id="83" idx="2"/>
            <a:endCxn id="95" idx="0"/>
          </p:cNvCxnSpPr>
          <p:nvPr/>
        </p:nvCxnSpPr>
        <p:spPr>
          <a:xfrm>
            <a:off x="5910466" y="2735974"/>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0014784-2CDA-48FE-932E-2151297C1BDD}"/>
              </a:ext>
            </a:extLst>
          </p:cNvPr>
          <p:cNvCxnSpPr>
            <a:stCxn id="95" idx="3"/>
            <a:endCxn id="97" idx="1"/>
          </p:cNvCxnSpPr>
          <p:nvPr/>
        </p:nvCxnSpPr>
        <p:spPr>
          <a:xfrm>
            <a:off x="6295508" y="3889278"/>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DE47C92-C3F9-456A-9819-B6A1E1222FB7}"/>
              </a:ext>
            </a:extLst>
          </p:cNvPr>
          <p:cNvCxnSpPr>
            <a:stCxn id="97" idx="2"/>
            <a:endCxn id="121" idx="0"/>
          </p:cNvCxnSpPr>
          <p:nvPr/>
        </p:nvCxnSpPr>
        <p:spPr>
          <a:xfrm>
            <a:off x="7453615" y="4274320"/>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2E329FC-ECF3-4665-8455-954FC7BA4664}"/>
              </a:ext>
            </a:extLst>
          </p:cNvPr>
          <p:cNvCxnSpPr>
            <a:stCxn id="88" idx="3"/>
            <a:endCxn id="110" idx="1"/>
          </p:cNvCxnSpPr>
          <p:nvPr/>
        </p:nvCxnSpPr>
        <p:spPr>
          <a:xfrm>
            <a:off x="7838657" y="2350932"/>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866A3C31-2DF7-43EB-B283-1590421EF31B}"/>
              </a:ext>
            </a:extLst>
          </p:cNvPr>
          <p:cNvCxnSpPr>
            <a:stCxn id="88" idx="2"/>
            <a:endCxn id="104" idx="0"/>
          </p:cNvCxnSpPr>
          <p:nvPr/>
        </p:nvCxnSpPr>
        <p:spPr>
          <a:xfrm rot="16200000" flipH="1">
            <a:off x="7841058" y="2348530"/>
            <a:ext cx="768262" cy="1543149"/>
          </a:xfrm>
          <a:prstGeom prst="bentConnector3">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657E8B-6846-4A7D-8799-72E21C1D6EAA}"/>
              </a:ext>
            </a:extLst>
          </p:cNvPr>
          <p:cNvCxnSpPr>
            <a:stCxn id="121" idx="3"/>
            <a:endCxn id="133" idx="1"/>
          </p:cNvCxnSpPr>
          <p:nvPr/>
        </p:nvCxnSpPr>
        <p:spPr>
          <a:xfrm>
            <a:off x="7838657" y="5427624"/>
            <a:ext cx="7745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385D042-C0FF-4099-AF46-FAAEF87BC3E2}"/>
              </a:ext>
            </a:extLst>
          </p:cNvPr>
          <p:cNvCxnSpPr>
            <a:stCxn id="133" idx="0"/>
            <a:endCxn id="104" idx="2"/>
          </p:cNvCxnSpPr>
          <p:nvPr/>
        </p:nvCxnSpPr>
        <p:spPr>
          <a:xfrm flipH="1" flipV="1">
            <a:off x="8996764" y="4274320"/>
            <a:ext cx="149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A298CB-13F5-46BF-9101-912F1C5BA51E}"/>
              </a:ext>
            </a:extLst>
          </p:cNvPr>
          <p:cNvCxnSpPr>
            <a:stCxn id="104" idx="1"/>
            <a:endCxn id="97" idx="3"/>
          </p:cNvCxnSpPr>
          <p:nvPr/>
        </p:nvCxnSpPr>
        <p:spPr>
          <a:xfrm flipH="1">
            <a:off x="7838657" y="3889278"/>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AB2D407-2DFD-4817-97BE-6D2DE0D61BBD}"/>
              </a:ext>
            </a:extLst>
          </p:cNvPr>
          <p:cNvCxnSpPr>
            <a:stCxn id="104" idx="3"/>
            <a:endCxn id="183" idx="1"/>
          </p:cNvCxnSpPr>
          <p:nvPr/>
        </p:nvCxnSpPr>
        <p:spPr>
          <a:xfrm>
            <a:off x="9381806" y="3889278"/>
            <a:ext cx="77157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78A2CC4-6BCC-407B-B3F0-CF50354B5490}"/>
              </a:ext>
            </a:extLst>
          </p:cNvPr>
          <p:cNvCxnSpPr>
            <a:stCxn id="110" idx="3"/>
            <a:endCxn id="183" idx="0"/>
          </p:cNvCxnSpPr>
          <p:nvPr/>
        </p:nvCxnSpPr>
        <p:spPr>
          <a:xfrm>
            <a:off x="9381806" y="2350932"/>
            <a:ext cx="1156616" cy="1153304"/>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55A90B-0B68-450B-973F-638FAF7D5E2F}"/>
              </a:ext>
            </a:extLst>
          </p:cNvPr>
          <p:cNvGrpSpPr/>
          <p:nvPr/>
        </p:nvGrpSpPr>
        <p:grpSpPr>
          <a:xfrm>
            <a:off x="10350897" y="5012446"/>
            <a:ext cx="1002903" cy="800220"/>
            <a:chOff x="10923464" y="1825625"/>
            <a:chExt cx="1002903" cy="800220"/>
          </a:xfrm>
        </p:grpSpPr>
        <p:sp>
          <p:nvSpPr>
            <p:cNvPr id="4" name="TextBox 3">
              <a:extLst>
                <a:ext uri="{FF2B5EF4-FFF2-40B4-BE49-F238E27FC236}">
                  <a16:creationId xmlns:a16="http://schemas.microsoft.com/office/drawing/2014/main" id="{7901BE9E-2E14-400E-A0D5-4B5291A714F6}"/>
                </a:ext>
              </a:extLst>
            </p:cNvPr>
            <p:cNvSpPr txBox="1"/>
            <p:nvPr/>
          </p:nvSpPr>
          <p:spPr>
            <a:xfrm>
              <a:off x="10923464" y="1825625"/>
              <a:ext cx="1002903" cy="400110"/>
            </a:xfrm>
            <a:prstGeom prst="rect">
              <a:avLst/>
            </a:prstGeom>
            <a:solidFill>
              <a:srgbClr val="CCFFCC"/>
            </a:solidFill>
            <a:ln w="19050">
              <a:solidFill>
                <a:schemeClr val="accent6">
                  <a:lumMod val="50000"/>
                </a:schemeClr>
              </a:solidFill>
            </a:ln>
          </p:spPr>
          <p:txBody>
            <a:bodyPr wrap="square" rtlCol="0">
              <a:spAutoFit/>
            </a:bodyPr>
            <a:lstStyle/>
            <a:p>
              <a:pPr algn="ctr"/>
              <a:r>
                <a:rPr lang="en-US" sz="2000" dirty="0">
                  <a:solidFill>
                    <a:schemeClr val="accent6">
                      <a:lumMod val="50000"/>
                    </a:schemeClr>
                  </a:solidFill>
                </a:rPr>
                <a:t>Active</a:t>
              </a:r>
            </a:p>
          </p:txBody>
        </p:sp>
        <p:sp>
          <p:nvSpPr>
            <p:cNvPr id="60" name="TextBox 59">
              <a:extLst>
                <a:ext uri="{FF2B5EF4-FFF2-40B4-BE49-F238E27FC236}">
                  <a16:creationId xmlns:a16="http://schemas.microsoft.com/office/drawing/2014/main" id="{FFCBCF6E-2C1E-4B69-8585-6F7E4B8FB654}"/>
                </a:ext>
              </a:extLst>
            </p:cNvPr>
            <p:cNvSpPr txBox="1"/>
            <p:nvPr/>
          </p:nvSpPr>
          <p:spPr>
            <a:xfrm>
              <a:off x="10923464" y="2225735"/>
              <a:ext cx="1002903" cy="400110"/>
            </a:xfrm>
            <a:prstGeom prst="rect">
              <a:avLst/>
            </a:prstGeom>
            <a:noFill/>
            <a:ln w="19050">
              <a:solidFill>
                <a:schemeClr val="accent6">
                  <a:lumMod val="50000"/>
                </a:schemeClr>
              </a:solidFill>
            </a:ln>
          </p:spPr>
          <p:txBody>
            <a:bodyPr wrap="none" rtlCol="0">
              <a:spAutoFit/>
            </a:bodyPr>
            <a:lstStyle/>
            <a:p>
              <a:r>
                <a:rPr lang="en-US" sz="2000" dirty="0">
                  <a:solidFill>
                    <a:schemeClr val="accent6">
                      <a:lumMod val="50000"/>
                    </a:schemeClr>
                  </a:solidFill>
                </a:rPr>
                <a:t>Inactive</a:t>
              </a:r>
            </a:p>
          </p:txBody>
        </p:sp>
      </p:grpSp>
      <p:sp>
        <p:nvSpPr>
          <p:cNvPr id="67" name="Rectangle 66">
            <a:extLst>
              <a:ext uri="{FF2B5EF4-FFF2-40B4-BE49-F238E27FC236}">
                <a16:creationId xmlns:a16="http://schemas.microsoft.com/office/drawing/2014/main" id="{105B3BE8-084C-44E6-8CED-651069696C47}"/>
              </a:ext>
            </a:extLst>
          </p:cNvPr>
          <p:cNvSpPr/>
          <p:nvPr/>
        </p:nvSpPr>
        <p:spPr>
          <a:xfrm>
            <a:off x="5219850" y="4121964"/>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68" name="Rectangle 67">
            <a:extLst>
              <a:ext uri="{FF2B5EF4-FFF2-40B4-BE49-F238E27FC236}">
                <a16:creationId xmlns:a16="http://schemas.microsoft.com/office/drawing/2014/main" id="{AAE4819F-1CF5-46AC-8852-7F0FAD5F27C2}"/>
              </a:ext>
            </a:extLst>
          </p:cNvPr>
          <p:cNvSpPr/>
          <p:nvPr/>
        </p:nvSpPr>
        <p:spPr>
          <a:xfrm>
            <a:off x="5219850" y="3917371"/>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69" name="Rectangle 68">
            <a:extLst>
              <a:ext uri="{FF2B5EF4-FFF2-40B4-BE49-F238E27FC236}">
                <a16:creationId xmlns:a16="http://schemas.microsoft.com/office/drawing/2014/main" id="{2C42E52A-F33E-4D35-92C8-01E2BADA36DB}"/>
              </a:ext>
            </a:extLst>
          </p:cNvPr>
          <p:cNvSpPr/>
          <p:nvPr/>
        </p:nvSpPr>
        <p:spPr>
          <a:xfrm>
            <a:off x="5219850" y="3712901"/>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71" name="Rectangle 70">
            <a:extLst>
              <a:ext uri="{FF2B5EF4-FFF2-40B4-BE49-F238E27FC236}">
                <a16:creationId xmlns:a16="http://schemas.microsoft.com/office/drawing/2014/main" id="{8DB032B7-F69F-4A35-854B-D95A0422628B}"/>
              </a:ext>
            </a:extLst>
          </p:cNvPr>
          <p:cNvSpPr/>
          <p:nvPr/>
        </p:nvSpPr>
        <p:spPr>
          <a:xfrm>
            <a:off x="6762997" y="4121964"/>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72" name="Rectangle 71">
            <a:extLst>
              <a:ext uri="{FF2B5EF4-FFF2-40B4-BE49-F238E27FC236}">
                <a16:creationId xmlns:a16="http://schemas.microsoft.com/office/drawing/2014/main" id="{D5CD9917-FB0A-4824-AEEF-3DB988E2FA96}"/>
              </a:ext>
            </a:extLst>
          </p:cNvPr>
          <p:cNvSpPr/>
          <p:nvPr/>
        </p:nvSpPr>
        <p:spPr>
          <a:xfrm>
            <a:off x="6762997" y="3917371"/>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73" name="Rectangle 72">
            <a:extLst>
              <a:ext uri="{FF2B5EF4-FFF2-40B4-BE49-F238E27FC236}">
                <a16:creationId xmlns:a16="http://schemas.microsoft.com/office/drawing/2014/main" id="{8B6CB80F-B3E3-4315-A6E0-20ACCB7F7A59}"/>
              </a:ext>
            </a:extLst>
          </p:cNvPr>
          <p:cNvSpPr/>
          <p:nvPr/>
        </p:nvSpPr>
        <p:spPr>
          <a:xfrm>
            <a:off x="6762997" y="3712901"/>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82" name="Rectangle 81">
            <a:extLst>
              <a:ext uri="{FF2B5EF4-FFF2-40B4-BE49-F238E27FC236}">
                <a16:creationId xmlns:a16="http://schemas.microsoft.com/office/drawing/2014/main" id="{CFC53D82-F53D-4858-BD02-661349754C44}"/>
              </a:ext>
            </a:extLst>
          </p:cNvPr>
          <p:cNvSpPr/>
          <p:nvPr/>
        </p:nvSpPr>
        <p:spPr>
          <a:xfrm>
            <a:off x="6769831" y="1959846"/>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85" name="Rectangle 84">
            <a:extLst>
              <a:ext uri="{FF2B5EF4-FFF2-40B4-BE49-F238E27FC236}">
                <a16:creationId xmlns:a16="http://schemas.microsoft.com/office/drawing/2014/main" id="{07FAA934-8AC7-4EEE-934B-52D47E947C81}"/>
              </a:ext>
            </a:extLst>
          </p:cNvPr>
          <p:cNvSpPr/>
          <p:nvPr/>
        </p:nvSpPr>
        <p:spPr>
          <a:xfrm>
            <a:off x="6769831" y="2355066"/>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86" name="Rectangle 85">
            <a:extLst>
              <a:ext uri="{FF2B5EF4-FFF2-40B4-BE49-F238E27FC236}">
                <a16:creationId xmlns:a16="http://schemas.microsoft.com/office/drawing/2014/main" id="{9B0703B8-AF22-43B6-82A7-074426E9E84A}"/>
              </a:ext>
            </a:extLst>
          </p:cNvPr>
          <p:cNvSpPr/>
          <p:nvPr/>
        </p:nvSpPr>
        <p:spPr>
          <a:xfrm>
            <a:off x="6769831" y="2154495"/>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87" name="Rectangle 86">
            <a:extLst>
              <a:ext uri="{FF2B5EF4-FFF2-40B4-BE49-F238E27FC236}">
                <a16:creationId xmlns:a16="http://schemas.microsoft.com/office/drawing/2014/main" id="{CD78605E-87BC-4747-987E-73550260DDB5}"/>
              </a:ext>
            </a:extLst>
          </p:cNvPr>
          <p:cNvSpPr/>
          <p:nvPr/>
        </p:nvSpPr>
        <p:spPr>
          <a:xfrm>
            <a:off x="8312980" y="1959846"/>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91" name="Rectangle 90">
            <a:extLst>
              <a:ext uri="{FF2B5EF4-FFF2-40B4-BE49-F238E27FC236}">
                <a16:creationId xmlns:a16="http://schemas.microsoft.com/office/drawing/2014/main" id="{FC173602-C97A-4150-8926-B19C0524A228}"/>
              </a:ext>
            </a:extLst>
          </p:cNvPr>
          <p:cNvSpPr/>
          <p:nvPr/>
        </p:nvSpPr>
        <p:spPr>
          <a:xfrm>
            <a:off x="8312980" y="2154495"/>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92" name="Rectangle 91">
            <a:extLst>
              <a:ext uri="{FF2B5EF4-FFF2-40B4-BE49-F238E27FC236}">
                <a16:creationId xmlns:a16="http://schemas.microsoft.com/office/drawing/2014/main" id="{89EC9D5A-794B-4859-8365-B96919B094F0}"/>
              </a:ext>
            </a:extLst>
          </p:cNvPr>
          <p:cNvSpPr/>
          <p:nvPr/>
        </p:nvSpPr>
        <p:spPr>
          <a:xfrm>
            <a:off x="8315150" y="3512380"/>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8" name="Slide Number Placeholder 7">
            <a:extLst>
              <a:ext uri="{FF2B5EF4-FFF2-40B4-BE49-F238E27FC236}">
                <a16:creationId xmlns:a16="http://schemas.microsoft.com/office/drawing/2014/main" id="{EBE0CAE7-FF87-4AF2-B371-90C116581F8B}"/>
              </a:ext>
            </a:extLst>
          </p:cNvPr>
          <p:cNvSpPr>
            <a:spLocks noGrp="1"/>
          </p:cNvSpPr>
          <p:nvPr>
            <p:ph type="sldNum" sz="quarter" idx="12"/>
          </p:nvPr>
        </p:nvSpPr>
        <p:spPr/>
        <p:txBody>
          <a:bodyPr/>
          <a:lstStyle/>
          <a:p>
            <a:fld id="{C0DF9C1F-DB74-1E4B-8839-30A600129FD3}" type="slidenum">
              <a:rPr lang="en-US" smtClean="0"/>
              <a:t>20</a:t>
            </a:fld>
            <a:endParaRPr lang="en-US"/>
          </a:p>
        </p:txBody>
      </p:sp>
    </p:spTree>
    <p:extLst>
      <p:ext uri="{BB962C8B-B14F-4D97-AF65-F5344CB8AC3E}">
        <p14:creationId xmlns:p14="http://schemas.microsoft.com/office/powerpoint/2010/main" val="268972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95"/>
                                        </p:tgtEl>
                                        <p:attrNameLst>
                                          <p:attrName>fillcolor</p:attrName>
                                        </p:attrNameLst>
                                      </p:cBhvr>
                                      <p:to>
                                        <a:srgbClr val="CCFFCC"/>
                                      </p:to>
                                    </p:animClr>
                                    <p:set>
                                      <p:cBhvr>
                                        <p:cTn id="7" dur="500" fill="hold"/>
                                        <p:tgtEl>
                                          <p:spTgt spid="95"/>
                                        </p:tgtEl>
                                        <p:attrNameLst>
                                          <p:attrName>fill.type</p:attrName>
                                        </p:attrNameLst>
                                      </p:cBhvr>
                                      <p:to>
                                        <p:strVal val="solid"/>
                                      </p:to>
                                    </p:set>
                                    <p:set>
                                      <p:cBhvr>
                                        <p:cTn id="8" dur="500" fill="hold"/>
                                        <p:tgtEl>
                                          <p:spTgt spid="95"/>
                                        </p:tgtEl>
                                        <p:attrNameLst>
                                          <p:attrName>fill.on</p:attrName>
                                        </p:attrNameLst>
                                      </p:cBhvr>
                                      <p:to>
                                        <p:strVal val="true"/>
                                      </p:to>
                                    </p:set>
                                  </p:childTnLst>
                                </p:cTn>
                              </p:par>
                            </p:childTnLst>
                          </p:cTn>
                        </p:par>
                        <p:par>
                          <p:cTn id="9" fill="hold">
                            <p:stCondLst>
                              <p:cond delay="500"/>
                            </p:stCondLst>
                            <p:childTnLst>
                              <p:par>
                                <p:cTn id="10" presetID="42" presetClass="path" presetSubtype="0" accel="50000" decel="50000" fill="hold" grpId="0" nodeType="afterEffect">
                                  <p:stCondLst>
                                    <p:cond delay="0"/>
                                  </p:stCondLst>
                                  <p:childTnLst>
                                    <p:animMotion origin="layout" path="M 3.95833E-6 -2.22222E-6 L 0.12656 -2.22222E-6 " pathEditMode="relative" rAng="0" ptsTypes="AA">
                                      <p:cBhvr>
                                        <p:cTn id="11" dur="250" fill="hold"/>
                                        <p:tgtEl>
                                          <p:spTgt spid="69"/>
                                        </p:tgtEl>
                                        <p:attrNameLst>
                                          <p:attrName>ppt_x</p:attrName>
                                          <p:attrName>ppt_y</p:attrName>
                                        </p:attrNameLst>
                                      </p:cBhvr>
                                      <p:rCtr x="6328" y="0"/>
                                    </p:animMotion>
                                  </p:childTnLst>
                                </p:cTn>
                              </p:par>
                            </p:childTnLst>
                          </p:cTn>
                        </p:par>
                        <p:par>
                          <p:cTn id="12" fill="hold">
                            <p:stCondLst>
                              <p:cond delay="750"/>
                            </p:stCondLst>
                            <p:childTnLst>
                              <p:par>
                                <p:cTn id="13" presetID="42" presetClass="path" presetSubtype="0" accel="50000" decel="50000" fill="hold" grpId="0" nodeType="afterEffect">
                                  <p:stCondLst>
                                    <p:cond delay="0"/>
                                  </p:stCondLst>
                                  <p:childTnLst>
                                    <p:animMotion origin="layout" path="M 3.95833E-6 -3.33333E-6 L 0.12656 -3.33333E-6 " pathEditMode="relative" rAng="0" ptsTypes="AA">
                                      <p:cBhvr>
                                        <p:cTn id="14" dur="250" fill="hold"/>
                                        <p:tgtEl>
                                          <p:spTgt spid="68"/>
                                        </p:tgtEl>
                                        <p:attrNameLst>
                                          <p:attrName>ppt_x</p:attrName>
                                          <p:attrName>ppt_y</p:attrName>
                                        </p:attrNameLst>
                                      </p:cBhvr>
                                      <p:rCtr x="6328" y="0"/>
                                    </p:animMotion>
                                  </p:childTnLst>
                                </p:cTn>
                              </p:par>
                            </p:childTnLst>
                          </p:cTn>
                        </p:par>
                        <p:par>
                          <p:cTn id="15" fill="hold">
                            <p:stCondLst>
                              <p:cond delay="1000"/>
                            </p:stCondLst>
                            <p:childTnLst>
                              <p:par>
                                <p:cTn id="16" presetID="42" presetClass="path" presetSubtype="0" accel="50000" decel="50000" fill="hold" grpId="0" nodeType="afterEffect">
                                  <p:stCondLst>
                                    <p:cond delay="0"/>
                                  </p:stCondLst>
                                  <p:childTnLst>
                                    <p:animMotion origin="layout" path="M 3.95833E-6 -4.44444E-6 L 0.12682 -4.44444E-6 " pathEditMode="relative" rAng="0" ptsTypes="AA">
                                      <p:cBhvr>
                                        <p:cTn id="17" dur="250" fill="hold"/>
                                        <p:tgtEl>
                                          <p:spTgt spid="67"/>
                                        </p:tgtEl>
                                        <p:attrNameLst>
                                          <p:attrName>ppt_x</p:attrName>
                                          <p:attrName>ppt_y</p:attrName>
                                        </p:attrNameLst>
                                      </p:cBhvr>
                                      <p:rCtr x="6341" y="0"/>
                                    </p:animMotion>
                                  </p:childTnLst>
                                </p:cTn>
                              </p:par>
                            </p:childTnLst>
                          </p:cTn>
                        </p:par>
                        <p:par>
                          <p:cTn id="18" fill="hold">
                            <p:stCondLst>
                              <p:cond delay="1250"/>
                            </p:stCondLst>
                            <p:childTnLst>
                              <p:par>
                                <p:cTn id="19" presetID="1" presetClass="exit" presetSubtype="0" fill="hold" grpId="1" nodeType="afterEffect">
                                  <p:stCondLst>
                                    <p:cond delay="0"/>
                                  </p:stCondLst>
                                  <p:childTnLst>
                                    <p:set>
                                      <p:cBhvr>
                                        <p:cTn id="20" dur="1" fill="hold">
                                          <p:stCondLst>
                                            <p:cond delay="0"/>
                                          </p:stCondLst>
                                        </p:cTn>
                                        <p:tgtEl>
                                          <p:spTgt spid="69"/>
                                        </p:tgtEl>
                                        <p:attrNameLst>
                                          <p:attrName>style.visibility</p:attrName>
                                        </p:attrNameLst>
                                      </p:cBhvr>
                                      <p:to>
                                        <p:strVal val="hidden"/>
                                      </p:to>
                                    </p:set>
                                  </p:childTnLst>
                                </p:cTn>
                              </p:par>
                            </p:childTnLst>
                          </p:cTn>
                        </p:par>
                        <p:par>
                          <p:cTn id="21" fill="hold">
                            <p:stCondLst>
                              <p:cond delay="1250"/>
                            </p:stCondLst>
                            <p:childTnLst>
                              <p:par>
                                <p:cTn id="22" presetID="1" presetClass="exit" presetSubtype="0" fill="hold" grpId="1" nodeType="afterEffect">
                                  <p:stCondLst>
                                    <p:cond delay="0"/>
                                  </p:stCondLst>
                                  <p:childTnLst>
                                    <p:set>
                                      <p:cBhvr>
                                        <p:cTn id="23" dur="1" fill="hold">
                                          <p:stCondLst>
                                            <p:cond delay="0"/>
                                          </p:stCondLst>
                                        </p:cTn>
                                        <p:tgtEl>
                                          <p:spTgt spid="68"/>
                                        </p:tgtEl>
                                        <p:attrNameLst>
                                          <p:attrName>style.visibility</p:attrName>
                                        </p:attrNameLst>
                                      </p:cBhvr>
                                      <p:to>
                                        <p:strVal val="hidden"/>
                                      </p:to>
                                    </p:set>
                                  </p:childTnLst>
                                </p:cTn>
                              </p:par>
                            </p:childTnLst>
                          </p:cTn>
                        </p:par>
                        <p:par>
                          <p:cTn id="24" fill="hold">
                            <p:stCondLst>
                              <p:cond delay="1250"/>
                            </p:stCondLst>
                            <p:childTnLst>
                              <p:par>
                                <p:cTn id="25" presetID="1" presetClass="exit" presetSubtype="0" fill="hold" grpId="1" nodeType="afterEffect">
                                  <p:stCondLst>
                                    <p:cond delay="0"/>
                                  </p:stCondLst>
                                  <p:childTnLst>
                                    <p:set>
                                      <p:cBhvr>
                                        <p:cTn id="26" dur="1" fill="hold">
                                          <p:stCondLst>
                                            <p:cond delay="0"/>
                                          </p:stCondLst>
                                        </p:cTn>
                                        <p:tgtEl>
                                          <p:spTgt spid="67"/>
                                        </p:tgtEl>
                                        <p:attrNameLst>
                                          <p:attrName>style.visibility</p:attrName>
                                        </p:attrNameLst>
                                      </p:cBhvr>
                                      <p:to>
                                        <p:strVal val="hidden"/>
                                      </p:to>
                                    </p:set>
                                  </p:childTnLst>
                                </p:cTn>
                              </p:par>
                            </p:childTnLst>
                          </p:cTn>
                        </p:par>
                        <p:par>
                          <p:cTn id="27" fill="hold">
                            <p:stCondLst>
                              <p:cond delay="1250"/>
                            </p:stCondLst>
                            <p:childTnLst>
                              <p:par>
                                <p:cTn id="28" presetID="1" presetClass="entr" presetSubtype="0" fill="hold" grpId="0" nodeType="afterEffect">
                                  <p:stCondLst>
                                    <p:cond delay="0"/>
                                  </p:stCondLst>
                                  <p:childTnLst>
                                    <p:set>
                                      <p:cBhvr>
                                        <p:cTn id="29" dur="1" fill="hold">
                                          <p:stCondLst>
                                            <p:cond delay="0"/>
                                          </p:stCondLst>
                                        </p:cTn>
                                        <p:tgtEl>
                                          <p:spTgt spid="71"/>
                                        </p:tgtEl>
                                        <p:attrNameLst>
                                          <p:attrName>style.visibility</p:attrName>
                                        </p:attrNameLst>
                                      </p:cBhvr>
                                      <p:to>
                                        <p:strVal val="visible"/>
                                      </p:to>
                                    </p:set>
                                  </p:childTnLst>
                                </p:cTn>
                              </p:par>
                            </p:childTnLst>
                          </p:cTn>
                        </p:par>
                        <p:par>
                          <p:cTn id="30" fill="hold">
                            <p:stCondLst>
                              <p:cond delay="1250"/>
                            </p:stCondLst>
                            <p:childTnLst>
                              <p:par>
                                <p:cTn id="31" presetID="1" presetClass="entr" presetSubtype="0" fill="hold" grpId="0" nodeType="after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childTnLst>
                          </p:cTn>
                        </p:par>
                        <p:par>
                          <p:cTn id="33" fill="hold">
                            <p:stCondLst>
                              <p:cond delay="1250"/>
                            </p:stCondLst>
                            <p:childTnLst>
                              <p:par>
                                <p:cTn id="34" presetID="1" presetClass="entr" presetSubtype="0" fill="hold" grpId="0" nodeType="afterEffect">
                                  <p:stCondLst>
                                    <p:cond delay="0"/>
                                  </p:stCondLst>
                                  <p:childTnLst>
                                    <p:set>
                                      <p:cBhvr>
                                        <p:cTn id="35" dur="1" fill="hold">
                                          <p:stCondLst>
                                            <p:cond delay="0"/>
                                          </p:stCondLst>
                                        </p:cTn>
                                        <p:tgtEl>
                                          <p:spTgt spid="73"/>
                                        </p:tgtEl>
                                        <p:attrNameLst>
                                          <p:attrName>style.visibility</p:attrName>
                                        </p:attrNameLst>
                                      </p:cBhvr>
                                      <p:to>
                                        <p:strVal val="visible"/>
                                      </p:to>
                                    </p:set>
                                  </p:childTnLst>
                                </p:cTn>
                              </p:par>
                            </p:childTnLst>
                          </p:cTn>
                        </p:par>
                        <p:par>
                          <p:cTn id="36" fill="hold">
                            <p:stCondLst>
                              <p:cond delay="1250"/>
                            </p:stCondLst>
                            <p:childTnLst>
                              <p:par>
                                <p:cTn id="37" presetID="1" presetClass="emph" presetSubtype="2" fill="hold" nodeType="afterEffect">
                                  <p:stCondLst>
                                    <p:cond delay="0"/>
                                  </p:stCondLst>
                                  <p:childTnLst>
                                    <p:animClr clrSpc="rgb" dir="cw">
                                      <p:cBhvr>
                                        <p:cTn id="38" dur="500" fill="hold"/>
                                        <p:tgtEl>
                                          <p:spTgt spid="95"/>
                                        </p:tgtEl>
                                        <p:attrNameLst>
                                          <p:attrName>fillcolor</p:attrName>
                                        </p:attrNameLst>
                                      </p:cBhvr>
                                      <p:to>
                                        <a:schemeClr val="bg1"/>
                                      </p:to>
                                    </p:animClr>
                                    <p:set>
                                      <p:cBhvr>
                                        <p:cTn id="39" dur="500" fill="hold"/>
                                        <p:tgtEl>
                                          <p:spTgt spid="95"/>
                                        </p:tgtEl>
                                        <p:attrNameLst>
                                          <p:attrName>fill.type</p:attrName>
                                        </p:attrNameLst>
                                      </p:cBhvr>
                                      <p:to>
                                        <p:strVal val="solid"/>
                                      </p:to>
                                    </p:set>
                                    <p:set>
                                      <p:cBhvr>
                                        <p:cTn id="40" dur="500" fill="hold"/>
                                        <p:tgtEl>
                                          <p:spTgt spid="95"/>
                                        </p:tgtEl>
                                        <p:attrNameLst>
                                          <p:attrName>fill.on</p:attrName>
                                        </p:attrNameLst>
                                      </p:cBhvr>
                                      <p:to>
                                        <p:strVal val="true"/>
                                      </p:to>
                                    </p:set>
                                  </p:childTnLst>
                                </p:cTn>
                              </p:par>
                            </p:childTnLst>
                          </p:cTn>
                        </p:par>
                        <p:par>
                          <p:cTn id="41" fill="hold">
                            <p:stCondLst>
                              <p:cond delay="1750"/>
                            </p:stCondLst>
                            <p:childTnLst>
                              <p:par>
                                <p:cTn id="42" presetID="1" presetClass="emph" presetSubtype="2" fill="hold" nodeType="afterEffect">
                                  <p:stCondLst>
                                    <p:cond delay="0"/>
                                  </p:stCondLst>
                                  <p:childTnLst>
                                    <p:animClr clrSpc="rgb" dir="cw">
                                      <p:cBhvr>
                                        <p:cTn id="43" dur="500" fill="hold"/>
                                        <p:tgtEl>
                                          <p:spTgt spid="88"/>
                                        </p:tgtEl>
                                        <p:attrNameLst>
                                          <p:attrName>fillcolor</p:attrName>
                                        </p:attrNameLst>
                                      </p:cBhvr>
                                      <p:to>
                                        <a:srgbClr val="CCFFCC"/>
                                      </p:to>
                                    </p:animClr>
                                    <p:set>
                                      <p:cBhvr>
                                        <p:cTn id="44" dur="500" fill="hold"/>
                                        <p:tgtEl>
                                          <p:spTgt spid="88"/>
                                        </p:tgtEl>
                                        <p:attrNameLst>
                                          <p:attrName>fill.type</p:attrName>
                                        </p:attrNameLst>
                                      </p:cBhvr>
                                      <p:to>
                                        <p:strVal val="solid"/>
                                      </p:to>
                                    </p:set>
                                    <p:set>
                                      <p:cBhvr>
                                        <p:cTn id="45" dur="500" fill="hold"/>
                                        <p:tgtEl>
                                          <p:spTgt spid="88"/>
                                        </p:tgtEl>
                                        <p:attrNameLst>
                                          <p:attrName>fill.on</p:attrName>
                                        </p:attrNameLst>
                                      </p:cBhvr>
                                      <p:to>
                                        <p:strVal val="true"/>
                                      </p:to>
                                    </p:set>
                                  </p:childTnLst>
                                </p:cTn>
                              </p:par>
                            </p:childTnLst>
                          </p:cTn>
                        </p:par>
                        <p:par>
                          <p:cTn id="46" fill="hold">
                            <p:stCondLst>
                              <p:cond delay="2250"/>
                            </p:stCondLst>
                            <p:childTnLst>
                              <p:par>
                                <p:cTn id="47" presetID="42" presetClass="path" presetSubtype="0" accel="50000" decel="50000" fill="hold" grpId="0" nodeType="afterEffect">
                                  <p:stCondLst>
                                    <p:cond delay="0"/>
                                  </p:stCondLst>
                                  <p:childTnLst>
                                    <p:animMotion origin="layout" path="M 6.25E-7 3.33333E-6 L 0.12656 3.33333E-6 " pathEditMode="relative" rAng="0" ptsTypes="AA">
                                      <p:cBhvr>
                                        <p:cTn id="48" dur="250" fill="hold"/>
                                        <p:tgtEl>
                                          <p:spTgt spid="82"/>
                                        </p:tgtEl>
                                        <p:attrNameLst>
                                          <p:attrName>ppt_x</p:attrName>
                                          <p:attrName>ppt_y</p:attrName>
                                        </p:attrNameLst>
                                      </p:cBhvr>
                                      <p:rCtr x="6328" y="0"/>
                                    </p:animMotion>
                                  </p:childTnLst>
                                </p:cTn>
                              </p:par>
                            </p:childTnLst>
                          </p:cTn>
                        </p:par>
                        <p:par>
                          <p:cTn id="49" fill="hold">
                            <p:stCondLst>
                              <p:cond delay="2500"/>
                            </p:stCondLst>
                            <p:childTnLst>
                              <p:par>
                                <p:cTn id="50" presetID="42" presetClass="path" presetSubtype="0" accel="50000" decel="50000" fill="hold" grpId="0" nodeType="afterEffect">
                                  <p:stCondLst>
                                    <p:cond delay="0"/>
                                  </p:stCondLst>
                                  <p:childTnLst>
                                    <p:animMotion origin="layout" path="M 6.25E-7 1.11111E-6 L 0.12656 1.11111E-6 " pathEditMode="relative" rAng="0" ptsTypes="AA">
                                      <p:cBhvr>
                                        <p:cTn id="51" dur="250" fill="hold"/>
                                        <p:tgtEl>
                                          <p:spTgt spid="86"/>
                                        </p:tgtEl>
                                        <p:attrNameLst>
                                          <p:attrName>ppt_x</p:attrName>
                                          <p:attrName>ppt_y</p:attrName>
                                        </p:attrNameLst>
                                      </p:cBhvr>
                                      <p:rCtr x="6328" y="0"/>
                                    </p:animMotion>
                                  </p:childTnLst>
                                </p:cTn>
                              </p:par>
                            </p:childTnLst>
                          </p:cTn>
                        </p:par>
                        <p:par>
                          <p:cTn id="52" fill="hold">
                            <p:stCondLst>
                              <p:cond delay="2750"/>
                            </p:stCondLst>
                            <p:childTnLst>
                              <p:par>
                                <p:cTn id="53" presetID="42" presetClass="path" presetSubtype="0" accel="50000" decel="50000" fill="hold" grpId="0" nodeType="afterEffect">
                                  <p:stCondLst>
                                    <p:cond delay="0"/>
                                  </p:stCondLst>
                                  <p:childTnLst>
                                    <p:animMotion origin="layout" path="M 6.25E-7 4.44444E-6 L 0.12656 0.16875 " pathEditMode="relative" rAng="0" ptsTypes="AA">
                                      <p:cBhvr>
                                        <p:cTn id="54" dur="250" fill="hold"/>
                                        <p:tgtEl>
                                          <p:spTgt spid="85"/>
                                        </p:tgtEl>
                                        <p:attrNameLst>
                                          <p:attrName>ppt_x</p:attrName>
                                          <p:attrName>ppt_y</p:attrName>
                                        </p:attrNameLst>
                                      </p:cBhvr>
                                      <p:rCtr x="6328" y="8426"/>
                                    </p:animMotion>
                                  </p:childTnLst>
                                </p:cTn>
                              </p:par>
                            </p:childTnLst>
                          </p:cTn>
                        </p:par>
                        <p:par>
                          <p:cTn id="55" fill="hold">
                            <p:stCondLst>
                              <p:cond delay="3000"/>
                            </p:stCondLst>
                            <p:childTnLst>
                              <p:par>
                                <p:cTn id="56" presetID="1" presetClass="emph" presetSubtype="2" fill="hold" nodeType="afterEffect">
                                  <p:stCondLst>
                                    <p:cond delay="0"/>
                                  </p:stCondLst>
                                  <p:childTnLst>
                                    <p:animClr clrSpc="rgb" dir="cw">
                                      <p:cBhvr>
                                        <p:cTn id="57" dur="500" fill="hold"/>
                                        <p:tgtEl>
                                          <p:spTgt spid="88"/>
                                        </p:tgtEl>
                                        <p:attrNameLst>
                                          <p:attrName>fillcolor</p:attrName>
                                        </p:attrNameLst>
                                      </p:cBhvr>
                                      <p:to>
                                        <a:schemeClr val="bg1"/>
                                      </p:to>
                                    </p:animClr>
                                    <p:set>
                                      <p:cBhvr>
                                        <p:cTn id="58" dur="500" fill="hold"/>
                                        <p:tgtEl>
                                          <p:spTgt spid="88"/>
                                        </p:tgtEl>
                                        <p:attrNameLst>
                                          <p:attrName>fill.type</p:attrName>
                                        </p:attrNameLst>
                                      </p:cBhvr>
                                      <p:to>
                                        <p:strVal val="solid"/>
                                      </p:to>
                                    </p:set>
                                    <p:set>
                                      <p:cBhvr>
                                        <p:cTn id="59" dur="500" fill="hold"/>
                                        <p:tgtEl>
                                          <p:spTgt spid="88"/>
                                        </p:tgtEl>
                                        <p:attrNameLst>
                                          <p:attrName>fill.on</p:attrName>
                                        </p:attrNameLst>
                                      </p:cBhvr>
                                      <p:to>
                                        <p:strVal val="true"/>
                                      </p:to>
                                    </p:set>
                                  </p:childTnLst>
                                </p:cTn>
                              </p:par>
                              <p:par>
                                <p:cTn id="60" presetID="1" presetClass="exit" presetSubtype="0" fill="hold" grpId="1" nodeType="withEffect">
                                  <p:stCondLst>
                                    <p:cond delay="0"/>
                                  </p:stCondLst>
                                  <p:childTnLst>
                                    <p:set>
                                      <p:cBhvr>
                                        <p:cTn id="61" dur="1" fill="hold">
                                          <p:stCondLst>
                                            <p:cond delay="0"/>
                                          </p:stCondLst>
                                        </p:cTn>
                                        <p:tgtEl>
                                          <p:spTgt spid="82"/>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86"/>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85"/>
                                        </p:tgtEl>
                                        <p:attrNameLst>
                                          <p:attrName>style.visibility</p:attrName>
                                        </p:attrNameLst>
                                      </p:cBhvr>
                                      <p:to>
                                        <p:strVal val="hidden"/>
                                      </p:to>
                                    </p:set>
                                  </p:childTnLst>
                                </p:cTn>
                              </p:par>
                              <p:par>
                                <p:cTn id="66" presetID="1" presetClass="entr" presetSubtype="0" fill="hold" grpId="0" nodeType="withEffect">
                                  <p:stCondLst>
                                    <p:cond delay="0"/>
                                  </p:stCondLst>
                                  <p:childTnLst>
                                    <p:set>
                                      <p:cBhvr>
                                        <p:cTn id="67" dur="1" fill="hold">
                                          <p:stCondLst>
                                            <p:cond delay="0"/>
                                          </p:stCondLst>
                                        </p:cTn>
                                        <p:tgtEl>
                                          <p:spTgt spid="87"/>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9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68" grpId="0" animBg="1"/>
      <p:bldP spid="68" grpId="1" animBg="1"/>
      <p:bldP spid="69" grpId="0" animBg="1"/>
      <p:bldP spid="69" grpId="1" animBg="1"/>
      <p:bldP spid="71" grpId="0" animBg="1"/>
      <p:bldP spid="72" grpId="0" animBg="1"/>
      <p:bldP spid="73" grpId="0" animBg="1"/>
      <p:bldP spid="82" grpId="0" animBg="1"/>
      <p:bldP spid="82" grpId="1" animBg="1"/>
      <p:bldP spid="85" grpId="0" animBg="1"/>
      <p:bldP spid="85" grpId="1" animBg="1"/>
      <p:bldP spid="86" grpId="0" animBg="1"/>
      <p:bldP spid="86" grpId="1" animBg="1"/>
      <p:bldP spid="87" grpId="0" animBg="1"/>
      <p:bldP spid="91" grpId="0" animBg="1"/>
      <p:bldP spid="9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C0B829F3-129A-448E-BFF9-9A92907AB948}"/>
              </a:ext>
            </a:extLst>
          </p:cNvPr>
          <p:cNvSpPr>
            <a:spLocks noGrp="1"/>
          </p:cNvSpPr>
          <p:nvPr>
            <p:ph type="title"/>
          </p:nvPr>
        </p:nvSpPr>
        <p:spPr>
          <a:xfrm>
            <a:off x="838200" y="365129"/>
            <a:ext cx="10515600" cy="1325563"/>
          </a:xfrm>
        </p:spPr>
        <p:txBody>
          <a:bodyPr/>
          <a:lstStyle/>
          <a:p>
            <a:pPr algn="ctr"/>
            <a:r>
              <a:rPr lang="en-US" b="1" dirty="0">
                <a:solidFill>
                  <a:schemeClr val="accent6">
                    <a:lumMod val="50000"/>
                  </a:schemeClr>
                </a:solidFill>
                <a:latin typeface="Courier New" panose="02070309020205020404" pitchFamily="49" charset="0"/>
                <a:cs typeface="Courier New" panose="02070309020205020404" pitchFamily="49" charset="0"/>
              </a:rPr>
              <a:t>BUNDLE</a:t>
            </a:r>
            <a:r>
              <a:rPr lang="en-US" b="1" dirty="0">
                <a:solidFill>
                  <a:schemeClr val="accent6">
                    <a:lumMod val="50000"/>
                  </a:schemeClr>
                </a:solidFill>
                <a:latin typeface="+mn-lt"/>
                <a:cs typeface="Courier New" panose="02070309020205020404" pitchFamily="49" charset="0"/>
              </a:rPr>
              <a:t>:</a:t>
            </a:r>
            <a:r>
              <a:rPr lang="en-US" b="1" dirty="0">
                <a:solidFill>
                  <a:schemeClr val="accent6">
                    <a:lumMod val="50000"/>
                  </a:schemeClr>
                </a:solidFill>
              </a:rPr>
              <a:t> Thread-Level Scheduling Algorithm</a:t>
            </a:r>
          </a:p>
        </p:txBody>
      </p:sp>
      <p:sp>
        <p:nvSpPr>
          <p:cNvPr id="47" name="Content Placeholder 3">
            <a:extLst>
              <a:ext uri="{FF2B5EF4-FFF2-40B4-BE49-F238E27FC236}">
                <a16:creationId xmlns:a16="http://schemas.microsoft.com/office/drawing/2014/main" id="{6E0CE63E-7AC0-414C-B9D5-21A5FD524498}"/>
              </a:ext>
            </a:extLst>
          </p:cNvPr>
          <p:cNvSpPr>
            <a:spLocks noGrp="1"/>
          </p:cNvSpPr>
          <p:nvPr>
            <p:ph sz="half" idx="1"/>
          </p:nvPr>
        </p:nvSpPr>
        <p:spPr>
          <a:xfrm>
            <a:off x="838200" y="1825625"/>
            <a:ext cx="3913414" cy="4127306"/>
          </a:xfrm>
        </p:spPr>
        <p:txBody>
          <a:bodyPr anchor="ctr">
            <a:normAutofit/>
          </a:bodyPr>
          <a:lstStyle/>
          <a:p>
            <a:pPr marL="0" indent="0">
              <a:buNone/>
            </a:pPr>
            <a:r>
              <a:rPr lang="en-US" b="1" dirty="0">
                <a:solidFill>
                  <a:schemeClr val="accent6">
                    <a:lumMod val="50000"/>
                  </a:schemeClr>
                </a:solidFill>
              </a:rPr>
              <a:t>Selecting</a:t>
            </a:r>
            <a:r>
              <a:rPr lang="en-US" dirty="0">
                <a:solidFill>
                  <a:schemeClr val="accent6">
                    <a:lumMod val="50000"/>
                  </a:schemeClr>
                </a:solidFill>
              </a:rPr>
              <a:t> which bundle will become </a:t>
            </a:r>
            <a:r>
              <a:rPr lang="en-US" b="1" dirty="0">
                <a:solidFill>
                  <a:schemeClr val="accent6">
                    <a:lumMod val="50000"/>
                  </a:schemeClr>
                </a:solidFill>
              </a:rPr>
              <a:t>active</a:t>
            </a:r>
            <a:r>
              <a:rPr lang="en-US" dirty="0">
                <a:solidFill>
                  <a:schemeClr val="accent6">
                    <a:lumMod val="50000"/>
                  </a:schemeClr>
                </a:solidFill>
              </a:rPr>
              <a:t> is </a:t>
            </a:r>
            <a:r>
              <a:rPr lang="en-US" b="1" dirty="0">
                <a:solidFill>
                  <a:schemeClr val="accent6">
                    <a:lumMod val="50000"/>
                  </a:schemeClr>
                </a:solidFill>
              </a:rPr>
              <a:t>arbitrary.</a:t>
            </a:r>
          </a:p>
          <a:p>
            <a:pPr marL="0" indent="0">
              <a:buNone/>
            </a:pPr>
            <a:r>
              <a:rPr lang="en-US" b="1" dirty="0">
                <a:solidFill>
                  <a:schemeClr val="accent6">
                    <a:lumMod val="50000"/>
                  </a:schemeClr>
                </a:solidFill>
              </a:rPr>
              <a:t>Repeating</a:t>
            </a:r>
            <a:r>
              <a:rPr lang="en-US" dirty="0">
                <a:solidFill>
                  <a:schemeClr val="accent6">
                    <a:lumMod val="50000"/>
                  </a:schemeClr>
                </a:solidFill>
              </a:rPr>
              <a:t> the process until </a:t>
            </a:r>
            <a:r>
              <a:rPr lang="en-US" b="1" dirty="0">
                <a:solidFill>
                  <a:schemeClr val="accent6">
                    <a:lumMod val="50000"/>
                  </a:schemeClr>
                </a:solidFill>
              </a:rPr>
              <a:t>all</a:t>
            </a:r>
            <a:r>
              <a:rPr lang="en-US" dirty="0">
                <a:solidFill>
                  <a:schemeClr val="accent6">
                    <a:lumMod val="50000"/>
                  </a:schemeClr>
                </a:solidFill>
              </a:rPr>
              <a:t> threads </a:t>
            </a:r>
            <a:r>
              <a:rPr lang="en-US" b="1" dirty="0">
                <a:solidFill>
                  <a:schemeClr val="accent6">
                    <a:lumMod val="50000"/>
                  </a:schemeClr>
                </a:solidFill>
              </a:rPr>
              <a:t>complete</a:t>
            </a:r>
            <a:r>
              <a:rPr lang="en-US" dirty="0">
                <a:solidFill>
                  <a:schemeClr val="accent6">
                    <a:lumMod val="50000"/>
                  </a:schemeClr>
                </a:solidFill>
              </a:rPr>
              <a:t> execution.</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4A020F02-FADC-460E-95F3-C89EF198DE2C}"/>
                  </a:ext>
                </a:extLst>
              </p:cNvPr>
              <p:cNvSpPr/>
              <p:nvPr/>
            </p:nvSpPr>
            <p:spPr>
              <a:xfrm>
                <a:off x="5525424" y="1965890"/>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1</m:t>
                      </m:r>
                    </m:oMath>
                  </m:oMathPara>
                </a14:m>
                <a:endParaRPr lang="en-US" sz="2400" dirty="0">
                  <a:solidFill>
                    <a:schemeClr val="accent6">
                      <a:lumMod val="50000"/>
                    </a:schemeClr>
                  </a:solidFill>
                </a:endParaRPr>
              </a:p>
            </p:txBody>
          </p:sp>
        </mc:Choice>
        <mc:Fallback xmlns="">
          <p:sp>
            <p:nvSpPr>
              <p:cNvPr id="83" name="Rectangle 82">
                <a:extLst>
                  <a:ext uri="{FF2B5EF4-FFF2-40B4-BE49-F238E27FC236}">
                    <a16:creationId xmlns:a16="http://schemas.microsoft.com/office/drawing/2014/main" id="{4A020F02-FADC-460E-95F3-C89EF198DE2C}"/>
                  </a:ext>
                </a:extLst>
              </p:cNvPr>
              <p:cNvSpPr>
                <a:spLocks noRot="1" noChangeAspect="1" noMove="1" noResize="1" noEditPoints="1" noAdjustHandles="1" noChangeArrowheads="1" noChangeShapeType="1" noTextEdit="1"/>
              </p:cNvSpPr>
              <p:nvPr/>
            </p:nvSpPr>
            <p:spPr>
              <a:xfrm>
                <a:off x="5525424" y="1965890"/>
                <a:ext cx="770084" cy="770084"/>
              </a:xfrm>
              <a:prstGeom prst="rect">
                <a:avLst/>
              </a:prstGeom>
              <a:blipFill>
                <a:blip r:embed="rId3"/>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3735D471-F761-4C94-924B-A5CBFEA0BBA2}"/>
                  </a:ext>
                </a:extLst>
              </p:cNvPr>
              <p:cNvSpPr/>
              <p:nvPr/>
            </p:nvSpPr>
            <p:spPr>
              <a:xfrm>
                <a:off x="7068573" y="1965890"/>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2</m:t>
                      </m:r>
                    </m:oMath>
                  </m:oMathPara>
                </a14:m>
                <a:endParaRPr lang="en-US" sz="2400" dirty="0">
                  <a:solidFill>
                    <a:schemeClr val="accent6">
                      <a:lumMod val="50000"/>
                    </a:schemeClr>
                  </a:solidFill>
                </a:endParaRPr>
              </a:p>
            </p:txBody>
          </p:sp>
        </mc:Choice>
        <mc:Fallback xmlns="">
          <p:sp>
            <p:nvSpPr>
              <p:cNvPr id="88" name="Rectangle 87">
                <a:extLst>
                  <a:ext uri="{FF2B5EF4-FFF2-40B4-BE49-F238E27FC236}">
                    <a16:creationId xmlns:a16="http://schemas.microsoft.com/office/drawing/2014/main" id="{3735D471-F761-4C94-924B-A5CBFEA0BBA2}"/>
                  </a:ext>
                </a:extLst>
              </p:cNvPr>
              <p:cNvSpPr>
                <a:spLocks noRot="1" noChangeAspect="1" noMove="1" noResize="1" noEditPoints="1" noAdjustHandles="1" noChangeArrowheads="1" noChangeShapeType="1" noTextEdit="1"/>
              </p:cNvSpPr>
              <p:nvPr/>
            </p:nvSpPr>
            <p:spPr>
              <a:xfrm>
                <a:off x="7068573" y="1965890"/>
                <a:ext cx="770084" cy="770084"/>
              </a:xfrm>
              <a:prstGeom prst="rect">
                <a:avLst/>
              </a:prstGeom>
              <a:blipFill>
                <a:blip r:embed="rId4"/>
                <a:stretch>
                  <a:fillRect/>
                </a:stretch>
              </a:blipFill>
              <a:ln w="19050">
                <a:solidFill>
                  <a:schemeClr val="accent6">
                    <a:lumMod val="50000"/>
                  </a:schemeClr>
                </a:solidFill>
              </a:ln>
            </p:spPr>
            <p:txBody>
              <a:bodyPr/>
              <a:lstStyle/>
              <a:p>
                <a:r>
                  <a:rPr lang="en-US">
                    <a:noFill/>
                  </a:rPr>
                  <a:t> </a:t>
                </a:r>
              </a:p>
            </p:txBody>
          </p:sp>
        </mc:Fallback>
      </mc:AlternateContent>
      <p:sp>
        <p:nvSpPr>
          <p:cNvPr id="95" name="Rectangle 94">
            <a:extLst>
              <a:ext uri="{FF2B5EF4-FFF2-40B4-BE49-F238E27FC236}">
                <a16:creationId xmlns:a16="http://schemas.microsoft.com/office/drawing/2014/main" id="{CAD80ADD-6552-4345-88BE-E9DFBBFD6E09}"/>
              </a:ext>
            </a:extLst>
          </p:cNvPr>
          <p:cNvSpPr/>
          <p:nvPr/>
        </p:nvSpPr>
        <p:spPr>
          <a:xfrm>
            <a:off x="5525424"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n</a:t>
            </a:r>
            <a:r>
              <a:rPr lang="en-US" sz="2400" baseline="-25000" dirty="0">
                <a:solidFill>
                  <a:schemeClr val="accent6">
                    <a:lumMod val="50000"/>
                  </a:schemeClr>
                </a:solidFill>
              </a:rPr>
              <a:t>4</a:t>
            </a:r>
            <a:endParaRPr lang="en-US" sz="2400"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59AD029-944B-4A07-946A-4730BA1A3DB6}"/>
                  </a:ext>
                </a:extLst>
              </p:cNvPr>
              <p:cNvSpPr/>
              <p:nvPr/>
            </p:nvSpPr>
            <p:spPr>
              <a:xfrm>
                <a:off x="7068573"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5</m:t>
                      </m:r>
                    </m:oMath>
                  </m:oMathPara>
                </a14:m>
                <a:endParaRPr lang="en-US" sz="2400" dirty="0">
                  <a:solidFill>
                    <a:schemeClr val="accent6">
                      <a:lumMod val="50000"/>
                    </a:schemeClr>
                  </a:solidFill>
                </a:endParaRPr>
              </a:p>
            </p:txBody>
          </p:sp>
        </mc:Choice>
        <mc:Fallback xmlns="">
          <p:sp>
            <p:nvSpPr>
              <p:cNvPr id="97" name="Rectangle 96">
                <a:extLst>
                  <a:ext uri="{FF2B5EF4-FFF2-40B4-BE49-F238E27FC236}">
                    <a16:creationId xmlns:a16="http://schemas.microsoft.com/office/drawing/2014/main" id="{159AD029-944B-4A07-946A-4730BA1A3DB6}"/>
                  </a:ext>
                </a:extLst>
              </p:cNvPr>
              <p:cNvSpPr>
                <a:spLocks noRot="1" noChangeAspect="1" noMove="1" noResize="1" noEditPoints="1" noAdjustHandles="1" noChangeArrowheads="1" noChangeShapeType="1" noTextEdit="1"/>
              </p:cNvSpPr>
              <p:nvPr/>
            </p:nvSpPr>
            <p:spPr>
              <a:xfrm>
                <a:off x="7068573" y="3504236"/>
                <a:ext cx="770084" cy="770084"/>
              </a:xfrm>
              <a:prstGeom prst="rect">
                <a:avLst/>
              </a:prstGeom>
              <a:blipFill>
                <a:blip r:embed="rId5"/>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8E454EB3-6439-4FAA-A982-24CE8FB7E0EC}"/>
                  </a:ext>
                </a:extLst>
              </p:cNvPr>
              <p:cNvSpPr/>
              <p:nvPr/>
            </p:nvSpPr>
            <p:spPr>
              <a:xfrm>
                <a:off x="8611722" y="1965890"/>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3</m:t>
                      </m:r>
                    </m:oMath>
                  </m:oMathPara>
                </a14:m>
                <a:endParaRPr lang="en-US" sz="2400" dirty="0">
                  <a:solidFill>
                    <a:schemeClr val="accent6">
                      <a:lumMod val="50000"/>
                    </a:schemeClr>
                  </a:solidFill>
                </a:endParaRPr>
              </a:p>
            </p:txBody>
          </p:sp>
        </mc:Choice>
        <mc:Fallback xmlns="">
          <p:sp>
            <p:nvSpPr>
              <p:cNvPr id="110" name="Rectangle 109">
                <a:extLst>
                  <a:ext uri="{FF2B5EF4-FFF2-40B4-BE49-F238E27FC236}">
                    <a16:creationId xmlns:a16="http://schemas.microsoft.com/office/drawing/2014/main" id="{8E454EB3-6439-4FAA-A982-24CE8FB7E0EC}"/>
                  </a:ext>
                </a:extLst>
              </p:cNvPr>
              <p:cNvSpPr>
                <a:spLocks noRot="1" noChangeAspect="1" noMove="1" noResize="1" noEditPoints="1" noAdjustHandles="1" noChangeArrowheads="1" noChangeShapeType="1" noTextEdit="1"/>
              </p:cNvSpPr>
              <p:nvPr/>
            </p:nvSpPr>
            <p:spPr>
              <a:xfrm>
                <a:off x="8611722" y="1965890"/>
                <a:ext cx="770084" cy="770084"/>
              </a:xfrm>
              <a:prstGeom prst="rect">
                <a:avLst/>
              </a:prstGeom>
              <a:blipFill>
                <a:blip r:embed="rId6"/>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Rectangle 103">
                <a:extLst>
                  <a:ext uri="{FF2B5EF4-FFF2-40B4-BE49-F238E27FC236}">
                    <a16:creationId xmlns:a16="http://schemas.microsoft.com/office/drawing/2014/main" id="{CE09625C-86E9-440D-813B-3E29D7A89847}"/>
                  </a:ext>
                </a:extLst>
              </p:cNvPr>
              <p:cNvSpPr/>
              <p:nvPr/>
            </p:nvSpPr>
            <p:spPr>
              <a:xfrm>
                <a:off x="8611722"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6</m:t>
                      </m:r>
                    </m:oMath>
                  </m:oMathPara>
                </a14:m>
                <a:endParaRPr lang="en-US" sz="2400" dirty="0">
                  <a:solidFill>
                    <a:schemeClr val="accent6">
                      <a:lumMod val="50000"/>
                    </a:schemeClr>
                  </a:solidFill>
                </a:endParaRPr>
              </a:p>
            </p:txBody>
          </p:sp>
        </mc:Choice>
        <mc:Fallback xmlns="">
          <p:sp>
            <p:nvSpPr>
              <p:cNvPr id="104" name="Rectangle 103">
                <a:extLst>
                  <a:ext uri="{FF2B5EF4-FFF2-40B4-BE49-F238E27FC236}">
                    <a16:creationId xmlns:a16="http://schemas.microsoft.com/office/drawing/2014/main" id="{CE09625C-86E9-440D-813B-3E29D7A89847}"/>
                  </a:ext>
                </a:extLst>
              </p:cNvPr>
              <p:cNvSpPr>
                <a:spLocks noRot="1" noChangeAspect="1" noMove="1" noResize="1" noEditPoints="1" noAdjustHandles="1" noChangeArrowheads="1" noChangeShapeType="1" noTextEdit="1"/>
              </p:cNvSpPr>
              <p:nvPr/>
            </p:nvSpPr>
            <p:spPr>
              <a:xfrm>
                <a:off x="8611722" y="3504236"/>
                <a:ext cx="770084" cy="770084"/>
              </a:xfrm>
              <a:prstGeom prst="rect">
                <a:avLst/>
              </a:prstGeom>
              <a:blipFill>
                <a:blip r:embed="rId7"/>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1CC38F51-1298-4612-8ED8-FEC2A8AB360F}"/>
                  </a:ext>
                </a:extLst>
              </p:cNvPr>
              <p:cNvSpPr/>
              <p:nvPr/>
            </p:nvSpPr>
            <p:spPr>
              <a:xfrm>
                <a:off x="7068573" y="5042582"/>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8</m:t>
                      </m:r>
                    </m:oMath>
                  </m:oMathPara>
                </a14:m>
                <a:endParaRPr lang="en-US" sz="2400" dirty="0">
                  <a:solidFill>
                    <a:schemeClr val="accent6">
                      <a:lumMod val="50000"/>
                    </a:schemeClr>
                  </a:solidFill>
                </a:endParaRPr>
              </a:p>
            </p:txBody>
          </p:sp>
        </mc:Choice>
        <mc:Fallback xmlns="">
          <p:sp>
            <p:nvSpPr>
              <p:cNvPr id="121" name="Rectangle 120">
                <a:extLst>
                  <a:ext uri="{FF2B5EF4-FFF2-40B4-BE49-F238E27FC236}">
                    <a16:creationId xmlns:a16="http://schemas.microsoft.com/office/drawing/2014/main" id="{1CC38F51-1298-4612-8ED8-FEC2A8AB360F}"/>
                  </a:ext>
                </a:extLst>
              </p:cNvPr>
              <p:cNvSpPr>
                <a:spLocks noRot="1" noChangeAspect="1" noMove="1" noResize="1" noEditPoints="1" noAdjustHandles="1" noChangeArrowheads="1" noChangeShapeType="1" noTextEdit="1"/>
              </p:cNvSpPr>
              <p:nvPr/>
            </p:nvSpPr>
            <p:spPr>
              <a:xfrm>
                <a:off x="7068573" y="5042582"/>
                <a:ext cx="770084" cy="770084"/>
              </a:xfrm>
              <a:prstGeom prst="rect">
                <a:avLst/>
              </a:prstGeom>
              <a:blipFill>
                <a:blip r:embed="rId8"/>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84A23A4B-FD50-4391-8C02-2FCCC1746F0E}"/>
                  </a:ext>
                </a:extLst>
              </p:cNvPr>
              <p:cNvSpPr/>
              <p:nvPr/>
            </p:nvSpPr>
            <p:spPr>
              <a:xfrm>
                <a:off x="8613212" y="5042582"/>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9</m:t>
                      </m:r>
                    </m:oMath>
                  </m:oMathPara>
                </a14:m>
                <a:endParaRPr lang="en-US" sz="2400" dirty="0">
                  <a:solidFill>
                    <a:schemeClr val="accent6">
                      <a:lumMod val="50000"/>
                    </a:schemeClr>
                  </a:solidFill>
                </a:endParaRPr>
              </a:p>
            </p:txBody>
          </p:sp>
        </mc:Choice>
        <mc:Fallback xmlns="">
          <p:sp>
            <p:nvSpPr>
              <p:cNvPr id="133" name="Rectangle 132">
                <a:extLst>
                  <a:ext uri="{FF2B5EF4-FFF2-40B4-BE49-F238E27FC236}">
                    <a16:creationId xmlns:a16="http://schemas.microsoft.com/office/drawing/2014/main" id="{84A23A4B-FD50-4391-8C02-2FCCC1746F0E}"/>
                  </a:ext>
                </a:extLst>
              </p:cNvPr>
              <p:cNvSpPr>
                <a:spLocks noRot="1" noChangeAspect="1" noMove="1" noResize="1" noEditPoints="1" noAdjustHandles="1" noChangeArrowheads="1" noChangeShapeType="1" noTextEdit="1"/>
              </p:cNvSpPr>
              <p:nvPr/>
            </p:nvSpPr>
            <p:spPr>
              <a:xfrm>
                <a:off x="8613212" y="5042582"/>
                <a:ext cx="770084" cy="770084"/>
              </a:xfrm>
              <a:prstGeom prst="rect">
                <a:avLst/>
              </a:prstGeom>
              <a:blipFill>
                <a:blip r:embed="rId9"/>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E7801C44-28C3-4E55-8E78-4F79CAB1F114}"/>
                  </a:ext>
                </a:extLst>
              </p:cNvPr>
              <p:cNvSpPr/>
              <p:nvPr/>
            </p:nvSpPr>
            <p:spPr>
              <a:xfrm>
                <a:off x="10153380"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7</m:t>
                      </m:r>
                    </m:oMath>
                  </m:oMathPara>
                </a14:m>
                <a:endParaRPr lang="en-US" sz="2400" dirty="0">
                  <a:solidFill>
                    <a:schemeClr val="accent6">
                      <a:lumMod val="50000"/>
                    </a:schemeClr>
                  </a:solidFill>
                </a:endParaRPr>
              </a:p>
            </p:txBody>
          </p:sp>
        </mc:Choice>
        <mc:Fallback xmlns="">
          <p:sp>
            <p:nvSpPr>
              <p:cNvPr id="183" name="Rectangle 182">
                <a:extLst>
                  <a:ext uri="{FF2B5EF4-FFF2-40B4-BE49-F238E27FC236}">
                    <a16:creationId xmlns:a16="http://schemas.microsoft.com/office/drawing/2014/main" id="{E7801C44-28C3-4E55-8E78-4F79CAB1F114}"/>
                  </a:ext>
                </a:extLst>
              </p:cNvPr>
              <p:cNvSpPr>
                <a:spLocks noRot="1" noChangeAspect="1" noMove="1" noResize="1" noEditPoints="1" noAdjustHandles="1" noChangeArrowheads="1" noChangeShapeType="1" noTextEdit="1"/>
              </p:cNvSpPr>
              <p:nvPr/>
            </p:nvSpPr>
            <p:spPr>
              <a:xfrm>
                <a:off x="10153380" y="3504236"/>
                <a:ext cx="770084" cy="770084"/>
              </a:xfrm>
              <a:prstGeom prst="rect">
                <a:avLst/>
              </a:prstGeom>
              <a:blipFill>
                <a:blip r:embed="rId10"/>
                <a:stretch>
                  <a:fillRect/>
                </a:stretch>
              </a:blipFill>
              <a:ln w="19050">
                <a:solidFill>
                  <a:schemeClr val="accent6">
                    <a:lumMod val="50000"/>
                  </a:schemeClr>
                </a:solidFill>
              </a:ln>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9E4D0F67-0438-4073-B2A8-78CE970B9946}"/>
              </a:ext>
            </a:extLst>
          </p:cNvPr>
          <p:cNvCxnSpPr>
            <a:stCxn id="83" idx="3"/>
            <a:endCxn id="88" idx="1"/>
          </p:cNvCxnSpPr>
          <p:nvPr/>
        </p:nvCxnSpPr>
        <p:spPr>
          <a:xfrm>
            <a:off x="6295508" y="2350932"/>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34DCB97-9143-48CF-AE75-C2A559204859}"/>
              </a:ext>
            </a:extLst>
          </p:cNvPr>
          <p:cNvCxnSpPr>
            <a:stCxn id="83" idx="2"/>
            <a:endCxn id="95" idx="0"/>
          </p:cNvCxnSpPr>
          <p:nvPr/>
        </p:nvCxnSpPr>
        <p:spPr>
          <a:xfrm>
            <a:off x="5910466" y="2735974"/>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0014784-2CDA-48FE-932E-2151297C1BDD}"/>
              </a:ext>
            </a:extLst>
          </p:cNvPr>
          <p:cNvCxnSpPr>
            <a:stCxn id="95" idx="3"/>
            <a:endCxn id="97" idx="1"/>
          </p:cNvCxnSpPr>
          <p:nvPr/>
        </p:nvCxnSpPr>
        <p:spPr>
          <a:xfrm>
            <a:off x="6295508" y="3889278"/>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DE47C92-C3F9-456A-9819-B6A1E1222FB7}"/>
              </a:ext>
            </a:extLst>
          </p:cNvPr>
          <p:cNvCxnSpPr>
            <a:stCxn id="97" idx="2"/>
            <a:endCxn id="121" idx="0"/>
          </p:cNvCxnSpPr>
          <p:nvPr/>
        </p:nvCxnSpPr>
        <p:spPr>
          <a:xfrm>
            <a:off x="7453615" y="4274320"/>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2E329FC-ECF3-4665-8455-954FC7BA4664}"/>
              </a:ext>
            </a:extLst>
          </p:cNvPr>
          <p:cNvCxnSpPr>
            <a:stCxn id="88" idx="3"/>
            <a:endCxn id="110" idx="1"/>
          </p:cNvCxnSpPr>
          <p:nvPr/>
        </p:nvCxnSpPr>
        <p:spPr>
          <a:xfrm>
            <a:off x="7838657" y="2350932"/>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866A3C31-2DF7-43EB-B283-1590421EF31B}"/>
              </a:ext>
            </a:extLst>
          </p:cNvPr>
          <p:cNvCxnSpPr>
            <a:stCxn id="88" idx="2"/>
            <a:endCxn id="104" idx="0"/>
          </p:cNvCxnSpPr>
          <p:nvPr/>
        </p:nvCxnSpPr>
        <p:spPr>
          <a:xfrm rot="16200000" flipH="1">
            <a:off x="7841058" y="2348530"/>
            <a:ext cx="768262" cy="1543149"/>
          </a:xfrm>
          <a:prstGeom prst="bentConnector3">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657E8B-6846-4A7D-8799-72E21C1D6EAA}"/>
              </a:ext>
            </a:extLst>
          </p:cNvPr>
          <p:cNvCxnSpPr>
            <a:stCxn id="121" idx="3"/>
            <a:endCxn id="133" idx="1"/>
          </p:cNvCxnSpPr>
          <p:nvPr/>
        </p:nvCxnSpPr>
        <p:spPr>
          <a:xfrm>
            <a:off x="7838657" y="5427624"/>
            <a:ext cx="7745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385D042-C0FF-4099-AF46-FAAEF87BC3E2}"/>
              </a:ext>
            </a:extLst>
          </p:cNvPr>
          <p:cNvCxnSpPr>
            <a:stCxn id="133" idx="0"/>
            <a:endCxn id="104" idx="2"/>
          </p:cNvCxnSpPr>
          <p:nvPr/>
        </p:nvCxnSpPr>
        <p:spPr>
          <a:xfrm flipH="1" flipV="1">
            <a:off x="8996764" y="4274320"/>
            <a:ext cx="149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A298CB-13F5-46BF-9101-912F1C5BA51E}"/>
              </a:ext>
            </a:extLst>
          </p:cNvPr>
          <p:cNvCxnSpPr>
            <a:stCxn id="104" idx="1"/>
            <a:endCxn id="97" idx="3"/>
          </p:cNvCxnSpPr>
          <p:nvPr/>
        </p:nvCxnSpPr>
        <p:spPr>
          <a:xfrm flipH="1">
            <a:off x="7838657" y="3889278"/>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AB2D407-2DFD-4817-97BE-6D2DE0D61BBD}"/>
              </a:ext>
            </a:extLst>
          </p:cNvPr>
          <p:cNvCxnSpPr>
            <a:stCxn id="104" idx="3"/>
            <a:endCxn id="183" idx="1"/>
          </p:cNvCxnSpPr>
          <p:nvPr/>
        </p:nvCxnSpPr>
        <p:spPr>
          <a:xfrm>
            <a:off x="9381806" y="3889278"/>
            <a:ext cx="77157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78A2CC4-6BCC-407B-B3F0-CF50354B5490}"/>
              </a:ext>
            </a:extLst>
          </p:cNvPr>
          <p:cNvCxnSpPr>
            <a:stCxn id="110" idx="3"/>
            <a:endCxn id="183" idx="0"/>
          </p:cNvCxnSpPr>
          <p:nvPr/>
        </p:nvCxnSpPr>
        <p:spPr>
          <a:xfrm>
            <a:off x="9381806" y="2350932"/>
            <a:ext cx="1156616" cy="1153304"/>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55A90B-0B68-450B-973F-638FAF7D5E2F}"/>
              </a:ext>
            </a:extLst>
          </p:cNvPr>
          <p:cNvGrpSpPr/>
          <p:nvPr/>
        </p:nvGrpSpPr>
        <p:grpSpPr>
          <a:xfrm>
            <a:off x="10350897" y="5012446"/>
            <a:ext cx="1002903" cy="800220"/>
            <a:chOff x="10923464" y="1825625"/>
            <a:chExt cx="1002903" cy="800220"/>
          </a:xfrm>
        </p:grpSpPr>
        <p:sp>
          <p:nvSpPr>
            <p:cNvPr id="4" name="TextBox 3">
              <a:extLst>
                <a:ext uri="{FF2B5EF4-FFF2-40B4-BE49-F238E27FC236}">
                  <a16:creationId xmlns:a16="http://schemas.microsoft.com/office/drawing/2014/main" id="{7901BE9E-2E14-400E-A0D5-4B5291A714F6}"/>
                </a:ext>
              </a:extLst>
            </p:cNvPr>
            <p:cNvSpPr txBox="1"/>
            <p:nvPr/>
          </p:nvSpPr>
          <p:spPr>
            <a:xfrm>
              <a:off x="10923464" y="1825625"/>
              <a:ext cx="1002903" cy="400110"/>
            </a:xfrm>
            <a:prstGeom prst="rect">
              <a:avLst/>
            </a:prstGeom>
            <a:solidFill>
              <a:srgbClr val="CCFFCC"/>
            </a:solidFill>
            <a:ln w="19050">
              <a:solidFill>
                <a:schemeClr val="accent6">
                  <a:lumMod val="50000"/>
                </a:schemeClr>
              </a:solidFill>
            </a:ln>
          </p:spPr>
          <p:txBody>
            <a:bodyPr wrap="square" rtlCol="0">
              <a:spAutoFit/>
            </a:bodyPr>
            <a:lstStyle/>
            <a:p>
              <a:pPr algn="ctr"/>
              <a:r>
                <a:rPr lang="en-US" sz="2000" dirty="0">
                  <a:solidFill>
                    <a:schemeClr val="accent6">
                      <a:lumMod val="50000"/>
                    </a:schemeClr>
                  </a:solidFill>
                </a:rPr>
                <a:t>Active</a:t>
              </a:r>
            </a:p>
          </p:txBody>
        </p:sp>
        <p:sp>
          <p:nvSpPr>
            <p:cNvPr id="60" name="TextBox 59">
              <a:extLst>
                <a:ext uri="{FF2B5EF4-FFF2-40B4-BE49-F238E27FC236}">
                  <a16:creationId xmlns:a16="http://schemas.microsoft.com/office/drawing/2014/main" id="{FFCBCF6E-2C1E-4B69-8585-6F7E4B8FB654}"/>
                </a:ext>
              </a:extLst>
            </p:cNvPr>
            <p:cNvSpPr txBox="1"/>
            <p:nvPr/>
          </p:nvSpPr>
          <p:spPr>
            <a:xfrm>
              <a:off x="10923464" y="2225735"/>
              <a:ext cx="1002903" cy="400110"/>
            </a:xfrm>
            <a:prstGeom prst="rect">
              <a:avLst/>
            </a:prstGeom>
            <a:noFill/>
            <a:ln w="19050">
              <a:solidFill>
                <a:schemeClr val="accent6">
                  <a:lumMod val="50000"/>
                </a:schemeClr>
              </a:solidFill>
            </a:ln>
          </p:spPr>
          <p:txBody>
            <a:bodyPr wrap="none" rtlCol="0">
              <a:spAutoFit/>
            </a:bodyPr>
            <a:lstStyle/>
            <a:p>
              <a:r>
                <a:rPr lang="en-US" sz="2000" dirty="0">
                  <a:solidFill>
                    <a:schemeClr val="accent6">
                      <a:lumMod val="50000"/>
                    </a:schemeClr>
                  </a:solidFill>
                </a:rPr>
                <a:t>Inactive</a:t>
              </a:r>
            </a:p>
          </p:txBody>
        </p:sp>
      </p:grpSp>
      <p:sp>
        <p:nvSpPr>
          <p:cNvPr id="71" name="Rectangle 70">
            <a:extLst>
              <a:ext uri="{FF2B5EF4-FFF2-40B4-BE49-F238E27FC236}">
                <a16:creationId xmlns:a16="http://schemas.microsoft.com/office/drawing/2014/main" id="{8DB032B7-F69F-4A35-854B-D95A0422628B}"/>
              </a:ext>
            </a:extLst>
          </p:cNvPr>
          <p:cNvSpPr/>
          <p:nvPr/>
        </p:nvSpPr>
        <p:spPr>
          <a:xfrm>
            <a:off x="6762997" y="4121964"/>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72" name="Rectangle 71">
            <a:extLst>
              <a:ext uri="{FF2B5EF4-FFF2-40B4-BE49-F238E27FC236}">
                <a16:creationId xmlns:a16="http://schemas.microsoft.com/office/drawing/2014/main" id="{D5CD9917-FB0A-4824-AEEF-3DB988E2FA96}"/>
              </a:ext>
            </a:extLst>
          </p:cNvPr>
          <p:cNvSpPr/>
          <p:nvPr/>
        </p:nvSpPr>
        <p:spPr>
          <a:xfrm>
            <a:off x="6762997" y="3917371"/>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73" name="Rectangle 72">
            <a:extLst>
              <a:ext uri="{FF2B5EF4-FFF2-40B4-BE49-F238E27FC236}">
                <a16:creationId xmlns:a16="http://schemas.microsoft.com/office/drawing/2014/main" id="{8B6CB80F-B3E3-4315-A6E0-20ACCB7F7A59}"/>
              </a:ext>
            </a:extLst>
          </p:cNvPr>
          <p:cNvSpPr/>
          <p:nvPr/>
        </p:nvSpPr>
        <p:spPr>
          <a:xfrm>
            <a:off x="6762997" y="3712901"/>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78" name="Rectangle 77">
            <a:extLst>
              <a:ext uri="{FF2B5EF4-FFF2-40B4-BE49-F238E27FC236}">
                <a16:creationId xmlns:a16="http://schemas.microsoft.com/office/drawing/2014/main" id="{E1A8763D-1878-4F37-BAD6-4E33E1514CB5}"/>
              </a:ext>
            </a:extLst>
          </p:cNvPr>
          <p:cNvSpPr/>
          <p:nvPr/>
        </p:nvSpPr>
        <p:spPr>
          <a:xfrm>
            <a:off x="6762997" y="5055391"/>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80" name="Rectangle 79">
            <a:extLst>
              <a:ext uri="{FF2B5EF4-FFF2-40B4-BE49-F238E27FC236}">
                <a16:creationId xmlns:a16="http://schemas.microsoft.com/office/drawing/2014/main" id="{6823CD65-6C16-4A9C-9CD1-95144434AEC8}"/>
              </a:ext>
            </a:extLst>
          </p:cNvPr>
          <p:cNvSpPr/>
          <p:nvPr/>
        </p:nvSpPr>
        <p:spPr>
          <a:xfrm>
            <a:off x="6762997" y="5464454"/>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81" name="Rectangle 80">
            <a:extLst>
              <a:ext uri="{FF2B5EF4-FFF2-40B4-BE49-F238E27FC236}">
                <a16:creationId xmlns:a16="http://schemas.microsoft.com/office/drawing/2014/main" id="{EAA610C4-F105-4E5F-8F31-1EFE8A2D59C4}"/>
              </a:ext>
            </a:extLst>
          </p:cNvPr>
          <p:cNvSpPr/>
          <p:nvPr/>
        </p:nvSpPr>
        <p:spPr>
          <a:xfrm>
            <a:off x="6762997" y="5259984"/>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87" name="Rectangle 86">
            <a:extLst>
              <a:ext uri="{FF2B5EF4-FFF2-40B4-BE49-F238E27FC236}">
                <a16:creationId xmlns:a16="http://schemas.microsoft.com/office/drawing/2014/main" id="{CD78605E-87BC-4747-987E-73550260DDB5}"/>
              </a:ext>
            </a:extLst>
          </p:cNvPr>
          <p:cNvSpPr/>
          <p:nvPr/>
        </p:nvSpPr>
        <p:spPr>
          <a:xfrm>
            <a:off x="8312980" y="1953802"/>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91" name="Rectangle 90">
            <a:extLst>
              <a:ext uri="{FF2B5EF4-FFF2-40B4-BE49-F238E27FC236}">
                <a16:creationId xmlns:a16="http://schemas.microsoft.com/office/drawing/2014/main" id="{FC173602-C97A-4150-8926-B19C0524A228}"/>
              </a:ext>
            </a:extLst>
          </p:cNvPr>
          <p:cNvSpPr/>
          <p:nvPr/>
        </p:nvSpPr>
        <p:spPr>
          <a:xfrm>
            <a:off x="8312980" y="2158395"/>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92" name="Rectangle 91">
            <a:extLst>
              <a:ext uri="{FF2B5EF4-FFF2-40B4-BE49-F238E27FC236}">
                <a16:creationId xmlns:a16="http://schemas.microsoft.com/office/drawing/2014/main" id="{89EC9D5A-794B-4859-8365-B96919B094F0}"/>
              </a:ext>
            </a:extLst>
          </p:cNvPr>
          <p:cNvSpPr/>
          <p:nvPr/>
        </p:nvSpPr>
        <p:spPr>
          <a:xfrm>
            <a:off x="8315150" y="3512380"/>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02" name="Rectangle 101">
            <a:extLst>
              <a:ext uri="{FF2B5EF4-FFF2-40B4-BE49-F238E27FC236}">
                <a16:creationId xmlns:a16="http://schemas.microsoft.com/office/drawing/2014/main" id="{BDE8FAE4-A696-4C88-8ADC-EBD234B5E512}"/>
              </a:ext>
            </a:extLst>
          </p:cNvPr>
          <p:cNvSpPr/>
          <p:nvPr/>
        </p:nvSpPr>
        <p:spPr>
          <a:xfrm>
            <a:off x="9855500" y="3512380"/>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05" name="Rectangle 104">
            <a:extLst>
              <a:ext uri="{FF2B5EF4-FFF2-40B4-BE49-F238E27FC236}">
                <a16:creationId xmlns:a16="http://schemas.microsoft.com/office/drawing/2014/main" id="{186A8D07-DB28-4BBD-ACE6-AA07877D8F10}"/>
              </a:ext>
            </a:extLst>
          </p:cNvPr>
          <p:cNvSpPr/>
          <p:nvPr/>
        </p:nvSpPr>
        <p:spPr>
          <a:xfrm>
            <a:off x="9855500" y="3921443"/>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06" name="Rectangle 105">
            <a:extLst>
              <a:ext uri="{FF2B5EF4-FFF2-40B4-BE49-F238E27FC236}">
                <a16:creationId xmlns:a16="http://schemas.microsoft.com/office/drawing/2014/main" id="{94E22BC4-9DD8-416C-88ED-29AF07141B6A}"/>
              </a:ext>
            </a:extLst>
          </p:cNvPr>
          <p:cNvSpPr/>
          <p:nvPr/>
        </p:nvSpPr>
        <p:spPr>
          <a:xfrm>
            <a:off x="9855500" y="3716973"/>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8" name="Slide Number Placeholder 7">
            <a:extLst>
              <a:ext uri="{FF2B5EF4-FFF2-40B4-BE49-F238E27FC236}">
                <a16:creationId xmlns:a16="http://schemas.microsoft.com/office/drawing/2014/main" id="{83217A8D-DA62-44D8-810B-AA632849407E}"/>
              </a:ext>
            </a:extLst>
          </p:cNvPr>
          <p:cNvSpPr>
            <a:spLocks noGrp="1"/>
          </p:cNvSpPr>
          <p:nvPr>
            <p:ph type="sldNum" sz="quarter" idx="12"/>
          </p:nvPr>
        </p:nvSpPr>
        <p:spPr/>
        <p:txBody>
          <a:bodyPr/>
          <a:lstStyle/>
          <a:p>
            <a:fld id="{C0DF9C1F-DB74-1E4B-8839-30A600129FD3}" type="slidenum">
              <a:rPr lang="en-US" smtClean="0"/>
              <a:t>21</a:t>
            </a:fld>
            <a:endParaRPr lang="en-US"/>
          </a:p>
        </p:txBody>
      </p:sp>
    </p:spTree>
    <p:extLst>
      <p:ext uri="{BB962C8B-B14F-4D97-AF65-F5344CB8AC3E}">
        <p14:creationId xmlns:p14="http://schemas.microsoft.com/office/powerpoint/2010/main" val="407706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110"/>
                                        </p:tgtEl>
                                        <p:attrNameLst>
                                          <p:attrName>fillcolor</p:attrName>
                                        </p:attrNameLst>
                                      </p:cBhvr>
                                      <p:to>
                                        <a:srgbClr val="CCFFCC"/>
                                      </p:to>
                                    </p:animClr>
                                    <p:set>
                                      <p:cBhvr>
                                        <p:cTn id="7" dur="500" fill="hold"/>
                                        <p:tgtEl>
                                          <p:spTgt spid="110"/>
                                        </p:tgtEl>
                                        <p:attrNameLst>
                                          <p:attrName>fill.type</p:attrName>
                                        </p:attrNameLst>
                                      </p:cBhvr>
                                      <p:to>
                                        <p:strVal val="solid"/>
                                      </p:to>
                                    </p:set>
                                    <p:set>
                                      <p:cBhvr>
                                        <p:cTn id="8" dur="500" fill="hold"/>
                                        <p:tgtEl>
                                          <p:spTgt spid="110"/>
                                        </p:tgtEl>
                                        <p:attrNameLst>
                                          <p:attrName>fill.on</p:attrName>
                                        </p:attrNameLst>
                                      </p:cBhvr>
                                      <p:to>
                                        <p:strVal val="true"/>
                                      </p:to>
                                    </p:set>
                                  </p:childTnLst>
                                </p:cTn>
                              </p:par>
                            </p:childTnLst>
                          </p:cTn>
                        </p:par>
                        <p:par>
                          <p:cTn id="9" fill="hold">
                            <p:stCondLst>
                              <p:cond delay="500"/>
                            </p:stCondLst>
                            <p:childTnLst>
                              <p:par>
                                <p:cTn id="10" presetID="50" presetClass="path" presetSubtype="0" accel="50000" decel="50000" fill="hold" grpId="0" nodeType="afterEffect">
                                  <p:stCondLst>
                                    <p:cond delay="0"/>
                                  </p:stCondLst>
                                  <p:childTnLst>
                                    <p:animMotion origin="layout" path="M -1.875E-6 -7.40741E-7 L 0.06328 -7.40741E-7 C 0.09154 -7.40741E-7 0.12656 0.06273 0.12656 0.11389 L 0.12656 0.2287 " pathEditMode="relative" rAng="0" ptsTypes="AAAA">
                                      <p:cBhvr>
                                        <p:cTn id="11" dur="250" fill="hold"/>
                                        <p:tgtEl>
                                          <p:spTgt spid="87"/>
                                        </p:tgtEl>
                                        <p:attrNameLst>
                                          <p:attrName>ppt_x</p:attrName>
                                          <p:attrName>ppt_y</p:attrName>
                                        </p:attrNameLst>
                                      </p:cBhvr>
                                      <p:rCtr x="6328" y="11435"/>
                                    </p:animMotion>
                                  </p:childTnLst>
                                </p:cTn>
                              </p:par>
                            </p:childTnLst>
                          </p:cTn>
                        </p:par>
                        <p:par>
                          <p:cTn id="12" fill="hold">
                            <p:stCondLst>
                              <p:cond delay="750"/>
                            </p:stCondLst>
                            <p:childTnLst>
                              <p:par>
                                <p:cTn id="13" presetID="50" presetClass="path" presetSubtype="0" accel="50000" decel="50000" fill="hold" grpId="0" nodeType="afterEffect">
                                  <p:stCondLst>
                                    <p:cond delay="0"/>
                                  </p:stCondLst>
                                  <p:childTnLst>
                                    <p:animMotion origin="layout" path="M -1.875E-6 -1.85185E-6 L 0.06328 -1.85185E-6 C 0.09154 -1.85185E-6 0.12656 0.06296 0.12656 0.11435 L 0.12656 0.22894 " pathEditMode="relative" rAng="0" ptsTypes="AAAA">
                                      <p:cBhvr>
                                        <p:cTn id="14" dur="250" fill="hold"/>
                                        <p:tgtEl>
                                          <p:spTgt spid="91"/>
                                        </p:tgtEl>
                                        <p:attrNameLst>
                                          <p:attrName>ppt_x</p:attrName>
                                          <p:attrName>ppt_y</p:attrName>
                                        </p:attrNameLst>
                                      </p:cBhvr>
                                      <p:rCtr x="6328" y="11435"/>
                                    </p:animMotion>
                                  </p:childTnLst>
                                </p:cTn>
                              </p:par>
                            </p:childTnLst>
                          </p:cTn>
                        </p:par>
                        <p:par>
                          <p:cTn id="15" fill="hold">
                            <p:stCondLst>
                              <p:cond delay="1000"/>
                            </p:stCondLst>
                            <p:childTnLst>
                              <p:par>
                                <p:cTn id="16" presetID="1" presetClass="emph" presetSubtype="2" fill="hold" nodeType="afterEffect">
                                  <p:stCondLst>
                                    <p:cond delay="0"/>
                                  </p:stCondLst>
                                  <p:childTnLst>
                                    <p:animClr clrSpc="rgb" dir="cw">
                                      <p:cBhvr>
                                        <p:cTn id="17" dur="500" fill="hold"/>
                                        <p:tgtEl>
                                          <p:spTgt spid="110"/>
                                        </p:tgtEl>
                                        <p:attrNameLst>
                                          <p:attrName>fillcolor</p:attrName>
                                        </p:attrNameLst>
                                      </p:cBhvr>
                                      <p:to>
                                        <a:schemeClr val="bg1"/>
                                      </p:to>
                                    </p:animClr>
                                    <p:set>
                                      <p:cBhvr>
                                        <p:cTn id="18" dur="500" fill="hold"/>
                                        <p:tgtEl>
                                          <p:spTgt spid="110"/>
                                        </p:tgtEl>
                                        <p:attrNameLst>
                                          <p:attrName>fill.type</p:attrName>
                                        </p:attrNameLst>
                                      </p:cBhvr>
                                      <p:to>
                                        <p:strVal val="solid"/>
                                      </p:to>
                                    </p:set>
                                    <p:set>
                                      <p:cBhvr>
                                        <p:cTn id="19" dur="500" fill="hold"/>
                                        <p:tgtEl>
                                          <p:spTgt spid="110"/>
                                        </p:tgtEl>
                                        <p:attrNameLst>
                                          <p:attrName>fill.on</p:attrName>
                                        </p:attrNameLst>
                                      </p:cBhvr>
                                      <p:to>
                                        <p:strVal val="true"/>
                                      </p:to>
                                    </p:set>
                                  </p:childTnLst>
                                </p:cTn>
                              </p:par>
                            </p:childTnLst>
                          </p:cTn>
                        </p:par>
                        <p:par>
                          <p:cTn id="20" fill="hold">
                            <p:stCondLst>
                              <p:cond delay="1500"/>
                            </p:stCondLst>
                            <p:childTnLst>
                              <p:par>
                                <p:cTn id="21" presetID="1" presetClass="emph" presetSubtype="2" fill="hold" nodeType="afterEffect">
                                  <p:stCondLst>
                                    <p:cond delay="0"/>
                                  </p:stCondLst>
                                  <p:childTnLst>
                                    <p:animClr clrSpc="rgb" dir="cw">
                                      <p:cBhvr>
                                        <p:cTn id="22" dur="500" fill="hold"/>
                                        <p:tgtEl>
                                          <p:spTgt spid="104"/>
                                        </p:tgtEl>
                                        <p:attrNameLst>
                                          <p:attrName>fillcolor</p:attrName>
                                        </p:attrNameLst>
                                      </p:cBhvr>
                                      <p:to>
                                        <a:srgbClr val="CCFFCC"/>
                                      </p:to>
                                    </p:animClr>
                                    <p:set>
                                      <p:cBhvr>
                                        <p:cTn id="23" dur="500" fill="hold"/>
                                        <p:tgtEl>
                                          <p:spTgt spid="104"/>
                                        </p:tgtEl>
                                        <p:attrNameLst>
                                          <p:attrName>fill.type</p:attrName>
                                        </p:attrNameLst>
                                      </p:cBhvr>
                                      <p:to>
                                        <p:strVal val="solid"/>
                                      </p:to>
                                    </p:set>
                                    <p:set>
                                      <p:cBhvr>
                                        <p:cTn id="24" dur="500" fill="hold"/>
                                        <p:tgtEl>
                                          <p:spTgt spid="104"/>
                                        </p:tgtEl>
                                        <p:attrNameLst>
                                          <p:attrName>fill.on</p:attrName>
                                        </p:attrNameLst>
                                      </p:cBhvr>
                                      <p:to>
                                        <p:strVal val="true"/>
                                      </p:to>
                                    </p:set>
                                  </p:childTnLst>
                                </p:cTn>
                              </p:par>
                            </p:childTnLst>
                          </p:cTn>
                        </p:par>
                        <p:par>
                          <p:cTn id="25" fill="hold">
                            <p:stCondLst>
                              <p:cond delay="2000"/>
                            </p:stCondLst>
                            <p:childTnLst>
                              <p:par>
                                <p:cTn id="26" presetID="42" presetClass="path" presetSubtype="0" accel="50000" decel="50000" fill="hold" grpId="0" nodeType="afterEffect">
                                  <p:stCondLst>
                                    <p:cond delay="0"/>
                                  </p:stCondLst>
                                  <p:childTnLst>
                                    <p:animMotion origin="layout" path="M -2.08333E-6 4.44444E-6 L 0.12656 0.05833 " pathEditMode="relative" rAng="0" ptsTypes="AA">
                                      <p:cBhvr>
                                        <p:cTn id="27" dur="250" fill="hold"/>
                                        <p:tgtEl>
                                          <p:spTgt spid="92"/>
                                        </p:tgtEl>
                                        <p:attrNameLst>
                                          <p:attrName>ppt_x</p:attrName>
                                          <p:attrName>ppt_y</p:attrName>
                                        </p:attrNameLst>
                                      </p:cBhvr>
                                      <p:rCtr x="6328" y="2917"/>
                                    </p:animMotion>
                                  </p:childTnLst>
                                </p:cTn>
                              </p:par>
                            </p:childTnLst>
                          </p:cTn>
                        </p:par>
                        <p:par>
                          <p:cTn id="28" fill="hold">
                            <p:stCondLst>
                              <p:cond delay="2250"/>
                            </p:stCondLst>
                            <p:childTnLst>
                              <p:par>
                                <p:cTn id="29" presetID="1" presetClass="emph" presetSubtype="2" fill="hold" nodeType="afterEffect">
                                  <p:stCondLst>
                                    <p:cond delay="0"/>
                                  </p:stCondLst>
                                  <p:childTnLst>
                                    <p:animClr clrSpc="rgb" dir="cw">
                                      <p:cBhvr>
                                        <p:cTn id="30" dur="500" fill="hold"/>
                                        <p:tgtEl>
                                          <p:spTgt spid="104"/>
                                        </p:tgtEl>
                                        <p:attrNameLst>
                                          <p:attrName>fillcolor</p:attrName>
                                        </p:attrNameLst>
                                      </p:cBhvr>
                                      <p:to>
                                        <a:schemeClr val="bg1"/>
                                      </p:to>
                                    </p:animClr>
                                    <p:set>
                                      <p:cBhvr>
                                        <p:cTn id="31" dur="500" fill="hold"/>
                                        <p:tgtEl>
                                          <p:spTgt spid="104"/>
                                        </p:tgtEl>
                                        <p:attrNameLst>
                                          <p:attrName>fill.type</p:attrName>
                                        </p:attrNameLst>
                                      </p:cBhvr>
                                      <p:to>
                                        <p:strVal val="solid"/>
                                      </p:to>
                                    </p:set>
                                    <p:set>
                                      <p:cBhvr>
                                        <p:cTn id="32" dur="500" fill="hold"/>
                                        <p:tgtEl>
                                          <p:spTgt spid="104"/>
                                        </p:tgtEl>
                                        <p:attrNameLst>
                                          <p:attrName>fill.on</p:attrName>
                                        </p:attrNameLst>
                                      </p:cBhvr>
                                      <p:to>
                                        <p:strVal val="true"/>
                                      </p:to>
                                    </p:set>
                                  </p:childTnLst>
                                </p:cTn>
                              </p:par>
                              <p:par>
                                <p:cTn id="33" presetID="1" presetClass="exit" presetSubtype="0" fill="hold" grpId="1" nodeType="withEffect">
                                  <p:stCondLst>
                                    <p:cond delay="0"/>
                                  </p:stCondLst>
                                  <p:childTnLst>
                                    <p:set>
                                      <p:cBhvr>
                                        <p:cTn id="34" dur="1" fill="hold">
                                          <p:stCondLst>
                                            <p:cond delay="0"/>
                                          </p:stCondLst>
                                        </p:cTn>
                                        <p:tgtEl>
                                          <p:spTgt spid="8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9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9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0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childTnLst>
                          </p:cTn>
                        </p:par>
                        <p:par>
                          <p:cTn id="45" fill="hold">
                            <p:stCondLst>
                              <p:cond delay="2750"/>
                            </p:stCondLst>
                            <p:childTnLst>
                              <p:par>
                                <p:cTn id="46" presetID="1" presetClass="emph" presetSubtype="2" fill="hold" nodeType="afterEffect">
                                  <p:stCondLst>
                                    <p:cond delay="0"/>
                                  </p:stCondLst>
                                  <p:childTnLst>
                                    <p:animClr clrSpc="rgb" dir="cw">
                                      <p:cBhvr>
                                        <p:cTn id="47" dur="500" fill="hold"/>
                                        <p:tgtEl>
                                          <p:spTgt spid="97"/>
                                        </p:tgtEl>
                                        <p:attrNameLst>
                                          <p:attrName>fillcolor</p:attrName>
                                        </p:attrNameLst>
                                      </p:cBhvr>
                                      <p:to>
                                        <a:srgbClr val="CCFFCC"/>
                                      </p:to>
                                    </p:animClr>
                                    <p:set>
                                      <p:cBhvr>
                                        <p:cTn id="48" dur="500" fill="hold"/>
                                        <p:tgtEl>
                                          <p:spTgt spid="97"/>
                                        </p:tgtEl>
                                        <p:attrNameLst>
                                          <p:attrName>fill.type</p:attrName>
                                        </p:attrNameLst>
                                      </p:cBhvr>
                                      <p:to>
                                        <p:strVal val="solid"/>
                                      </p:to>
                                    </p:set>
                                    <p:set>
                                      <p:cBhvr>
                                        <p:cTn id="49" dur="500" fill="hold"/>
                                        <p:tgtEl>
                                          <p:spTgt spid="97"/>
                                        </p:tgtEl>
                                        <p:attrNameLst>
                                          <p:attrName>fill.on</p:attrName>
                                        </p:attrNameLst>
                                      </p:cBhvr>
                                      <p:to>
                                        <p:strVal val="true"/>
                                      </p:to>
                                    </p:set>
                                  </p:childTnLst>
                                </p:cTn>
                              </p:par>
                            </p:childTnLst>
                          </p:cTn>
                        </p:par>
                        <p:par>
                          <p:cTn id="50" fill="hold">
                            <p:stCondLst>
                              <p:cond delay="3250"/>
                            </p:stCondLst>
                            <p:childTnLst>
                              <p:par>
                                <p:cTn id="51" presetID="42" presetClass="path" presetSubtype="0" accel="50000" decel="50000" fill="hold" grpId="0" nodeType="afterEffect">
                                  <p:stCondLst>
                                    <p:cond delay="0"/>
                                  </p:stCondLst>
                                  <p:childTnLst>
                                    <p:animMotion origin="layout" path="M 1.45833E-6 -2.22222E-6 L 1.45833E-6 0.19607 " pathEditMode="relative" rAng="0" ptsTypes="AA">
                                      <p:cBhvr>
                                        <p:cTn id="52" dur="250" fill="hold"/>
                                        <p:tgtEl>
                                          <p:spTgt spid="73"/>
                                        </p:tgtEl>
                                        <p:attrNameLst>
                                          <p:attrName>ppt_x</p:attrName>
                                          <p:attrName>ppt_y</p:attrName>
                                        </p:attrNameLst>
                                      </p:cBhvr>
                                      <p:rCtr x="0" y="9792"/>
                                    </p:animMotion>
                                  </p:childTnLst>
                                </p:cTn>
                              </p:par>
                            </p:childTnLst>
                          </p:cTn>
                        </p:par>
                        <p:par>
                          <p:cTn id="53" fill="hold">
                            <p:stCondLst>
                              <p:cond delay="3500"/>
                            </p:stCondLst>
                            <p:childTnLst>
                              <p:par>
                                <p:cTn id="54" presetID="42" presetClass="path" presetSubtype="0" accel="50000" decel="50000" fill="hold" grpId="0" nodeType="afterEffect">
                                  <p:stCondLst>
                                    <p:cond delay="0"/>
                                  </p:stCondLst>
                                  <p:childTnLst>
                                    <p:animMotion origin="layout" path="M 1.45833E-6 -3.33333E-6 L 1.45833E-6 0.19584 " pathEditMode="relative" rAng="0" ptsTypes="AA">
                                      <p:cBhvr>
                                        <p:cTn id="55" dur="250" fill="hold"/>
                                        <p:tgtEl>
                                          <p:spTgt spid="72"/>
                                        </p:tgtEl>
                                        <p:attrNameLst>
                                          <p:attrName>ppt_x</p:attrName>
                                          <p:attrName>ppt_y</p:attrName>
                                        </p:attrNameLst>
                                      </p:cBhvr>
                                      <p:rCtr x="0" y="9792"/>
                                    </p:animMotion>
                                  </p:childTnLst>
                                </p:cTn>
                              </p:par>
                            </p:childTnLst>
                          </p:cTn>
                        </p:par>
                        <p:par>
                          <p:cTn id="56" fill="hold">
                            <p:stCondLst>
                              <p:cond delay="3750"/>
                            </p:stCondLst>
                            <p:childTnLst>
                              <p:par>
                                <p:cTn id="57" presetID="42" presetClass="path" presetSubtype="0" accel="50000" decel="50000" fill="hold" grpId="0" nodeType="afterEffect">
                                  <p:stCondLst>
                                    <p:cond delay="0"/>
                                  </p:stCondLst>
                                  <p:childTnLst>
                                    <p:animMotion origin="layout" path="M 1.45833E-6 -4.44444E-6 L 1.45833E-6 0.1963 " pathEditMode="relative" rAng="0" ptsTypes="AA">
                                      <p:cBhvr>
                                        <p:cTn id="58" dur="250" fill="hold"/>
                                        <p:tgtEl>
                                          <p:spTgt spid="71"/>
                                        </p:tgtEl>
                                        <p:attrNameLst>
                                          <p:attrName>ppt_x</p:attrName>
                                          <p:attrName>ppt_y</p:attrName>
                                        </p:attrNameLst>
                                      </p:cBhvr>
                                      <p:rCtr x="0" y="9815"/>
                                    </p:animMotion>
                                  </p:childTnLst>
                                </p:cTn>
                              </p:par>
                            </p:childTnLst>
                          </p:cTn>
                        </p:par>
                        <p:par>
                          <p:cTn id="59" fill="hold">
                            <p:stCondLst>
                              <p:cond delay="4000"/>
                            </p:stCondLst>
                            <p:childTnLst>
                              <p:par>
                                <p:cTn id="60" presetID="1" presetClass="emph" presetSubtype="2" fill="hold" nodeType="afterEffect">
                                  <p:stCondLst>
                                    <p:cond delay="0"/>
                                  </p:stCondLst>
                                  <p:childTnLst>
                                    <p:animClr clrSpc="rgb" dir="cw">
                                      <p:cBhvr>
                                        <p:cTn id="61" dur="500" fill="hold"/>
                                        <p:tgtEl>
                                          <p:spTgt spid="97"/>
                                        </p:tgtEl>
                                        <p:attrNameLst>
                                          <p:attrName>fillcolor</p:attrName>
                                        </p:attrNameLst>
                                      </p:cBhvr>
                                      <p:to>
                                        <a:schemeClr val="bg1"/>
                                      </p:to>
                                    </p:animClr>
                                    <p:set>
                                      <p:cBhvr>
                                        <p:cTn id="62" dur="500" fill="hold"/>
                                        <p:tgtEl>
                                          <p:spTgt spid="97"/>
                                        </p:tgtEl>
                                        <p:attrNameLst>
                                          <p:attrName>fill.type</p:attrName>
                                        </p:attrNameLst>
                                      </p:cBhvr>
                                      <p:to>
                                        <p:strVal val="solid"/>
                                      </p:to>
                                    </p:set>
                                    <p:set>
                                      <p:cBhvr>
                                        <p:cTn id="63" dur="500" fill="hold"/>
                                        <p:tgtEl>
                                          <p:spTgt spid="97"/>
                                        </p:tgtEl>
                                        <p:attrNameLst>
                                          <p:attrName>fill.on</p:attrName>
                                        </p:attrNameLst>
                                      </p:cBhvr>
                                      <p:to>
                                        <p:strVal val="true"/>
                                      </p:to>
                                    </p:set>
                                  </p:childTnLst>
                                </p:cTn>
                              </p:par>
                              <p:par>
                                <p:cTn id="64" presetID="1" presetClass="exit" presetSubtype="0" fill="hold" grpId="1" nodeType="withEffect">
                                  <p:stCondLst>
                                    <p:cond delay="0"/>
                                  </p:stCondLst>
                                  <p:childTnLst>
                                    <p:set>
                                      <p:cBhvr>
                                        <p:cTn id="65" dur="1" fill="hold">
                                          <p:stCondLst>
                                            <p:cond delay="0"/>
                                          </p:stCondLst>
                                        </p:cTn>
                                        <p:tgtEl>
                                          <p:spTgt spid="73"/>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71"/>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72"/>
                                        </p:tgtEl>
                                        <p:attrNameLst>
                                          <p:attrName>style.visibility</p:attrName>
                                        </p:attrNameLst>
                                      </p:cBhvr>
                                      <p:to>
                                        <p:strVal val="hidden"/>
                                      </p:to>
                                    </p:set>
                                  </p:childTnLst>
                                </p:cTn>
                              </p:par>
                              <p:par>
                                <p:cTn id="70" presetID="1" presetClass="entr" presetSubtype="0" fill="hold" grpId="0" nodeType="withEffect">
                                  <p:stCondLst>
                                    <p:cond delay="0"/>
                                  </p:stCondLst>
                                  <p:childTnLst>
                                    <p:set>
                                      <p:cBhvr>
                                        <p:cTn id="71" dur="1" fill="hold">
                                          <p:stCondLst>
                                            <p:cond delay="0"/>
                                          </p:stCondLst>
                                        </p:cTn>
                                        <p:tgtEl>
                                          <p:spTgt spid="7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8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1" grpId="1" animBg="1"/>
      <p:bldP spid="72" grpId="0" animBg="1"/>
      <p:bldP spid="72" grpId="1" animBg="1"/>
      <p:bldP spid="73" grpId="0" animBg="1"/>
      <p:bldP spid="73" grpId="1" animBg="1"/>
      <p:bldP spid="78" grpId="0" animBg="1"/>
      <p:bldP spid="80" grpId="0" animBg="1"/>
      <p:bldP spid="81" grpId="0" animBg="1"/>
      <p:bldP spid="87" grpId="0" animBg="1"/>
      <p:bldP spid="87" grpId="1" animBg="1"/>
      <p:bldP spid="91" grpId="0" animBg="1"/>
      <p:bldP spid="91" grpId="1" animBg="1"/>
      <p:bldP spid="92" grpId="0" animBg="1"/>
      <p:bldP spid="92" grpId="1" animBg="1"/>
      <p:bldP spid="102" grpId="0" animBg="1"/>
      <p:bldP spid="105" grpId="0" animBg="1"/>
      <p:bldP spid="10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C0B829F3-129A-448E-BFF9-9A92907AB948}"/>
              </a:ext>
            </a:extLst>
          </p:cNvPr>
          <p:cNvSpPr>
            <a:spLocks noGrp="1"/>
          </p:cNvSpPr>
          <p:nvPr>
            <p:ph type="title"/>
          </p:nvPr>
        </p:nvSpPr>
        <p:spPr>
          <a:xfrm>
            <a:off x="838200" y="365129"/>
            <a:ext cx="10515600" cy="1325563"/>
          </a:xfrm>
        </p:spPr>
        <p:txBody>
          <a:bodyPr/>
          <a:lstStyle/>
          <a:p>
            <a:pPr algn="ctr"/>
            <a:r>
              <a:rPr lang="en-US" b="1" dirty="0">
                <a:solidFill>
                  <a:schemeClr val="accent6">
                    <a:lumMod val="50000"/>
                  </a:schemeClr>
                </a:solidFill>
                <a:latin typeface="Courier New" panose="02070309020205020404" pitchFamily="49" charset="0"/>
                <a:cs typeface="Courier New" panose="02070309020205020404" pitchFamily="49" charset="0"/>
              </a:rPr>
              <a:t>BUNDLE</a:t>
            </a:r>
            <a:r>
              <a:rPr lang="en-US" b="1" dirty="0">
                <a:solidFill>
                  <a:schemeClr val="accent6">
                    <a:lumMod val="50000"/>
                  </a:schemeClr>
                </a:solidFill>
                <a:latin typeface="+mn-lt"/>
                <a:cs typeface="Courier New" panose="02070309020205020404" pitchFamily="49" charset="0"/>
              </a:rPr>
              <a:t>:</a:t>
            </a:r>
            <a:r>
              <a:rPr lang="en-US" b="1" dirty="0">
                <a:solidFill>
                  <a:schemeClr val="accent6">
                    <a:lumMod val="50000"/>
                  </a:schemeClr>
                </a:solidFill>
              </a:rPr>
              <a:t> Thread-Level Scheduling Algorithm</a:t>
            </a:r>
          </a:p>
        </p:txBody>
      </p:sp>
      <p:sp>
        <p:nvSpPr>
          <p:cNvPr id="47" name="Content Placeholder 3">
            <a:extLst>
              <a:ext uri="{FF2B5EF4-FFF2-40B4-BE49-F238E27FC236}">
                <a16:creationId xmlns:a16="http://schemas.microsoft.com/office/drawing/2014/main" id="{6E0CE63E-7AC0-414C-B9D5-21A5FD524498}"/>
              </a:ext>
            </a:extLst>
          </p:cNvPr>
          <p:cNvSpPr>
            <a:spLocks noGrp="1"/>
          </p:cNvSpPr>
          <p:nvPr>
            <p:ph sz="half" idx="1"/>
          </p:nvPr>
        </p:nvSpPr>
        <p:spPr>
          <a:xfrm>
            <a:off x="838200" y="1825625"/>
            <a:ext cx="3913414" cy="4127306"/>
          </a:xfrm>
        </p:spPr>
        <p:txBody>
          <a:bodyPr anchor="ctr">
            <a:normAutofit/>
          </a:bodyPr>
          <a:lstStyle/>
          <a:p>
            <a:pPr marL="0" indent="0">
              <a:buNone/>
            </a:pPr>
            <a:r>
              <a:rPr lang="en-US" b="1" dirty="0">
                <a:solidFill>
                  <a:schemeClr val="accent6">
                    <a:lumMod val="50000"/>
                  </a:schemeClr>
                </a:solidFill>
              </a:rPr>
              <a:t>Selecting</a:t>
            </a:r>
            <a:r>
              <a:rPr lang="en-US" dirty="0">
                <a:solidFill>
                  <a:schemeClr val="accent6">
                    <a:lumMod val="50000"/>
                  </a:schemeClr>
                </a:solidFill>
              </a:rPr>
              <a:t> which bundle will become </a:t>
            </a:r>
            <a:r>
              <a:rPr lang="en-US" b="1" dirty="0">
                <a:solidFill>
                  <a:schemeClr val="accent6">
                    <a:lumMod val="50000"/>
                  </a:schemeClr>
                </a:solidFill>
              </a:rPr>
              <a:t>active</a:t>
            </a:r>
            <a:r>
              <a:rPr lang="en-US" dirty="0">
                <a:solidFill>
                  <a:schemeClr val="accent6">
                    <a:lumMod val="50000"/>
                  </a:schemeClr>
                </a:solidFill>
              </a:rPr>
              <a:t> is </a:t>
            </a:r>
            <a:r>
              <a:rPr lang="en-US" b="1" dirty="0">
                <a:solidFill>
                  <a:schemeClr val="accent6">
                    <a:lumMod val="50000"/>
                  </a:schemeClr>
                </a:solidFill>
              </a:rPr>
              <a:t>arbitrary.</a:t>
            </a:r>
          </a:p>
          <a:p>
            <a:pPr marL="0" indent="0">
              <a:buNone/>
            </a:pPr>
            <a:r>
              <a:rPr lang="en-US" b="1" dirty="0">
                <a:solidFill>
                  <a:schemeClr val="accent6">
                    <a:lumMod val="50000"/>
                  </a:schemeClr>
                </a:solidFill>
              </a:rPr>
              <a:t>Repeating</a:t>
            </a:r>
            <a:r>
              <a:rPr lang="en-US" dirty="0">
                <a:solidFill>
                  <a:schemeClr val="accent6">
                    <a:lumMod val="50000"/>
                  </a:schemeClr>
                </a:solidFill>
              </a:rPr>
              <a:t> the process until </a:t>
            </a:r>
            <a:r>
              <a:rPr lang="en-US" b="1" dirty="0">
                <a:solidFill>
                  <a:schemeClr val="accent6">
                    <a:lumMod val="50000"/>
                  </a:schemeClr>
                </a:solidFill>
              </a:rPr>
              <a:t>all</a:t>
            </a:r>
            <a:r>
              <a:rPr lang="en-US" dirty="0">
                <a:solidFill>
                  <a:schemeClr val="accent6">
                    <a:lumMod val="50000"/>
                  </a:schemeClr>
                </a:solidFill>
              </a:rPr>
              <a:t> threads </a:t>
            </a:r>
            <a:r>
              <a:rPr lang="en-US" b="1" dirty="0">
                <a:solidFill>
                  <a:schemeClr val="accent6">
                    <a:lumMod val="50000"/>
                  </a:schemeClr>
                </a:solidFill>
              </a:rPr>
              <a:t>complete</a:t>
            </a:r>
            <a:r>
              <a:rPr lang="en-US" dirty="0">
                <a:solidFill>
                  <a:schemeClr val="accent6">
                    <a:lumMod val="50000"/>
                  </a:schemeClr>
                </a:solidFill>
              </a:rPr>
              <a:t> execution.</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4A020F02-FADC-460E-95F3-C89EF198DE2C}"/>
                  </a:ext>
                </a:extLst>
              </p:cNvPr>
              <p:cNvSpPr/>
              <p:nvPr/>
            </p:nvSpPr>
            <p:spPr>
              <a:xfrm>
                <a:off x="5525424" y="1965890"/>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1</m:t>
                      </m:r>
                    </m:oMath>
                  </m:oMathPara>
                </a14:m>
                <a:endParaRPr lang="en-US" sz="2400" dirty="0">
                  <a:solidFill>
                    <a:schemeClr val="accent6">
                      <a:lumMod val="50000"/>
                    </a:schemeClr>
                  </a:solidFill>
                </a:endParaRPr>
              </a:p>
            </p:txBody>
          </p:sp>
        </mc:Choice>
        <mc:Fallback xmlns="">
          <p:sp>
            <p:nvSpPr>
              <p:cNvPr id="83" name="Rectangle 82">
                <a:extLst>
                  <a:ext uri="{FF2B5EF4-FFF2-40B4-BE49-F238E27FC236}">
                    <a16:creationId xmlns:a16="http://schemas.microsoft.com/office/drawing/2014/main" id="{4A020F02-FADC-460E-95F3-C89EF198DE2C}"/>
                  </a:ext>
                </a:extLst>
              </p:cNvPr>
              <p:cNvSpPr>
                <a:spLocks noRot="1" noChangeAspect="1" noMove="1" noResize="1" noEditPoints="1" noAdjustHandles="1" noChangeArrowheads="1" noChangeShapeType="1" noTextEdit="1"/>
              </p:cNvSpPr>
              <p:nvPr/>
            </p:nvSpPr>
            <p:spPr>
              <a:xfrm>
                <a:off x="5525424" y="1965890"/>
                <a:ext cx="770084" cy="770084"/>
              </a:xfrm>
              <a:prstGeom prst="rect">
                <a:avLst/>
              </a:prstGeom>
              <a:blipFill>
                <a:blip r:embed="rId3"/>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3735D471-F761-4C94-924B-A5CBFEA0BBA2}"/>
                  </a:ext>
                </a:extLst>
              </p:cNvPr>
              <p:cNvSpPr/>
              <p:nvPr/>
            </p:nvSpPr>
            <p:spPr>
              <a:xfrm>
                <a:off x="7068573" y="1965890"/>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2</m:t>
                      </m:r>
                    </m:oMath>
                  </m:oMathPara>
                </a14:m>
                <a:endParaRPr lang="en-US" sz="2400" dirty="0">
                  <a:solidFill>
                    <a:schemeClr val="accent6">
                      <a:lumMod val="50000"/>
                    </a:schemeClr>
                  </a:solidFill>
                </a:endParaRPr>
              </a:p>
            </p:txBody>
          </p:sp>
        </mc:Choice>
        <mc:Fallback xmlns="">
          <p:sp>
            <p:nvSpPr>
              <p:cNvPr id="88" name="Rectangle 87">
                <a:extLst>
                  <a:ext uri="{FF2B5EF4-FFF2-40B4-BE49-F238E27FC236}">
                    <a16:creationId xmlns:a16="http://schemas.microsoft.com/office/drawing/2014/main" id="{3735D471-F761-4C94-924B-A5CBFEA0BBA2}"/>
                  </a:ext>
                </a:extLst>
              </p:cNvPr>
              <p:cNvSpPr>
                <a:spLocks noRot="1" noChangeAspect="1" noMove="1" noResize="1" noEditPoints="1" noAdjustHandles="1" noChangeArrowheads="1" noChangeShapeType="1" noTextEdit="1"/>
              </p:cNvSpPr>
              <p:nvPr/>
            </p:nvSpPr>
            <p:spPr>
              <a:xfrm>
                <a:off x="7068573" y="1965890"/>
                <a:ext cx="770084" cy="770084"/>
              </a:xfrm>
              <a:prstGeom prst="rect">
                <a:avLst/>
              </a:prstGeom>
              <a:blipFill>
                <a:blip r:embed="rId4"/>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AD80ADD-6552-4345-88BE-E9DFBBFD6E09}"/>
                  </a:ext>
                </a:extLst>
              </p:cNvPr>
              <p:cNvSpPr/>
              <p:nvPr/>
            </p:nvSpPr>
            <p:spPr>
              <a:xfrm>
                <a:off x="5525424"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4</m:t>
                      </m:r>
                    </m:oMath>
                  </m:oMathPara>
                </a14:m>
                <a:endParaRPr lang="en-US" sz="2400" dirty="0">
                  <a:solidFill>
                    <a:schemeClr val="accent6">
                      <a:lumMod val="50000"/>
                    </a:schemeClr>
                  </a:solidFill>
                </a:endParaRPr>
              </a:p>
            </p:txBody>
          </p:sp>
        </mc:Choice>
        <mc:Fallback xmlns="">
          <p:sp>
            <p:nvSpPr>
              <p:cNvPr id="95" name="Rectangle 94">
                <a:extLst>
                  <a:ext uri="{FF2B5EF4-FFF2-40B4-BE49-F238E27FC236}">
                    <a16:creationId xmlns:a16="http://schemas.microsoft.com/office/drawing/2014/main" id="{CAD80ADD-6552-4345-88BE-E9DFBBFD6E09}"/>
                  </a:ext>
                </a:extLst>
              </p:cNvPr>
              <p:cNvSpPr>
                <a:spLocks noRot="1" noChangeAspect="1" noMove="1" noResize="1" noEditPoints="1" noAdjustHandles="1" noChangeArrowheads="1" noChangeShapeType="1" noTextEdit="1"/>
              </p:cNvSpPr>
              <p:nvPr/>
            </p:nvSpPr>
            <p:spPr>
              <a:xfrm>
                <a:off x="5525424" y="3504236"/>
                <a:ext cx="770084" cy="770084"/>
              </a:xfrm>
              <a:prstGeom prst="rect">
                <a:avLst/>
              </a:prstGeom>
              <a:blipFill>
                <a:blip r:embed="rId5"/>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59AD029-944B-4A07-946A-4730BA1A3DB6}"/>
                  </a:ext>
                </a:extLst>
              </p:cNvPr>
              <p:cNvSpPr/>
              <p:nvPr/>
            </p:nvSpPr>
            <p:spPr>
              <a:xfrm>
                <a:off x="7068573"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5</m:t>
                      </m:r>
                    </m:oMath>
                  </m:oMathPara>
                </a14:m>
                <a:endParaRPr lang="en-US" sz="2400" dirty="0">
                  <a:solidFill>
                    <a:schemeClr val="accent6">
                      <a:lumMod val="50000"/>
                    </a:schemeClr>
                  </a:solidFill>
                </a:endParaRPr>
              </a:p>
            </p:txBody>
          </p:sp>
        </mc:Choice>
        <mc:Fallback xmlns="">
          <p:sp>
            <p:nvSpPr>
              <p:cNvPr id="97" name="Rectangle 96">
                <a:extLst>
                  <a:ext uri="{FF2B5EF4-FFF2-40B4-BE49-F238E27FC236}">
                    <a16:creationId xmlns:a16="http://schemas.microsoft.com/office/drawing/2014/main" id="{159AD029-944B-4A07-946A-4730BA1A3DB6}"/>
                  </a:ext>
                </a:extLst>
              </p:cNvPr>
              <p:cNvSpPr>
                <a:spLocks noRot="1" noChangeAspect="1" noMove="1" noResize="1" noEditPoints="1" noAdjustHandles="1" noChangeArrowheads="1" noChangeShapeType="1" noTextEdit="1"/>
              </p:cNvSpPr>
              <p:nvPr/>
            </p:nvSpPr>
            <p:spPr>
              <a:xfrm>
                <a:off x="7068573" y="3504236"/>
                <a:ext cx="770084" cy="770084"/>
              </a:xfrm>
              <a:prstGeom prst="rect">
                <a:avLst/>
              </a:prstGeom>
              <a:blipFill>
                <a:blip r:embed="rId6"/>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8E454EB3-6439-4FAA-A982-24CE8FB7E0EC}"/>
                  </a:ext>
                </a:extLst>
              </p:cNvPr>
              <p:cNvSpPr/>
              <p:nvPr/>
            </p:nvSpPr>
            <p:spPr>
              <a:xfrm>
                <a:off x="8611722" y="1965890"/>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3</m:t>
                      </m:r>
                    </m:oMath>
                  </m:oMathPara>
                </a14:m>
                <a:endParaRPr lang="en-US" sz="2400" dirty="0">
                  <a:solidFill>
                    <a:schemeClr val="accent6">
                      <a:lumMod val="50000"/>
                    </a:schemeClr>
                  </a:solidFill>
                </a:endParaRPr>
              </a:p>
            </p:txBody>
          </p:sp>
        </mc:Choice>
        <mc:Fallback xmlns="">
          <p:sp>
            <p:nvSpPr>
              <p:cNvPr id="110" name="Rectangle 109">
                <a:extLst>
                  <a:ext uri="{FF2B5EF4-FFF2-40B4-BE49-F238E27FC236}">
                    <a16:creationId xmlns:a16="http://schemas.microsoft.com/office/drawing/2014/main" id="{8E454EB3-6439-4FAA-A982-24CE8FB7E0EC}"/>
                  </a:ext>
                </a:extLst>
              </p:cNvPr>
              <p:cNvSpPr>
                <a:spLocks noRot="1" noChangeAspect="1" noMove="1" noResize="1" noEditPoints="1" noAdjustHandles="1" noChangeArrowheads="1" noChangeShapeType="1" noTextEdit="1"/>
              </p:cNvSpPr>
              <p:nvPr/>
            </p:nvSpPr>
            <p:spPr>
              <a:xfrm>
                <a:off x="8611722" y="1965890"/>
                <a:ext cx="770084" cy="770084"/>
              </a:xfrm>
              <a:prstGeom prst="rect">
                <a:avLst/>
              </a:prstGeom>
              <a:blipFill>
                <a:blip r:embed="rId7"/>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Rectangle 103">
                <a:extLst>
                  <a:ext uri="{FF2B5EF4-FFF2-40B4-BE49-F238E27FC236}">
                    <a16:creationId xmlns:a16="http://schemas.microsoft.com/office/drawing/2014/main" id="{CE09625C-86E9-440D-813B-3E29D7A89847}"/>
                  </a:ext>
                </a:extLst>
              </p:cNvPr>
              <p:cNvSpPr/>
              <p:nvPr/>
            </p:nvSpPr>
            <p:spPr>
              <a:xfrm>
                <a:off x="8611722"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6</m:t>
                      </m:r>
                    </m:oMath>
                  </m:oMathPara>
                </a14:m>
                <a:endParaRPr lang="en-US" sz="2400" dirty="0">
                  <a:solidFill>
                    <a:schemeClr val="accent6">
                      <a:lumMod val="50000"/>
                    </a:schemeClr>
                  </a:solidFill>
                </a:endParaRPr>
              </a:p>
            </p:txBody>
          </p:sp>
        </mc:Choice>
        <mc:Fallback xmlns="">
          <p:sp>
            <p:nvSpPr>
              <p:cNvPr id="104" name="Rectangle 103">
                <a:extLst>
                  <a:ext uri="{FF2B5EF4-FFF2-40B4-BE49-F238E27FC236}">
                    <a16:creationId xmlns:a16="http://schemas.microsoft.com/office/drawing/2014/main" id="{CE09625C-86E9-440D-813B-3E29D7A89847}"/>
                  </a:ext>
                </a:extLst>
              </p:cNvPr>
              <p:cNvSpPr>
                <a:spLocks noRot="1" noChangeAspect="1" noMove="1" noResize="1" noEditPoints="1" noAdjustHandles="1" noChangeArrowheads="1" noChangeShapeType="1" noTextEdit="1"/>
              </p:cNvSpPr>
              <p:nvPr/>
            </p:nvSpPr>
            <p:spPr>
              <a:xfrm>
                <a:off x="8611722" y="3504236"/>
                <a:ext cx="770084" cy="770084"/>
              </a:xfrm>
              <a:prstGeom prst="rect">
                <a:avLst/>
              </a:prstGeom>
              <a:blipFill>
                <a:blip r:embed="rId8"/>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1CC38F51-1298-4612-8ED8-FEC2A8AB360F}"/>
                  </a:ext>
                </a:extLst>
              </p:cNvPr>
              <p:cNvSpPr/>
              <p:nvPr/>
            </p:nvSpPr>
            <p:spPr>
              <a:xfrm>
                <a:off x="7068573" y="5042582"/>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8</m:t>
                      </m:r>
                    </m:oMath>
                  </m:oMathPara>
                </a14:m>
                <a:endParaRPr lang="en-US" sz="2400" dirty="0">
                  <a:solidFill>
                    <a:schemeClr val="accent6">
                      <a:lumMod val="50000"/>
                    </a:schemeClr>
                  </a:solidFill>
                </a:endParaRPr>
              </a:p>
            </p:txBody>
          </p:sp>
        </mc:Choice>
        <mc:Fallback xmlns="">
          <p:sp>
            <p:nvSpPr>
              <p:cNvPr id="121" name="Rectangle 120">
                <a:extLst>
                  <a:ext uri="{FF2B5EF4-FFF2-40B4-BE49-F238E27FC236}">
                    <a16:creationId xmlns:a16="http://schemas.microsoft.com/office/drawing/2014/main" id="{1CC38F51-1298-4612-8ED8-FEC2A8AB360F}"/>
                  </a:ext>
                </a:extLst>
              </p:cNvPr>
              <p:cNvSpPr>
                <a:spLocks noRot="1" noChangeAspect="1" noMove="1" noResize="1" noEditPoints="1" noAdjustHandles="1" noChangeArrowheads="1" noChangeShapeType="1" noTextEdit="1"/>
              </p:cNvSpPr>
              <p:nvPr/>
            </p:nvSpPr>
            <p:spPr>
              <a:xfrm>
                <a:off x="7068573" y="5042582"/>
                <a:ext cx="770084" cy="770084"/>
              </a:xfrm>
              <a:prstGeom prst="rect">
                <a:avLst/>
              </a:prstGeom>
              <a:blipFill>
                <a:blip r:embed="rId9"/>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84A23A4B-FD50-4391-8C02-2FCCC1746F0E}"/>
                  </a:ext>
                </a:extLst>
              </p:cNvPr>
              <p:cNvSpPr/>
              <p:nvPr/>
            </p:nvSpPr>
            <p:spPr>
              <a:xfrm>
                <a:off x="8613212" y="5042582"/>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9</m:t>
                      </m:r>
                    </m:oMath>
                  </m:oMathPara>
                </a14:m>
                <a:endParaRPr lang="en-US" sz="2400" dirty="0">
                  <a:solidFill>
                    <a:schemeClr val="accent6">
                      <a:lumMod val="50000"/>
                    </a:schemeClr>
                  </a:solidFill>
                </a:endParaRPr>
              </a:p>
            </p:txBody>
          </p:sp>
        </mc:Choice>
        <mc:Fallback xmlns="">
          <p:sp>
            <p:nvSpPr>
              <p:cNvPr id="133" name="Rectangle 132">
                <a:extLst>
                  <a:ext uri="{FF2B5EF4-FFF2-40B4-BE49-F238E27FC236}">
                    <a16:creationId xmlns:a16="http://schemas.microsoft.com/office/drawing/2014/main" id="{84A23A4B-FD50-4391-8C02-2FCCC1746F0E}"/>
                  </a:ext>
                </a:extLst>
              </p:cNvPr>
              <p:cNvSpPr>
                <a:spLocks noRot="1" noChangeAspect="1" noMove="1" noResize="1" noEditPoints="1" noAdjustHandles="1" noChangeArrowheads="1" noChangeShapeType="1" noTextEdit="1"/>
              </p:cNvSpPr>
              <p:nvPr/>
            </p:nvSpPr>
            <p:spPr>
              <a:xfrm>
                <a:off x="8613212" y="5042582"/>
                <a:ext cx="770084" cy="770084"/>
              </a:xfrm>
              <a:prstGeom prst="rect">
                <a:avLst/>
              </a:prstGeom>
              <a:blipFill>
                <a:blip r:embed="rId10"/>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E7801C44-28C3-4E55-8E78-4F79CAB1F114}"/>
                  </a:ext>
                </a:extLst>
              </p:cNvPr>
              <p:cNvSpPr/>
              <p:nvPr/>
            </p:nvSpPr>
            <p:spPr>
              <a:xfrm>
                <a:off x="10153380"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7</m:t>
                      </m:r>
                    </m:oMath>
                  </m:oMathPara>
                </a14:m>
                <a:endParaRPr lang="en-US" sz="2400" dirty="0">
                  <a:solidFill>
                    <a:schemeClr val="accent6">
                      <a:lumMod val="50000"/>
                    </a:schemeClr>
                  </a:solidFill>
                </a:endParaRPr>
              </a:p>
            </p:txBody>
          </p:sp>
        </mc:Choice>
        <mc:Fallback xmlns="">
          <p:sp>
            <p:nvSpPr>
              <p:cNvPr id="183" name="Rectangle 182">
                <a:extLst>
                  <a:ext uri="{FF2B5EF4-FFF2-40B4-BE49-F238E27FC236}">
                    <a16:creationId xmlns:a16="http://schemas.microsoft.com/office/drawing/2014/main" id="{E7801C44-28C3-4E55-8E78-4F79CAB1F114}"/>
                  </a:ext>
                </a:extLst>
              </p:cNvPr>
              <p:cNvSpPr>
                <a:spLocks noRot="1" noChangeAspect="1" noMove="1" noResize="1" noEditPoints="1" noAdjustHandles="1" noChangeArrowheads="1" noChangeShapeType="1" noTextEdit="1"/>
              </p:cNvSpPr>
              <p:nvPr/>
            </p:nvSpPr>
            <p:spPr>
              <a:xfrm>
                <a:off x="10153380" y="3504236"/>
                <a:ext cx="770084" cy="770084"/>
              </a:xfrm>
              <a:prstGeom prst="rect">
                <a:avLst/>
              </a:prstGeom>
              <a:blipFill>
                <a:blip r:embed="rId11"/>
                <a:stretch>
                  <a:fillRect/>
                </a:stretch>
              </a:blipFill>
              <a:ln w="19050">
                <a:solidFill>
                  <a:schemeClr val="accent6">
                    <a:lumMod val="50000"/>
                  </a:schemeClr>
                </a:solidFill>
              </a:ln>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9E4D0F67-0438-4073-B2A8-78CE970B9946}"/>
              </a:ext>
            </a:extLst>
          </p:cNvPr>
          <p:cNvCxnSpPr>
            <a:stCxn id="83" idx="3"/>
            <a:endCxn id="88" idx="1"/>
          </p:cNvCxnSpPr>
          <p:nvPr/>
        </p:nvCxnSpPr>
        <p:spPr>
          <a:xfrm>
            <a:off x="6295508" y="2350932"/>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34DCB97-9143-48CF-AE75-C2A559204859}"/>
              </a:ext>
            </a:extLst>
          </p:cNvPr>
          <p:cNvCxnSpPr>
            <a:stCxn id="83" idx="2"/>
            <a:endCxn id="95" idx="0"/>
          </p:cNvCxnSpPr>
          <p:nvPr/>
        </p:nvCxnSpPr>
        <p:spPr>
          <a:xfrm>
            <a:off x="5910466" y="2735974"/>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0014784-2CDA-48FE-932E-2151297C1BDD}"/>
              </a:ext>
            </a:extLst>
          </p:cNvPr>
          <p:cNvCxnSpPr>
            <a:stCxn id="95" idx="3"/>
            <a:endCxn id="97" idx="1"/>
          </p:cNvCxnSpPr>
          <p:nvPr/>
        </p:nvCxnSpPr>
        <p:spPr>
          <a:xfrm>
            <a:off x="6295508" y="3889278"/>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DE47C92-C3F9-456A-9819-B6A1E1222FB7}"/>
              </a:ext>
            </a:extLst>
          </p:cNvPr>
          <p:cNvCxnSpPr>
            <a:stCxn id="97" idx="2"/>
            <a:endCxn id="121" idx="0"/>
          </p:cNvCxnSpPr>
          <p:nvPr/>
        </p:nvCxnSpPr>
        <p:spPr>
          <a:xfrm>
            <a:off x="7453615" y="4274320"/>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2E329FC-ECF3-4665-8455-954FC7BA4664}"/>
              </a:ext>
            </a:extLst>
          </p:cNvPr>
          <p:cNvCxnSpPr>
            <a:stCxn id="88" idx="3"/>
            <a:endCxn id="110" idx="1"/>
          </p:cNvCxnSpPr>
          <p:nvPr/>
        </p:nvCxnSpPr>
        <p:spPr>
          <a:xfrm>
            <a:off x="7838657" y="2350932"/>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866A3C31-2DF7-43EB-B283-1590421EF31B}"/>
              </a:ext>
            </a:extLst>
          </p:cNvPr>
          <p:cNvCxnSpPr>
            <a:stCxn id="88" idx="2"/>
            <a:endCxn id="104" idx="0"/>
          </p:cNvCxnSpPr>
          <p:nvPr/>
        </p:nvCxnSpPr>
        <p:spPr>
          <a:xfrm rot="16200000" flipH="1">
            <a:off x="7841058" y="2348530"/>
            <a:ext cx="768262" cy="1543149"/>
          </a:xfrm>
          <a:prstGeom prst="bentConnector3">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657E8B-6846-4A7D-8799-72E21C1D6EAA}"/>
              </a:ext>
            </a:extLst>
          </p:cNvPr>
          <p:cNvCxnSpPr>
            <a:stCxn id="121" idx="3"/>
            <a:endCxn id="133" idx="1"/>
          </p:cNvCxnSpPr>
          <p:nvPr/>
        </p:nvCxnSpPr>
        <p:spPr>
          <a:xfrm>
            <a:off x="7838657" y="5427624"/>
            <a:ext cx="7745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385D042-C0FF-4099-AF46-FAAEF87BC3E2}"/>
              </a:ext>
            </a:extLst>
          </p:cNvPr>
          <p:cNvCxnSpPr>
            <a:stCxn id="133" idx="0"/>
            <a:endCxn id="104" idx="2"/>
          </p:cNvCxnSpPr>
          <p:nvPr/>
        </p:nvCxnSpPr>
        <p:spPr>
          <a:xfrm flipH="1" flipV="1">
            <a:off x="8996764" y="4274320"/>
            <a:ext cx="149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A298CB-13F5-46BF-9101-912F1C5BA51E}"/>
              </a:ext>
            </a:extLst>
          </p:cNvPr>
          <p:cNvCxnSpPr>
            <a:stCxn id="104" idx="1"/>
            <a:endCxn id="97" idx="3"/>
          </p:cNvCxnSpPr>
          <p:nvPr/>
        </p:nvCxnSpPr>
        <p:spPr>
          <a:xfrm flipH="1">
            <a:off x="7838657" y="3889278"/>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AB2D407-2DFD-4817-97BE-6D2DE0D61BBD}"/>
              </a:ext>
            </a:extLst>
          </p:cNvPr>
          <p:cNvCxnSpPr>
            <a:stCxn id="104" idx="3"/>
            <a:endCxn id="183" idx="1"/>
          </p:cNvCxnSpPr>
          <p:nvPr/>
        </p:nvCxnSpPr>
        <p:spPr>
          <a:xfrm>
            <a:off x="9381806" y="3889278"/>
            <a:ext cx="77157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78A2CC4-6BCC-407B-B3F0-CF50354B5490}"/>
              </a:ext>
            </a:extLst>
          </p:cNvPr>
          <p:cNvCxnSpPr>
            <a:stCxn id="110" idx="3"/>
            <a:endCxn id="183" idx="0"/>
          </p:cNvCxnSpPr>
          <p:nvPr/>
        </p:nvCxnSpPr>
        <p:spPr>
          <a:xfrm>
            <a:off x="9381806" y="2350932"/>
            <a:ext cx="1156616" cy="1153304"/>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55A90B-0B68-450B-973F-638FAF7D5E2F}"/>
              </a:ext>
            </a:extLst>
          </p:cNvPr>
          <p:cNvGrpSpPr/>
          <p:nvPr/>
        </p:nvGrpSpPr>
        <p:grpSpPr>
          <a:xfrm>
            <a:off x="10350897" y="5012446"/>
            <a:ext cx="1002903" cy="800220"/>
            <a:chOff x="10923464" y="1825625"/>
            <a:chExt cx="1002903" cy="800220"/>
          </a:xfrm>
        </p:grpSpPr>
        <p:sp>
          <p:nvSpPr>
            <p:cNvPr id="4" name="TextBox 3">
              <a:extLst>
                <a:ext uri="{FF2B5EF4-FFF2-40B4-BE49-F238E27FC236}">
                  <a16:creationId xmlns:a16="http://schemas.microsoft.com/office/drawing/2014/main" id="{7901BE9E-2E14-400E-A0D5-4B5291A714F6}"/>
                </a:ext>
              </a:extLst>
            </p:cNvPr>
            <p:cNvSpPr txBox="1"/>
            <p:nvPr/>
          </p:nvSpPr>
          <p:spPr>
            <a:xfrm>
              <a:off x="10923464" y="1825625"/>
              <a:ext cx="1002903" cy="400110"/>
            </a:xfrm>
            <a:prstGeom prst="rect">
              <a:avLst/>
            </a:prstGeom>
            <a:solidFill>
              <a:srgbClr val="CCFFCC"/>
            </a:solidFill>
            <a:ln w="19050">
              <a:solidFill>
                <a:schemeClr val="accent6">
                  <a:lumMod val="50000"/>
                </a:schemeClr>
              </a:solidFill>
            </a:ln>
          </p:spPr>
          <p:txBody>
            <a:bodyPr wrap="square" rtlCol="0">
              <a:spAutoFit/>
            </a:bodyPr>
            <a:lstStyle/>
            <a:p>
              <a:pPr algn="ctr"/>
              <a:r>
                <a:rPr lang="en-US" sz="2000" dirty="0">
                  <a:solidFill>
                    <a:schemeClr val="accent6">
                      <a:lumMod val="50000"/>
                    </a:schemeClr>
                  </a:solidFill>
                </a:rPr>
                <a:t>Active</a:t>
              </a:r>
            </a:p>
          </p:txBody>
        </p:sp>
        <p:sp>
          <p:nvSpPr>
            <p:cNvPr id="60" name="TextBox 59">
              <a:extLst>
                <a:ext uri="{FF2B5EF4-FFF2-40B4-BE49-F238E27FC236}">
                  <a16:creationId xmlns:a16="http://schemas.microsoft.com/office/drawing/2014/main" id="{FFCBCF6E-2C1E-4B69-8585-6F7E4B8FB654}"/>
                </a:ext>
              </a:extLst>
            </p:cNvPr>
            <p:cNvSpPr txBox="1"/>
            <p:nvPr/>
          </p:nvSpPr>
          <p:spPr>
            <a:xfrm>
              <a:off x="10923464" y="2225735"/>
              <a:ext cx="1002903" cy="400110"/>
            </a:xfrm>
            <a:prstGeom prst="rect">
              <a:avLst/>
            </a:prstGeom>
            <a:noFill/>
            <a:ln w="19050">
              <a:solidFill>
                <a:schemeClr val="accent6">
                  <a:lumMod val="50000"/>
                </a:schemeClr>
              </a:solidFill>
            </a:ln>
          </p:spPr>
          <p:txBody>
            <a:bodyPr wrap="none" rtlCol="0">
              <a:spAutoFit/>
            </a:bodyPr>
            <a:lstStyle/>
            <a:p>
              <a:r>
                <a:rPr lang="en-US" sz="2000" dirty="0">
                  <a:solidFill>
                    <a:schemeClr val="accent6">
                      <a:lumMod val="50000"/>
                    </a:schemeClr>
                  </a:solidFill>
                </a:rPr>
                <a:t>Inactive</a:t>
              </a:r>
            </a:p>
          </p:txBody>
        </p:sp>
      </p:grpSp>
      <p:sp>
        <p:nvSpPr>
          <p:cNvPr id="78" name="Rectangle 77">
            <a:extLst>
              <a:ext uri="{FF2B5EF4-FFF2-40B4-BE49-F238E27FC236}">
                <a16:creationId xmlns:a16="http://schemas.microsoft.com/office/drawing/2014/main" id="{E1A8763D-1878-4F37-BAD6-4E33E1514CB5}"/>
              </a:ext>
            </a:extLst>
          </p:cNvPr>
          <p:cNvSpPr/>
          <p:nvPr/>
        </p:nvSpPr>
        <p:spPr>
          <a:xfrm>
            <a:off x="6762997" y="5055391"/>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80" name="Rectangle 79">
            <a:extLst>
              <a:ext uri="{FF2B5EF4-FFF2-40B4-BE49-F238E27FC236}">
                <a16:creationId xmlns:a16="http://schemas.microsoft.com/office/drawing/2014/main" id="{6823CD65-6C16-4A9C-9CD1-95144434AEC8}"/>
              </a:ext>
            </a:extLst>
          </p:cNvPr>
          <p:cNvSpPr/>
          <p:nvPr/>
        </p:nvSpPr>
        <p:spPr>
          <a:xfrm>
            <a:off x="6762997" y="5464454"/>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81" name="Rectangle 80">
            <a:extLst>
              <a:ext uri="{FF2B5EF4-FFF2-40B4-BE49-F238E27FC236}">
                <a16:creationId xmlns:a16="http://schemas.microsoft.com/office/drawing/2014/main" id="{EAA610C4-F105-4E5F-8F31-1EFE8A2D59C4}"/>
              </a:ext>
            </a:extLst>
          </p:cNvPr>
          <p:cNvSpPr/>
          <p:nvPr/>
        </p:nvSpPr>
        <p:spPr>
          <a:xfrm>
            <a:off x="6762997" y="5259984"/>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98" name="Rectangle 97">
            <a:extLst>
              <a:ext uri="{FF2B5EF4-FFF2-40B4-BE49-F238E27FC236}">
                <a16:creationId xmlns:a16="http://schemas.microsoft.com/office/drawing/2014/main" id="{EA953C0E-D7C7-4A3F-9A4F-99122B95DCD2}"/>
              </a:ext>
            </a:extLst>
          </p:cNvPr>
          <p:cNvSpPr/>
          <p:nvPr/>
        </p:nvSpPr>
        <p:spPr>
          <a:xfrm>
            <a:off x="8315150" y="5055391"/>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00" name="Rectangle 99">
            <a:extLst>
              <a:ext uri="{FF2B5EF4-FFF2-40B4-BE49-F238E27FC236}">
                <a16:creationId xmlns:a16="http://schemas.microsoft.com/office/drawing/2014/main" id="{F7C90E09-FAC7-4739-AF87-F15852A9EDF6}"/>
              </a:ext>
            </a:extLst>
          </p:cNvPr>
          <p:cNvSpPr/>
          <p:nvPr/>
        </p:nvSpPr>
        <p:spPr>
          <a:xfrm>
            <a:off x="8315150" y="5464454"/>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01" name="Rectangle 100">
            <a:extLst>
              <a:ext uri="{FF2B5EF4-FFF2-40B4-BE49-F238E27FC236}">
                <a16:creationId xmlns:a16="http://schemas.microsoft.com/office/drawing/2014/main" id="{EE3B5DF3-A797-42B6-871C-97D662697023}"/>
              </a:ext>
            </a:extLst>
          </p:cNvPr>
          <p:cNvSpPr/>
          <p:nvPr/>
        </p:nvSpPr>
        <p:spPr>
          <a:xfrm>
            <a:off x="8315150" y="5259984"/>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02" name="Rectangle 101">
            <a:extLst>
              <a:ext uri="{FF2B5EF4-FFF2-40B4-BE49-F238E27FC236}">
                <a16:creationId xmlns:a16="http://schemas.microsoft.com/office/drawing/2014/main" id="{BDE8FAE4-A696-4C88-8ADC-EBD234B5E512}"/>
              </a:ext>
            </a:extLst>
          </p:cNvPr>
          <p:cNvSpPr/>
          <p:nvPr/>
        </p:nvSpPr>
        <p:spPr>
          <a:xfrm>
            <a:off x="9855500" y="3512380"/>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05" name="Rectangle 104">
            <a:extLst>
              <a:ext uri="{FF2B5EF4-FFF2-40B4-BE49-F238E27FC236}">
                <a16:creationId xmlns:a16="http://schemas.microsoft.com/office/drawing/2014/main" id="{186A8D07-DB28-4BBD-ACE6-AA07877D8F10}"/>
              </a:ext>
            </a:extLst>
          </p:cNvPr>
          <p:cNvSpPr/>
          <p:nvPr/>
        </p:nvSpPr>
        <p:spPr>
          <a:xfrm>
            <a:off x="9855500" y="3921443"/>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06" name="Rectangle 105">
            <a:extLst>
              <a:ext uri="{FF2B5EF4-FFF2-40B4-BE49-F238E27FC236}">
                <a16:creationId xmlns:a16="http://schemas.microsoft.com/office/drawing/2014/main" id="{94E22BC4-9DD8-416C-88ED-29AF07141B6A}"/>
              </a:ext>
            </a:extLst>
          </p:cNvPr>
          <p:cNvSpPr/>
          <p:nvPr/>
        </p:nvSpPr>
        <p:spPr>
          <a:xfrm>
            <a:off x="9855500" y="3716973"/>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8" name="Slide Number Placeholder 7">
            <a:extLst>
              <a:ext uri="{FF2B5EF4-FFF2-40B4-BE49-F238E27FC236}">
                <a16:creationId xmlns:a16="http://schemas.microsoft.com/office/drawing/2014/main" id="{5848C4F6-844A-4DBF-B386-B1310B83B1D9}"/>
              </a:ext>
            </a:extLst>
          </p:cNvPr>
          <p:cNvSpPr>
            <a:spLocks noGrp="1"/>
          </p:cNvSpPr>
          <p:nvPr>
            <p:ph type="sldNum" sz="quarter" idx="12"/>
          </p:nvPr>
        </p:nvSpPr>
        <p:spPr/>
        <p:txBody>
          <a:bodyPr/>
          <a:lstStyle/>
          <a:p>
            <a:fld id="{C0DF9C1F-DB74-1E4B-8839-30A600129FD3}" type="slidenum">
              <a:rPr lang="en-US" smtClean="0"/>
              <a:t>22</a:t>
            </a:fld>
            <a:endParaRPr lang="en-US"/>
          </a:p>
        </p:txBody>
      </p:sp>
    </p:spTree>
    <p:extLst>
      <p:ext uri="{BB962C8B-B14F-4D97-AF65-F5344CB8AC3E}">
        <p14:creationId xmlns:p14="http://schemas.microsoft.com/office/powerpoint/2010/main" val="272249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183"/>
                                        </p:tgtEl>
                                        <p:attrNameLst>
                                          <p:attrName>fillcolor</p:attrName>
                                        </p:attrNameLst>
                                      </p:cBhvr>
                                      <p:to>
                                        <a:srgbClr val="CCFFCC"/>
                                      </p:to>
                                    </p:animClr>
                                    <p:set>
                                      <p:cBhvr>
                                        <p:cTn id="7" dur="500" fill="hold"/>
                                        <p:tgtEl>
                                          <p:spTgt spid="183"/>
                                        </p:tgtEl>
                                        <p:attrNameLst>
                                          <p:attrName>fill.type</p:attrName>
                                        </p:attrNameLst>
                                      </p:cBhvr>
                                      <p:to>
                                        <p:strVal val="solid"/>
                                      </p:to>
                                    </p:set>
                                    <p:set>
                                      <p:cBhvr>
                                        <p:cTn id="8" dur="500" fill="hold"/>
                                        <p:tgtEl>
                                          <p:spTgt spid="183"/>
                                        </p:tgtEl>
                                        <p:attrNameLst>
                                          <p:attrName>fill.on</p:attrName>
                                        </p:attrNameLst>
                                      </p:cBhvr>
                                      <p:to>
                                        <p:strVal val="true"/>
                                      </p:to>
                                    </p:set>
                                  </p:childTnLst>
                                </p:cTn>
                              </p:par>
                            </p:childTnLst>
                          </p:cTn>
                        </p:par>
                        <p:par>
                          <p:cTn id="9" fill="hold">
                            <p:stCondLst>
                              <p:cond delay="500"/>
                            </p:stCondLst>
                            <p:childTnLst>
                              <p:par>
                                <p:cTn id="10" presetID="42" presetClass="path" presetSubtype="0" accel="50000" decel="50000" fill="hold" grpId="0" nodeType="afterEffect">
                                  <p:stCondLst>
                                    <p:cond delay="0"/>
                                  </p:stCondLst>
                                  <p:childTnLst>
                                    <p:animMotion origin="layout" path="M -4.375E-6 4.44444E-6 L 0.19532 4.44444E-6 " pathEditMode="relative" rAng="0" ptsTypes="AA">
                                      <p:cBhvr>
                                        <p:cTn id="11" dur="250" fill="hold"/>
                                        <p:tgtEl>
                                          <p:spTgt spid="102"/>
                                        </p:tgtEl>
                                        <p:attrNameLst>
                                          <p:attrName>ppt_x</p:attrName>
                                          <p:attrName>ppt_y</p:attrName>
                                        </p:attrNameLst>
                                      </p:cBhvr>
                                      <p:rCtr x="9766" y="0"/>
                                    </p:animMotion>
                                  </p:childTnLst>
                                </p:cTn>
                              </p:par>
                            </p:childTnLst>
                          </p:cTn>
                        </p:par>
                        <p:par>
                          <p:cTn id="12" fill="hold">
                            <p:stCondLst>
                              <p:cond delay="750"/>
                            </p:stCondLst>
                            <p:childTnLst>
                              <p:par>
                                <p:cTn id="13" presetID="42" presetClass="path" presetSubtype="0" accel="50000" decel="50000" fill="hold" grpId="0" nodeType="afterEffect">
                                  <p:stCondLst>
                                    <p:cond delay="0"/>
                                  </p:stCondLst>
                                  <p:childTnLst>
                                    <p:animMotion origin="layout" path="M -4.375E-6 3.33333E-6 L 0.19493 3.33333E-6 " pathEditMode="relative" rAng="0" ptsTypes="AA">
                                      <p:cBhvr>
                                        <p:cTn id="14" dur="250" fill="hold"/>
                                        <p:tgtEl>
                                          <p:spTgt spid="106"/>
                                        </p:tgtEl>
                                        <p:attrNameLst>
                                          <p:attrName>ppt_x</p:attrName>
                                          <p:attrName>ppt_y</p:attrName>
                                        </p:attrNameLst>
                                      </p:cBhvr>
                                      <p:rCtr x="9740" y="0"/>
                                    </p:animMotion>
                                  </p:childTnLst>
                                </p:cTn>
                              </p:par>
                            </p:childTnLst>
                          </p:cTn>
                        </p:par>
                        <p:par>
                          <p:cTn id="15" fill="hold">
                            <p:stCondLst>
                              <p:cond delay="1000"/>
                            </p:stCondLst>
                            <p:childTnLst>
                              <p:par>
                                <p:cTn id="16" presetID="42" presetClass="path" presetSubtype="0" accel="50000" decel="50000" fill="hold" grpId="0" nodeType="afterEffect">
                                  <p:stCondLst>
                                    <p:cond delay="0"/>
                                  </p:stCondLst>
                                  <p:childTnLst>
                                    <p:animMotion origin="layout" path="M -4.375E-6 2.22222E-6 L 0.19493 2.22222E-6 " pathEditMode="relative" rAng="0" ptsTypes="AA">
                                      <p:cBhvr>
                                        <p:cTn id="17" dur="250" fill="hold"/>
                                        <p:tgtEl>
                                          <p:spTgt spid="105"/>
                                        </p:tgtEl>
                                        <p:attrNameLst>
                                          <p:attrName>ppt_x</p:attrName>
                                          <p:attrName>ppt_y</p:attrName>
                                        </p:attrNameLst>
                                      </p:cBhvr>
                                      <p:rCtr x="9740" y="0"/>
                                    </p:animMotion>
                                  </p:childTnLst>
                                </p:cTn>
                              </p:par>
                            </p:childTnLst>
                          </p:cTn>
                        </p:par>
                        <p:par>
                          <p:cTn id="18" fill="hold">
                            <p:stCondLst>
                              <p:cond delay="1250"/>
                            </p:stCondLst>
                            <p:childTnLst>
                              <p:par>
                                <p:cTn id="19" presetID="1" presetClass="emph" presetSubtype="2" fill="hold" nodeType="afterEffect">
                                  <p:stCondLst>
                                    <p:cond delay="0"/>
                                  </p:stCondLst>
                                  <p:childTnLst>
                                    <p:animClr clrSpc="rgb" dir="cw">
                                      <p:cBhvr>
                                        <p:cTn id="20" dur="500" fill="hold"/>
                                        <p:tgtEl>
                                          <p:spTgt spid="183"/>
                                        </p:tgtEl>
                                        <p:attrNameLst>
                                          <p:attrName>fillcolor</p:attrName>
                                        </p:attrNameLst>
                                      </p:cBhvr>
                                      <p:to>
                                        <a:schemeClr val="bg1"/>
                                      </p:to>
                                    </p:animClr>
                                    <p:set>
                                      <p:cBhvr>
                                        <p:cTn id="21" dur="500" fill="hold"/>
                                        <p:tgtEl>
                                          <p:spTgt spid="183"/>
                                        </p:tgtEl>
                                        <p:attrNameLst>
                                          <p:attrName>fill.type</p:attrName>
                                        </p:attrNameLst>
                                      </p:cBhvr>
                                      <p:to>
                                        <p:strVal val="solid"/>
                                      </p:to>
                                    </p:set>
                                    <p:set>
                                      <p:cBhvr>
                                        <p:cTn id="22" dur="500" fill="hold"/>
                                        <p:tgtEl>
                                          <p:spTgt spid="183"/>
                                        </p:tgtEl>
                                        <p:attrNameLst>
                                          <p:attrName>fill.on</p:attrName>
                                        </p:attrNameLst>
                                      </p:cBhvr>
                                      <p:to>
                                        <p:strVal val="true"/>
                                      </p:to>
                                    </p:set>
                                  </p:childTnLst>
                                </p:cTn>
                              </p:par>
                            </p:childTnLst>
                          </p:cTn>
                        </p:par>
                        <p:par>
                          <p:cTn id="23" fill="hold">
                            <p:stCondLst>
                              <p:cond delay="1750"/>
                            </p:stCondLst>
                            <p:childTnLst>
                              <p:par>
                                <p:cTn id="24" presetID="1" presetClass="emph" presetSubtype="2" fill="hold" nodeType="afterEffect">
                                  <p:stCondLst>
                                    <p:cond delay="0"/>
                                  </p:stCondLst>
                                  <p:childTnLst>
                                    <p:animClr clrSpc="rgb" dir="cw">
                                      <p:cBhvr>
                                        <p:cTn id="25" dur="500" fill="hold"/>
                                        <p:tgtEl>
                                          <p:spTgt spid="121"/>
                                        </p:tgtEl>
                                        <p:attrNameLst>
                                          <p:attrName>fillcolor</p:attrName>
                                        </p:attrNameLst>
                                      </p:cBhvr>
                                      <p:to>
                                        <a:srgbClr val="CCFFCC"/>
                                      </p:to>
                                    </p:animClr>
                                    <p:set>
                                      <p:cBhvr>
                                        <p:cTn id="26" dur="500" fill="hold"/>
                                        <p:tgtEl>
                                          <p:spTgt spid="121"/>
                                        </p:tgtEl>
                                        <p:attrNameLst>
                                          <p:attrName>fill.type</p:attrName>
                                        </p:attrNameLst>
                                      </p:cBhvr>
                                      <p:to>
                                        <p:strVal val="solid"/>
                                      </p:to>
                                    </p:set>
                                    <p:set>
                                      <p:cBhvr>
                                        <p:cTn id="27" dur="500" fill="hold"/>
                                        <p:tgtEl>
                                          <p:spTgt spid="121"/>
                                        </p:tgtEl>
                                        <p:attrNameLst>
                                          <p:attrName>fill.on</p:attrName>
                                        </p:attrNameLst>
                                      </p:cBhvr>
                                      <p:to>
                                        <p:strVal val="true"/>
                                      </p:to>
                                    </p:set>
                                  </p:childTnLst>
                                </p:cTn>
                              </p:par>
                            </p:childTnLst>
                          </p:cTn>
                        </p:par>
                        <p:par>
                          <p:cTn id="28" fill="hold">
                            <p:stCondLst>
                              <p:cond delay="2250"/>
                            </p:stCondLst>
                            <p:childTnLst>
                              <p:par>
                                <p:cTn id="29" presetID="42" presetClass="path" presetSubtype="0" accel="50000" decel="50000" fill="hold" grpId="0" nodeType="afterEffect">
                                  <p:stCondLst>
                                    <p:cond delay="0"/>
                                  </p:stCondLst>
                                  <p:childTnLst>
                                    <p:animMotion origin="layout" path="M 1.45833E-6 4.44444E-6 L 0.12864 4.44444E-6 " pathEditMode="relative" rAng="0" ptsTypes="AA">
                                      <p:cBhvr>
                                        <p:cTn id="30" dur="250" fill="hold"/>
                                        <p:tgtEl>
                                          <p:spTgt spid="78"/>
                                        </p:tgtEl>
                                        <p:attrNameLst>
                                          <p:attrName>ppt_x</p:attrName>
                                          <p:attrName>ppt_y</p:attrName>
                                        </p:attrNameLst>
                                      </p:cBhvr>
                                      <p:rCtr x="6432" y="0"/>
                                    </p:animMotion>
                                  </p:childTnLst>
                                </p:cTn>
                              </p:par>
                            </p:childTnLst>
                          </p:cTn>
                        </p:par>
                        <p:par>
                          <p:cTn id="31" fill="hold">
                            <p:stCondLst>
                              <p:cond delay="2500"/>
                            </p:stCondLst>
                            <p:childTnLst>
                              <p:par>
                                <p:cTn id="32" presetID="42" presetClass="path" presetSubtype="0" accel="50000" decel="50000" fill="hold" grpId="0" nodeType="afterEffect">
                                  <p:stCondLst>
                                    <p:cond delay="0"/>
                                  </p:stCondLst>
                                  <p:childTnLst>
                                    <p:animMotion origin="layout" path="M 1.45833E-6 2.22222E-6 L 0.12747 2.22222E-6 " pathEditMode="relative" rAng="0" ptsTypes="AA">
                                      <p:cBhvr>
                                        <p:cTn id="33" dur="250" fill="hold"/>
                                        <p:tgtEl>
                                          <p:spTgt spid="80"/>
                                        </p:tgtEl>
                                        <p:attrNameLst>
                                          <p:attrName>ppt_x</p:attrName>
                                          <p:attrName>ppt_y</p:attrName>
                                        </p:attrNameLst>
                                      </p:cBhvr>
                                      <p:rCtr x="6367" y="0"/>
                                    </p:animMotion>
                                  </p:childTnLst>
                                </p:cTn>
                              </p:par>
                            </p:childTnLst>
                          </p:cTn>
                        </p:par>
                        <p:par>
                          <p:cTn id="34" fill="hold">
                            <p:stCondLst>
                              <p:cond delay="2750"/>
                            </p:stCondLst>
                            <p:childTnLst>
                              <p:par>
                                <p:cTn id="35" presetID="42" presetClass="path" presetSubtype="0" accel="50000" decel="50000" fill="hold" grpId="0" nodeType="afterEffect">
                                  <p:stCondLst>
                                    <p:cond delay="0"/>
                                  </p:stCondLst>
                                  <p:childTnLst>
                                    <p:animMotion origin="layout" path="M 1.45833E-6 3.33333E-6 L 0.12747 3.33333E-6 " pathEditMode="relative" rAng="0" ptsTypes="AA">
                                      <p:cBhvr>
                                        <p:cTn id="36" dur="250" fill="hold"/>
                                        <p:tgtEl>
                                          <p:spTgt spid="81"/>
                                        </p:tgtEl>
                                        <p:attrNameLst>
                                          <p:attrName>ppt_x</p:attrName>
                                          <p:attrName>ppt_y</p:attrName>
                                        </p:attrNameLst>
                                      </p:cBhvr>
                                      <p:rCtr x="6367" y="0"/>
                                    </p:animMotion>
                                  </p:childTnLst>
                                </p:cTn>
                              </p:par>
                            </p:childTnLst>
                          </p:cTn>
                        </p:par>
                        <p:par>
                          <p:cTn id="37" fill="hold">
                            <p:stCondLst>
                              <p:cond delay="3000"/>
                            </p:stCondLst>
                            <p:childTnLst>
                              <p:par>
                                <p:cTn id="38" presetID="1" presetClass="emph" presetSubtype="2" fill="hold" nodeType="afterEffect">
                                  <p:stCondLst>
                                    <p:cond delay="0"/>
                                  </p:stCondLst>
                                  <p:childTnLst>
                                    <p:animClr clrSpc="rgb" dir="cw">
                                      <p:cBhvr>
                                        <p:cTn id="39" dur="500" fill="hold"/>
                                        <p:tgtEl>
                                          <p:spTgt spid="121"/>
                                        </p:tgtEl>
                                        <p:attrNameLst>
                                          <p:attrName>fillcolor</p:attrName>
                                        </p:attrNameLst>
                                      </p:cBhvr>
                                      <p:to>
                                        <a:schemeClr val="bg1"/>
                                      </p:to>
                                    </p:animClr>
                                    <p:set>
                                      <p:cBhvr>
                                        <p:cTn id="40" dur="500" fill="hold"/>
                                        <p:tgtEl>
                                          <p:spTgt spid="121"/>
                                        </p:tgtEl>
                                        <p:attrNameLst>
                                          <p:attrName>fill.type</p:attrName>
                                        </p:attrNameLst>
                                      </p:cBhvr>
                                      <p:to>
                                        <p:strVal val="solid"/>
                                      </p:to>
                                    </p:set>
                                    <p:set>
                                      <p:cBhvr>
                                        <p:cTn id="41" dur="500" fill="hold"/>
                                        <p:tgtEl>
                                          <p:spTgt spid="121"/>
                                        </p:tgtEl>
                                        <p:attrNameLst>
                                          <p:attrName>fill.on</p:attrName>
                                        </p:attrNameLst>
                                      </p:cBhvr>
                                      <p:to>
                                        <p:strVal val="true"/>
                                      </p:to>
                                    </p:set>
                                  </p:childTnLst>
                                </p:cTn>
                              </p:par>
                              <p:par>
                                <p:cTn id="42" presetID="1" presetClass="exit" presetSubtype="0" fill="hold" grpId="1" nodeType="withEffect">
                                  <p:stCondLst>
                                    <p:cond delay="0"/>
                                  </p:stCondLst>
                                  <p:childTnLst>
                                    <p:set>
                                      <p:cBhvr>
                                        <p:cTn id="43" dur="1" fill="hold">
                                          <p:stCondLst>
                                            <p:cond delay="0"/>
                                          </p:stCondLst>
                                        </p:cTn>
                                        <p:tgtEl>
                                          <p:spTgt spid="78"/>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80"/>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81"/>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9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01"/>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80" grpId="0" animBg="1"/>
      <p:bldP spid="80" grpId="1" animBg="1"/>
      <p:bldP spid="81" grpId="0" animBg="1"/>
      <p:bldP spid="81" grpId="1" animBg="1"/>
      <p:bldP spid="98" grpId="0" animBg="1"/>
      <p:bldP spid="100" grpId="0" animBg="1"/>
      <p:bldP spid="101" grpId="0" animBg="1"/>
      <p:bldP spid="102" grpId="0" animBg="1"/>
      <p:bldP spid="105" grpId="0" animBg="1"/>
      <p:bldP spid="10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C0B829F3-129A-448E-BFF9-9A92907AB948}"/>
              </a:ext>
            </a:extLst>
          </p:cNvPr>
          <p:cNvSpPr>
            <a:spLocks noGrp="1"/>
          </p:cNvSpPr>
          <p:nvPr>
            <p:ph type="title"/>
          </p:nvPr>
        </p:nvSpPr>
        <p:spPr>
          <a:xfrm>
            <a:off x="838200" y="365129"/>
            <a:ext cx="10515600" cy="1325563"/>
          </a:xfrm>
        </p:spPr>
        <p:txBody>
          <a:bodyPr/>
          <a:lstStyle/>
          <a:p>
            <a:pPr algn="ctr"/>
            <a:r>
              <a:rPr lang="en-US" b="1" dirty="0">
                <a:solidFill>
                  <a:schemeClr val="accent6">
                    <a:lumMod val="50000"/>
                  </a:schemeClr>
                </a:solidFill>
                <a:latin typeface="Courier New" panose="02070309020205020404" pitchFamily="49" charset="0"/>
                <a:cs typeface="Courier New" panose="02070309020205020404" pitchFamily="49" charset="0"/>
              </a:rPr>
              <a:t>BUNDLE</a:t>
            </a:r>
            <a:r>
              <a:rPr lang="en-US" b="1" dirty="0">
                <a:solidFill>
                  <a:schemeClr val="accent6">
                    <a:lumMod val="50000"/>
                  </a:schemeClr>
                </a:solidFill>
                <a:latin typeface="Calibri" panose="020F0502020204030204" pitchFamily="34" charset="0"/>
                <a:cs typeface="Calibri" panose="020F0502020204030204" pitchFamily="34" charset="0"/>
              </a:rPr>
              <a:t>:</a:t>
            </a:r>
            <a:r>
              <a:rPr lang="en-US" b="1" dirty="0">
                <a:solidFill>
                  <a:schemeClr val="accent6">
                    <a:lumMod val="50000"/>
                  </a:schemeClr>
                </a:solidFill>
              </a:rPr>
              <a:t> Thread-Level Scheduling Algorithm</a:t>
            </a:r>
          </a:p>
        </p:txBody>
      </p:sp>
      <p:sp>
        <p:nvSpPr>
          <p:cNvPr id="47" name="Content Placeholder 3">
            <a:extLst>
              <a:ext uri="{FF2B5EF4-FFF2-40B4-BE49-F238E27FC236}">
                <a16:creationId xmlns:a16="http://schemas.microsoft.com/office/drawing/2014/main" id="{6E0CE63E-7AC0-414C-B9D5-21A5FD524498}"/>
              </a:ext>
            </a:extLst>
          </p:cNvPr>
          <p:cNvSpPr>
            <a:spLocks noGrp="1"/>
          </p:cNvSpPr>
          <p:nvPr>
            <p:ph sz="half" idx="1"/>
          </p:nvPr>
        </p:nvSpPr>
        <p:spPr>
          <a:xfrm>
            <a:off x="838200" y="1825625"/>
            <a:ext cx="3913414" cy="4127306"/>
          </a:xfrm>
        </p:spPr>
        <p:txBody>
          <a:bodyPr anchor="ctr">
            <a:normAutofit/>
          </a:bodyPr>
          <a:lstStyle/>
          <a:p>
            <a:pPr marL="0" indent="0">
              <a:buNone/>
            </a:pPr>
            <a:r>
              <a:rPr lang="en-US" b="1" dirty="0">
                <a:solidFill>
                  <a:schemeClr val="accent6">
                    <a:lumMod val="50000"/>
                  </a:schemeClr>
                </a:solidFill>
              </a:rPr>
              <a:t>Selecting</a:t>
            </a:r>
            <a:r>
              <a:rPr lang="en-US" dirty="0">
                <a:solidFill>
                  <a:schemeClr val="accent6">
                    <a:lumMod val="50000"/>
                  </a:schemeClr>
                </a:solidFill>
              </a:rPr>
              <a:t> which bundle will become </a:t>
            </a:r>
            <a:r>
              <a:rPr lang="en-US" b="1" dirty="0">
                <a:solidFill>
                  <a:schemeClr val="accent6">
                    <a:lumMod val="50000"/>
                  </a:schemeClr>
                </a:solidFill>
              </a:rPr>
              <a:t>active</a:t>
            </a:r>
            <a:r>
              <a:rPr lang="en-US" dirty="0">
                <a:solidFill>
                  <a:schemeClr val="accent6">
                    <a:lumMod val="50000"/>
                  </a:schemeClr>
                </a:solidFill>
              </a:rPr>
              <a:t> is </a:t>
            </a:r>
            <a:r>
              <a:rPr lang="en-US" b="1" dirty="0">
                <a:solidFill>
                  <a:schemeClr val="accent6">
                    <a:lumMod val="50000"/>
                  </a:schemeClr>
                </a:solidFill>
              </a:rPr>
              <a:t>arbitrary.</a:t>
            </a:r>
          </a:p>
          <a:p>
            <a:pPr marL="0" indent="0">
              <a:buNone/>
            </a:pPr>
            <a:r>
              <a:rPr lang="en-US" b="1" dirty="0">
                <a:solidFill>
                  <a:schemeClr val="accent6">
                    <a:lumMod val="50000"/>
                  </a:schemeClr>
                </a:solidFill>
              </a:rPr>
              <a:t>Repeating</a:t>
            </a:r>
            <a:r>
              <a:rPr lang="en-US" dirty="0">
                <a:solidFill>
                  <a:schemeClr val="accent6">
                    <a:lumMod val="50000"/>
                  </a:schemeClr>
                </a:solidFill>
              </a:rPr>
              <a:t> the process until </a:t>
            </a:r>
            <a:r>
              <a:rPr lang="en-US" b="1" dirty="0">
                <a:solidFill>
                  <a:schemeClr val="accent6">
                    <a:lumMod val="50000"/>
                  </a:schemeClr>
                </a:solidFill>
              </a:rPr>
              <a:t>all</a:t>
            </a:r>
            <a:r>
              <a:rPr lang="en-US" dirty="0">
                <a:solidFill>
                  <a:schemeClr val="accent6">
                    <a:lumMod val="50000"/>
                  </a:schemeClr>
                </a:solidFill>
              </a:rPr>
              <a:t> threads </a:t>
            </a:r>
            <a:r>
              <a:rPr lang="en-US" b="1" dirty="0">
                <a:solidFill>
                  <a:schemeClr val="accent6">
                    <a:lumMod val="50000"/>
                  </a:schemeClr>
                </a:solidFill>
              </a:rPr>
              <a:t>complete</a:t>
            </a:r>
            <a:r>
              <a:rPr lang="en-US" dirty="0">
                <a:solidFill>
                  <a:schemeClr val="accent6">
                    <a:lumMod val="50000"/>
                  </a:schemeClr>
                </a:solidFill>
              </a:rPr>
              <a:t> execution.</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4A020F02-FADC-460E-95F3-C89EF198DE2C}"/>
                  </a:ext>
                </a:extLst>
              </p:cNvPr>
              <p:cNvSpPr/>
              <p:nvPr/>
            </p:nvSpPr>
            <p:spPr>
              <a:xfrm>
                <a:off x="5525424" y="1965890"/>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1</m:t>
                      </m:r>
                    </m:oMath>
                  </m:oMathPara>
                </a14:m>
                <a:endParaRPr lang="en-US" sz="2400" dirty="0">
                  <a:solidFill>
                    <a:schemeClr val="accent6">
                      <a:lumMod val="50000"/>
                    </a:schemeClr>
                  </a:solidFill>
                </a:endParaRPr>
              </a:p>
            </p:txBody>
          </p:sp>
        </mc:Choice>
        <mc:Fallback xmlns="">
          <p:sp>
            <p:nvSpPr>
              <p:cNvPr id="83" name="Rectangle 82">
                <a:extLst>
                  <a:ext uri="{FF2B5EF4-FFF2-40B4-BE49-F238E27FC236}">
                    <a16:creationId xmlns:a16="http://schemas.microsoft.com/office/drawing/2014/main" id="{4A020F02-FADC-460E-95F3-C89EF198DE2C}"/>
                  </a:ext>
                </a:extLst>
              </p:cNvPr>
              <p:cNvSpPr>
                <a:spLocks noRot="1" noChangeAspect="1" noMove="1" noResize="1" noEditPoints="1" noAdjustHandles="1" noChangeArrowheads="1" noChangeShapeType="1" noTextEdit="1"/>
              </p:cNvSpPr>
              <p:nvPr/>
            </p:nvSpPr>
            <p:spPr>
              <a:xfrm>
                <a:off x="5525424" y="1965890"/>
                <a:ext cx="770084" cy="770084"/>
              </a:xfrm>
              <a:prstGeom prst="rect">
                <a:avLst/>
              </a:prstGeom>
              <a:blipFill>
                <a:blip r:embed="rId3"/>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3735D471-F761-4C94-924B-A5CBFEA0BBA2}"/>
                  </a:ext>
                </a:extLst>
              </p:cNvPr>
              <p:cNvSpPr/>
              <p:nvPr/>
            </p:nvSpPr>
            <p:spPr>
              <a:xfrm>
                <a:off x="7068573" y="1965890"/>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2</m:t>
                      </m:r>
                    </m:oMath>
                  </m:oMathPara>
                </a14:m>
                <a:endParaRPr lang="en-US" sz="2400" dirty="0">
                  <a:solidFill>
                    <a:schemeClr val="accent6">
                      <a:lumMod val="50000"/>
                    </a:schemeClr>
                  </a:solidFill>
                </a:endParaRPr>
              </a:p>
            </p:txBody>
          </p:sp>
        </mc:Choice>
        <mc:Fallback xmlns="">
          <p:sp>
            <p:nvSpPr>
              <p:cNvPr id="88" name="Rectangle 87">
                <a:extLst>
                  <a:ext uri="{FF2B5EF4-FFF2-40B4-BE49-F238E27FC236}">
                    <a16:creationId xmlns:a16="http://schemas.microsoft.com/office/drawing/2014/main" id="{3735D471-F761-4C94-924B-A5CBFEA0BBA2}"/>
                  </a:ext>
                </a:extLst>
              </p:cNvPr>
              <p:cNvSpPr>
                <a:spLocks noRot="1" noChangeAspect="1" noMove="1" noResize="1" noEditPoints="1" noAdjustHandles="1" noChangeArrowheads="1" noChangeShapeType="1" noTextEdit="1"/>
              </p:cNvSpPr>
              <p:nvPr/>
            </p:nvSpPr>
            <p:spPr>
              <a:xfrm>
                <a:off x="7068573" y="1965890"/>
                <a:ext cx="770084" cy="770084"/>
              </a:xfrm>
              <a:prstGeom prst="rect">
                <a:avLst/>
              </a:prstGeom>
              <a:blipFill>
                <a:blip r:embed="rId4"/>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AD80ADD-6552-4345-88BE-E9DFBBFD6E09}"/>
                  </a:ext>
                </a:extLst>
              </p:cNvPr>
              <p:cNvSpPr/>
              <p:nvPr/>
            </p:nvSpPr>
            <p:spPr>
              <a:xfrm>
                <a:off x="5525424"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4</m:t>
                      </m:r>
                    </m:oMath>
                  </m:oMathPara>
                </a14:m>
                <a:endParaRPr lang="en-US" sz="2400" dirty="0">
                  <a:solidFill>
                    <a:schemeClr val="accent6">
                      <a:lumMod val="50000"/>
                    </a:schemeClr>
                  </a:solidFill>
                </a:endParaRPr>
              </a:p>
            </p:txBody>
          </p:sp>
        </mc:Choice>
        <mc:Fallback xmlns="">
          <p:sp>
            <p:nvSpPr>
              <p:cNvPr id="95" name="Rectangle 94">
                <a:extLst>
                  <a:ext uri="{FF2B5EF4-FFF2-40B4-BE49-F238E27FC236}">
                    <a16:creationId xmlns:a16="http://schemas.microsoft.com/office/drawing/2014/main" id="{CAD80ADD-6552-4345-88BE-E9DFBBFD6E09}"/>
                  </a:ext>
                </a:extLst>
              </p:cNvPr>
              <p:cNvSpPr>
                <a:spLocks noRot="1" noChangeAspect="1" noMove="1" noResize="1" noEditPoints="1" noAdjustHandles="1" noChangeArrowheads="1" noChangeShapeType="1" noTextEdit="1"/>
              </p:cNvSpPr>
              <p:nvPr/>
            </p:nvSpPr>
            <p:spPr>
              <a:xfrm>
                <a:off x="5525424" y="3504236"/>
                <a:ext cx="770084" cy="770084"/>
              </a:xfrm>
              <a:prstGeom prst="rect">
                <a:avLst/>
              </a:prstGeom>
              <a:blipFill>
                <a:blip r:embed="rId5"/>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59AD029-944B-4A07-946A-4730BA1A3DB6}"/>
                  </a:ext>
                </a:extLst>
              </p:cNvPr>
              <p:cNvSpPr/>
              <p:nvPr/>
            </p:nvSpPr>
            <p:spPr>
              <a:xfrm>
                <a:off x="7068573"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5</m:t>
                      </m:r>
                    </m:oMath>
                  </m:oMathPara>
                </a14:m>
                <a:endParaRPr lang="en-US" sz="2400" dirty="0">
                  <a:solidFill>
                    <a:schemeClr val="accent6">
                      <a:lumMod val="50000"/>
                    </a:schemeClr>
                  </a:solidFill>
                </a:endParaRPr>
              </a:p>
            </p:txBody>
          </p:sp>
        </mc:Choice>
        <mc:Fallback xmlns="">
          <p:sp>
            <p:nvSpPr>
              <p:cNvPr id="97" name="Rectangle 96">
                <a:extLst>
                  <a:ext uri="{FF2B5EF4-FFF2-40B4-BE49-F238E27FC236}">
                    <a16:creationId xmlns:a16="http://schemas.microsoft.com/office/drawing/2014/main" id="{159AD029-944B-4A07-946A-4730BA1A3DB6}"/>
                  </a:ext>
                </a:extLst>
              </p:cNvPr>
              <p:cNvSpPr>
                <a:spLocks noRot="1" noChangeAspect="1" noMove="1" noResize="1" noEditPoints="1" noAdjustHandles="1" noChangeArrowheads="1" noChangeShapeType="1" noTextEdit="1"/>
              </p:cNvSpPr>
              <p:nvPr/>
            </p:nvSpPr>
            <p:spPr>
              <a:xfrm>
                <a:off x="7068573" y="3504236"/>
                <a:ext cx="770084" cy="770084"/>
              </a:xfrm>
              <a:prstGeom prst="rect">
                <a:avLst/>
              </a:prstGeom>
              <a:blipFill>
                <a:blip r:embed="rId6"/>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8E454EB3-6439-4FAA-A982-24CE8FB7E0EC}"/>
                  </a:ext>
                </a:extLst>
              </p:cNvPr>
              <p:cNvSpPr/>
              <p:nvPr/>
            </p:nvSpPr>
            <p:spPr>
              <a:xfrm>
                <a:off x="8611722" y="1965890"/>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3</m:t>
                      </m:r>
                    </m:oMath>
                  </m:oMathPara>
                </a14:m>
                <a:endParaRPr lang="en-US" sz="2400" dirty="0">
                  <a:solidFill>
                    <a:schemeClr val="accent6">
                      <a:lumMod val="50000"/>
                    </a:schemeClr>
                  </a:solidFill>
                </a:endParaRPr>
              </a:p>
            </p:txBody>
          </p:sp>
        </mc:Choice>
        <mc:Fallback xmlns="">
          <p:sp>
            <p:nvSpPr>
              <p:cNvPr id="110" name="Rectangle 109">
                <a:extLst>
                  <a:ext uri="{FF2B5EF4-FFF2-40B4-BE49-F238E27FC236}">
                    <a16:creationId xmlns:a16="http://schemas.microsoft.com/office/drawing/2014/main" id="{8E454EB3-6439-4FAA-A982-24CE8FB7E0EC}"/>
                  </a:ext>
                </a:extLst>
              </p:cNvPr>
              <p:cNvSpPr>
                <a:spLocks noRot="1" noChangeAspect="1" noMove="1" noResize="1" noEditPoints="1" noAdjustHandles="1" noChangeArrowheads="1" noChangeShapeType="1" noTextEdit="1"/>
              </p:cNvSpPr>
              <p:nvPr/>
            </p:nvSpPr>
            <p:spPr>
              <a:xfrm>
                <a:off x="8611722" y="1965890"/>
                <a:ext cx="770084" cy="770084"/>
              </a:xfrm>
              <a:prstGeom prst="rect">
                <a:avLst/>
              </a:prstGeom>
              <a:blipFill>
                <a:blip r:embed="rId7"/>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Rectangle 103">
                <a:extLst>
                  <a:ext uri="{FF2B5EF4-FFF2-40B4-BE49-F238E27FC236}">
                    <a16:creationId xmlns:a16="http://schemas.microsoft.com/office/drawing/2014/main" id="{CE09625C-86E9-440D-813B-3E29D7A89847}"/>
                  </a:ext>
                </a:extLst>
              </p:cNvPr>
              <p:cNvSpPr/>
              <p:nvPr/>
            </p:nvSpPr>
            <p:spPr>
              <a:xfrm>
                <a:off x="8611722"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6</m:t>
                      </m:r>
                    </m:oMath>
                  </m:oMathPara>
                </a14:m>
                <a:endParaRPr lang="en-US" sz="2400" dirty="0">
                  <a:solidFill>
                    <a:schemeClr val="accent6">
                      <a:lumMod val="50000"/>
                    </a:schemeClr>
                  </a:solidFill>
                </a:endParaRPr>
              </a:p>
            </p:txBody>
          </p:sp>
        </mc:Choice>
        <mc:Fallback xmlns="">
          <p:sp>
            <p:nvSpPr>
              <p:cNvPr id="104" name="Rectangle 103">
                <a:extLst>
                  <a:ext uri="{FF2B5EF4-FFF2-40B4-BE49-F238E27FC236}">
                    <a16:creationId xmlns:a16="http://schemas.microsoft.com/office/drawing/2014/main" id="{CE09625C-86E9-440D-813B-3E29D7A89847}"/>
                  </a:ext>
                </a:extLst>
              </p:cNvPr>
              <p:cNvSpPr>
                <a:spLocks noRot="1" noChangeAspect="1" noMove="1" noResize="1" noEditPoints="1" noAdjustHandles="1" noChangeArrowheads="1" noChangeShapeType="1" noTextEdit="1"/>
              </p:cNvSpPr>
              <p:nvPr/>
            </p:nvSpPr>
            <p:spPr>
              <a:xfrm>
                <a:off x="8611722" y="3504236"/>
                <a:ext cx="770084" cy="770084"/>
              </a:xfrm>
              <a:prstGeom prst="rect">
                <a:avLst/>
              </a:prstGeom>
              <a:blipFill>
                <a:blip r:embed="rId8"/>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1CC38F51-1298-4612-8ED8-FEC2A8AB360F}"/>
                  </a:ext>
                </a:extLst>
              </p:cNvPr>
              <p:cNvSpPr/>
              <p:nvPr/>
            </p:nvSpPr>
            <p:spPr>
              <a:xfrm>
                <a:off x="7068573" y="5042582"/>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8</m:t>
                      </m:r>
                    </m:oMath>
                  </m:oMathPara>
                </a14:m>
                <a:endParaRPr lang="en-US" sz="2400" dirty="0">
                  <a:solidFill>
                    <a:schemeClr val="accent6">
                      <a:lumMod val="50000"/>
                    </a:schemeClr>
                  </a:solidFill>
                </a:endParaRPr>
              </a:p>
            </p:txBody>
          </p:sp>
        </mc:Choice>
        <mc:Fallback xmlns="">
          <p:sp>
            <p:nvSpPr>
              <p:cNvPr id="121" name="Rectangle 120">
                <a:extLst>
                  <a:ext uri="{FF2B5EF4-FFF2-40B4-BE49-F238E27FC236}">
                    <a16:creationId xmlns:a16="http://schemas.microsoft.com/office/drawing/2014/main" id="{1CC38F51-1298-4612-8ED8-FEC2A8AB360F}"/>
                  </a:ext>
                </a:extLst>
              </p:cNvPr>
              <p:cNvSpPr>
                <a:spLocks noRot="1" noChangeAspect="1" noMove="1" noResize="1" noEditPoints="1" noAdjustHandles="1" noChangeArrowheads="1" noChangeShapeType="1" noTextEdit="1"/>
              </p:cNvSpPr>
              <p:nvPr/>
            </p:nvSpPr>
            <p:spPr>
              <a:xfrm>
                <a:off x="7068573" y="5042582"/>
                <a:ext cx="770084" cy="770084"/>
              </a:xfrm>
              <a:prstGeom prst="rect">
                <a:avLst/>
              </a:prstGeom>
              <a:blipFill>
                <a:blip r:embed="rId9"/>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84A23A4B-FD50-4391-8C02-2FCCC1746F0E}"/>
                  </a:ext>
                </a:extLst>
              </p:cNvPr>
              <p:cNvSpPr/>
              <p:nvPr/>
            </p:nvSpPr>
            <p:spPr>
              <a:xfrm>
                <a:off x="8613212" y="5042582"/>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9</m:t>
                      </m:r>
                    </m:oMath>
                  </m:oMathPara>
                </a14:m>
                <a:endParaRPr lang="en-US" sz="2400" dirty="0">
                  <a:solidFill>
                    <a:schemeClr val="accent6">
                      <a:lumMod val="50000"/>
                    </a:schemeClr>
                  </a:solidFill>
                </a:endParaRPr>
              </a:p>
            </p:txBody>
          </p:sp>
        </mc:Choice>
        <mc:Fallback xmlns="">
          <p:sp>
            <p:nvSpPr>
              <p:cNvPr id="133" name="Rectangle 132">
                <a:extLst>
                  <a:ext uri="{FF2B5EF4-FFF2-40B4-BE49-F238E27FC236}">
                    <a16:creationId xmlns:a16="http://schemas.microsoft.com/office/drawing/2014/main" id="{84A23A4B-FD50-4391-8C02-2FCCC1746F0E}"/>
                  </a:ext>
                </a:extLst>
              </p:cNvPr>
              <p:cNvSpPr>
                <a:spLocks noRot="1" noChangeAspect="1" noMove="1" noResize="1" noEditPoints="1" noAdjustHandles="1" noChangeArrowheads="1" noChangeShapeType="1" noTextEdit="1"/>
              </p:cNvSpPr>
              <p:nvPr/>
            </p:nvSpPr>
            <p:spPr>
              <a:xfrm>
                <a:off x="8613212" y="5042582"/>
                <a:ext cx="770084" cy="770084"/>
              </a:xfrm>
              <a:prstGeom prst="rect">
                <a:avLst/>
              </a:prstGeom>
              <a:blipFill>
                <a:blip r:embed="rId10"/>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E7801C44-28C3-4E55-8E78-4F79CAB1F114}"/>
                  </a:ext>
                </a:extLst>
              </p:cNvPr>
              <p:cNvSpPr/>
              <p:nvPr/>
            </p:nvSpPr>
            <p:spPr>
              <a:xfrm>
                <a:off x="10153380"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7</m:t>
                      </m:r>
                    </m:oMath>
                  </m:oMathPara>
                </a14:m>
                <a:endParaRPr lang="en-US" sz="2400" dirty="0">
                  <a:solidFill>
                    <a:schemeClr val="accent6">
                      <a:lumMod val="50000"/>
                    </a:schemeClr>
                  </a:solidFill>
                </a:endParaRPr>
              </a:p>
            </p:txBody>
          </p:sp>
        </mc:Choice>
        <mc:Fallback xmlns="">
          <p:sp>
            <p:nvSpPr>
              <p:cNvPr id="183" name="Rectangle 182">
                <a:extLst>
                  <a:ext uri="{FF2B5EF4-FFF2-40B4-BE49-F238E27FC236}">
                    <a16:creationId xmlns:a16="http://schemas.microsoft.com/office/drawing/2014/main" id="{E7801C44-28C3-4E55-8E78-4F79CAB1F114}"/>
                  </a:ext>
                </a:extLst>
              </p:cNvPr>
              <p:cNvSpPr>
                <a:spLocks noRot="1" noChangeAspect="1" noMove="1" noResize="1" noEditPoints="1" noAdjustHandles="1" noChangeArrowheads="1" noChangeShapeType="1" noTextEdit="1"/>
              </p:cNvSpPr>
              <p:nvPr/>
            </p:nvSpPr>
            <p:spPr>
              <a:xfrm>
                <a:off x="10153380" y="3504236"/>
                <a:ext cx="770084" cy="770084"/>
              </a:xfrm>
              <a:prstGeom prst="rect">
                <a:avLst/>
              </a:prstGeom>
              <a:blipFill>
                <a:blip r:embed="rId11"/>
                <a:stretch>
                  <a:fillRect/>
                </a:stretch>
              </a:blipFill>
              <a:ln w="19050">
                <a:solidFill>
                  <a:schemeClr val="accent6">
                    <a:lumMod val="50000"/>
                  </a:schemeClr>
                </a:solidFill>
              </a:ln>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9E4D0F67-0438-4073-B2A8-78CE970B9946}"/>
              </a:ext>
            </a:extLst>
          </p:cNvPr>
          <p:cNvCxnSpPr>
            <a:stCxn id="83" idx="3"/>
            <a:endCxn id="88" idx="1"/>
          </p:cNvCxnSpPr>
          <p:nvPr/>
        </p:nvCxnSpPr>
        <p:spPr>
          <a:xfrm>
            <a:off x="6295508" y="2350932"/>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34DCB97-9143-48CF-AE75-C2A559204859}"/>
              </a:ext>
            </a:extLst>
          </p:cNvPr>
          <p:cNvCxnSpPr>
            <a:stCxn id="83" idx="2"/>
            <a:endCxn id="95" idx="0"/>
          </p:cNvCxnSpPr>
          <p:nvPr/>
        </p:nvCxnSpPr>
        <p:spPr>
          <a:xfrm>
            <a:off x="5910466" y="2735974"/>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0014784-2CDA-48FE-932E-2151297C1BDD}"/>
              </a:ext>
            </a:extLst>
          </p:cNvPr>
          <p:cNvCxnSpPr>
            <a:stCxn id="95" idx="3"/>
            <a:endCxn id="97" idx="1"/>
          </p:cNvCxnSpPr>
          <p:nvPr/>
        </p:nvCxnSpPr>
        <p:spPr>
          <a:xfrm>
            <a:off x="6295508" y="3889278"/>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DE47C92-C3F9-456A-9819-B6A1E1222FB7}"/>
              </a:ext>
            </a:extLst>
          </p:cNvPr>
          <p:cNvCxnSpPr>
            <a:stCxn id="97" idx="2"/>
            <a:endCxn id="121" idx="0"/>
          </p:cNvCxnSpPr>
          <p:nvPr/>
        </p:nvCxnSpPr>
        <p:spPr>
          <a:xfrm>
            <a:off x="7453615" y="4274320"/>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2E329FC-ECF3-4665-8455-954FC7BA4664}"/>
              </a:ext>
            </a:extLst>
          </p:cNvPr>
          <p:cNvCxnSpPr>
            <a:stCxn id="88" idx="3"/>
            <a:endCxn id="110" idx="1"/>
          </p:cNvCxnSpPr>
          <p:nvPr/>
        </p:nvCxnSpPr>
        <p:spPr>
          <a:xfrm>
            <a:off x="7838657" y="2350932"/>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866A3C31-2DF7-43EB-B283-1590421EF31B}"/>
              </a:ext>
            </a:extLst>
          </p:cNvPr>
          <p:cNvCxnSpPr>
            <a:stCxn id="88" idx="2"/>
            <a:endCxn id="104" idx="0"/>
          </p:cNvCxnSpPr>
          <p:nvPr/>
        </p:nvCxnSpPr>
        <p:spPr>
          <a:xfrm rot="16200000" flipH="1">
            <a:off x="7841058" y="2348530"/>
            <a:ext cx="768262" cy="1543149"/>
          </a:xfrm>
          <a:prstGeom prst="bentConnector3">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657E8B-6846-4A7D-8799-72E21C1D6EAA}"/>
              </a:ext>
            </a:extLst>
          </p:cNvPr>
          <p:cNvCxnSpPr>
            <a:stCxn id="121" idx="3"/>
            <a:endCxn id="133" idx="1"/>
          </p:cNvCxnSpPr>
          <p:nvPr/>
        </p:nvCxnSpPr>
        <p:spPr>
          <a:xfrm>
            <a:off x="7838657" y="5427624"/>
            <a:ext cx="7745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385D042-C0FF-4099-AF46-FAAEF87BC3E2}"/>
              </a:ext>
            </a:extLst>
          </p:cNvPr>
          <p:cNvCxnSpPr>
            <a:stCxn id="133" idx="0"/>
            <a:endCxn id="104" idx="2"/>
          </p:cNvCxnSpPr>
          <p:nvPr/>
        </p:nvCxnSpPr>
        <p:spPr>
          <a:xfrm flipH="1" flipV="1">
            <a:off x="8996764" y="4274320"/>
            <a:ext cx="149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A298CB-13F5-46BF-9101-912F1C5BA51E}"/>
              </a:ext>
            </a:extLst>
          </p:cNvPr>
          <p:cNvCxnSpPr>
            <a:stCxn id="104" idx="1"/>
            <a:endCxn id="97" idx="3"/>
          </p:cNvCxnSpPr>
          <p:nvPr/>
        </p:nvCxnSpPr>
        <p:spPr>
          <a:xfrm flipH="1">
            <a:off x="7838657" y="3889278"/>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AB2D407-2DFD-4817-97BE-6D2DE0D61BBD}"/>
              </a:ext>
            </a:extLst>
          </p:cNvPr>
          <p:cNvCxnSpPr>
            <a:stCxn id="104" idx="3"/>
            <a:endCxn id="183" idx="1"/>
          </p:cNvCxnSpPr>
          <p:nvPr/>
        </p:nvCxnSpPr>
        <p:spPr>
          <a:xfrm>
            <a:off x="9381806" y="3889278"/>
            <a:ext cx="77157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78A2CC4-6BCC-407B-B3F0-CF50354B5490}"/>
              </a:ext>
            </a:extLst>
          </p:cNvPr>
          <p:cNvCxnSpPr>
            <a:stCxn id="110" idx="3"/>
            <a:endCxn id="183" idx="0"/>
          </p:cNvCxnSpPr>
          <p:nvPr/>
        </p:nvCxnSpPr>
        <p:spPr>
          <a:xfrm>
            <a:off x="9381806" y="2350932"/>
            <a:ext cx="1156616" cy="1153304"/>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55A90B-0B68-450B-973F-638FAF7D5E2F}"/>
              </a:ext>
            </a:extLst>
          </p:cNvPr>
          <p:cNvGrpSpPr/>
          <p:nvPr/>
        </p:nvGrpSpPr>
        <p:grpSpPr>
          <a:xfrm>
            <a:off x="10350897" y="5012446"/>
            <a:ext cx="1002903" cy="800220"/>
            <a:chOff x="10923464" y="1825625"/>
            <a:chExt cx="1002903" cy="800220"/>
          </a:xfrm>
        </p:grpSpPr>
        <p:sp>
          <p:nvSpPr>
            <p:cNvPr id="4" name="TextBox 3">
              <a:extLst>
                <a:ext uri="{FF2B5EF4-FFF2-40B4-BE49-F238E27FC236}">
                  <a16:creationId xmlns:a16="http://schemas.microsoft.com/office/drawing/2014/main" id="{7901BE9E-2E14-400E-A0D5-4B5291A714F6}"/>
                </a:ext>
              </a:extLst>
            </p:cNvPr>
            <p:cNvSpPr txBox="1"/>
            <p:nvPr/>
          </p:nvSpPr>
          <p:spPr>
            <a:xfrm>
              <a:off x="10923464" y="1825625"/>
              <a:ext cx="1002903" cy="400110"/>
            </a:xfrm>
            <a:prstGeom prst="rect">
              <a:avLst/>
            </a:prstGeom>
            <a:solidFill>
              <a:srgbClr val="CCFFCC"/>
            </a:solidFill>
            <a:ln w="19050">
              <a:solidFill>
                <a:schemeClr val="accent6">
                  <a:lumMod val="50000"/>
                </a:schemeClr>
              </a:solidFill>
            </a:ln>
          </p:spPr>
          <p:txBody>
            <a:bodyPr wrap="square" rtlCol="0">
              <a:spAutoFit/>
            </a:bodyPr>
            <a:lstStyle/>
            <a:p>
              <a:pPr algn="ctr"/>
              <a:r>
                <a:rPr lang="en-US" sz="2000" dirty="0">
                  <a:solidFill>
                    <a:schemeClr val="accent6">
                      <a:lumMod val="50000"/>
                    </a:schemeClr>
                  </a:solidFill>
                </a:rPr>
                <a:t>Active</a:t>
              </a:r>
            </a:p>
          </p:txBody>
        </p:sp>
        <p:sp>
          <p:nvSpPr>
            <p:cNvPr id="60" name="TextBox 59">
              <a:extLst>
                <a:ext uri="{FF2B5EF4-FFF2-40B4-BE49-F238E27FC236}">
                  <a16:creationId xmlns:a16="http://schemas.microsoft.com/office/drawing/2014/main" id="{FFCBCF6E-2C1E-4B69-8585-6F7E4B8FB654}"/>
                </a:ext>
              </a:extLst>
            </p:cNvPr>
            <p:cNvSpPr txBox="1"/>
            <p:nvPr/>
          </p:nvSpPr>
          <p:spPr>
            <a:xfrm>
              <a:off x="10923464" y="2225735"/>
              <a:ext cx="1002903" cy="400110"/>
            </a:xfrm>
            <a:prstGeom prst="rect">
              <a:avLst/>
            </a:prstGeom>
            <a:noFill/>
            <a:ln w="19050">
              <a:solidFill>
                <a:schemeClr val="accent6">
                  <a:lumMod val="50000"/>
                </a:schemeClr>
              </a:solidFill>
            </a:ln>
          </p:spPr>
          <p:txBody>
            <a:bodyPr wrap="none" rtlCol="0">
              <a:spAutoFit/>
            </a:bodyPr>
            <a:lstStyle/>
            <a:p>
              <a:r>
                <a:rPr lang="en-US" sz="2000" dirty="0">
                  <a:solidFill>
                    <a:schemeClr val="accent6">
                      <a:lumMod val="50000"/>
                    </a:schemeClr>
                  </a:solidFill>
                </a:rPr>
                <a:t>Inactive</a:t>
              </a:r>
            </a:p>
          </p:txBody>
        </p:sp>
      </p:grpSp>
      <p:sp>
        <p:nvSpPr>
          <p:cNvPr id="92" name="Rectangle 91">
            <a:extLst>
              <a:ext uri="{FF2B5EF4-FFF2-40B4-BE49-F238E27FC236}">
                <a16:creationId xmlns:a16="http://schemas.microsoft.com/office/drawing/2014/main" id="{89EC9D5A-794B-4859-8365-B96919B094F0}"/>
              </a:ext>
            </a:extLst>
          </p:cNvPr>
          <p:cNvSpPr/>
          <p:nvPr/>
        </p:nvSpPr>
        <p:spPr>
          <a:xfrm>
            <a:off x="8315150" y="3512380"/>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94" name="Rectangle 93">
            <a:extLst>
              <a:ext uri="{FF2B5EF4-FFF2-40B4-BE49-F238E27FC236}">
                <a16:creationId xmlns:a16="http://schemas.microsoft.com/office/drawing/2014/main" id="{D22E0A9C-65F8-431C-8E0D-B0FA366C7392}"/>
              </a:ext>
            </a:extLst>
          </p:cNvPr>
          <p:cNvSpPr/>
          <p:nvPr/>
        </p:nvSpPr>
        <p:spPr>
          <a:xfrm>
            <a:off x="8315150" y="3921443"/>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96" name="Rectangle 95">
            <a:extLst>
              <a:ext uri="{FF2B5EF4-FFF2-40B4-BE49-F238E27FC236}">
                <a16:creationId xmlns:a16="http://schemas.microsoft.com/office/drawing/2014/main" id="{1D55C8AC-9CAE-42C6-825D-3ACAFB8C618F}"/>
              </a:ext>
            </a:extLst>
          </p:cNvPr>
          <p:cNvSpPr/>
          <p:nvPr/>
        </p:nvSpPr>
        <p:spPr>
          <a:xfrm>
            <a:off x="8315150" y="3716973"/>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98" name="Rectangle 97">
            <a:extLst>
              <a:ext uri="{FF2B5EF4-FFF2-40B4-BE49-F238E27FC236}">
                <a16:creationId xmlns:a16="http://schemas.microsoft.com/office/drawing/2014/main" id="{EA953C0E-D7C7-4A3F-9A4F-99122B95DCD2}"/>
              </a:ext>
            </a:extLst>
          </p:cNvPr>
          <p:cNvSpPr/>
          <p:nvPr/>
        </p:nvSpPr>
        <p:spPr>
          <a:xfrm>
            <a:off x="8315150" y="5055391"/>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00" name="Rectangle 99">
            <a:extLst>
              <a:ext uri="{FF2B5EF4-FFF2-40B4-BE49-F238E27FC236}">
                <a16:creationId xmlns:a16="http://schemas.microsoft.com/office/drawing/2014/main" id="{F7C90E09-FAC7-4739-AF87-F15852A9EDF6}"/>
              </a:ext>
            </a:extLst>
          </p:cNvPr>
          <p:cNvSpPr/>
          <p:nvPr/>
        </p:nvSpPr>
        <p:spPr>
          <a:xfrm>
            <a:off x="8315150" y="5464454"/>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01" name="Rectangle 100">
            <a:extLst>
              <a:ext uri="{FF2B5EF4-FFF2-40B4-BE49-F238E27FC236}">
                <a16:creationId xmlns:a16="http://schemas.microsoft.com/office/drawing/2014/main" id="{EE3B5DF3-A797-42B6-871C-97D662697023}"/>
              </a:ext>
            </a:extLst>
          </p:cNvPr>
          <p:cNvSpPr/>
          <p:nvPr/>
        </p:nvSpPr>
        <p:spPr>
          <a:xfrm>
            <a:off x="8315150" y="5259984"/>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02" name="Rectangle 101">
            <a:extLst>
              <a:ext uri="{FF2B5EF4-FFF2-40B4-BE49-F238E27FC236}">
                <a16:creationId xmlns:a16="http://schemas.microsoft.com/office/drawing/2014/main" id="{BDE8FAE4-A696-4C88-8ADC-EBD234B5E512}"/>
              </a:ext>
            </a:extLst>
          </p:cNvPr>
          <p:cNvSpPr/>
          <p:nvPr/>
        </p:nvSpPr>
        <p:spPr>
          <a:xfrm>
            <a:off x="9855500" y="3512380"/>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05" name="Rectangle 104">
            <a:extLst>
              <a:ext uri="{FF2B5EF4-FFF2-40B4-BE49-F238E27FC236}">
                <a16:creationId xmlns:a16="http://schemas.microsoft.com/office/drawing/2014/main" id="{186A8D07-DB28-4BBD-ACE6-AA07877D8F10}"/>
              </a:ext>
            </a:extLst>
          </p:cNvPr>
          <p:cNvSpPr/>
          <p:nvPr/>
        </p:nvSpPr>
        <p:spPr>
          <a:xfrm>
            <a:off x="9855500" y="3921443"/>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06" name="Rectangle 105">
            <a:extLst>
              <a:ext uri="{FF2B5EF4-FFF2-40B4-BE49-F238E27FC236}">
                <a16:creationId xmlns:a16="http://schemas.microsoft.com/office/drawing/2014/main" id="{94E22BC4-9DD8-416C-88ED-29AF07141B6A}"/>
              </a:ext>
            </a:extLst>
          </p:cNvPr>
          <p:cNvSpPr/>
          <p:nvPr/>
        </p:nvSpPr>
        <p:spPr>
          <a:xfrm>
            <a:off x="9855500" y="3716973"/>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8" name="Slide Number Placeholder 7">
            <a:extLst>
              <a:ext uri="{FF2B5EF4-FFF2-40B4-BE49-F238E27FC236}">
                <a16:creationId xmlns:a16="http://schemas.microsoft.com/office/drawing/2014/main" id="{728042D0-8F22-4CED-917A-F2D7BDB3A4A1}"/>
              </a:ext>
            </a:extLst>
          </p:cNvPr>
          <p:cNvSpPr>
            <a:spLocks noGrp="1"/>
          </p:cNvSpPr>
          <p:nvPr>
            <p:ph type="sldNum" sz="quarter" idx="12"/>
          </p:nvPr>
        </p:nvSpPr>
        <p:spPr/>
        <p:txBody>
          <a:bodyPr/>
          <a:lstStyle/>
          <a:p>
            <a:fld id="{C0DF9C1F-DB74-1E4B-8839-30A600129FD3}" type="slidenum">
              <a:rPr lang="en-US" smtClean="0"/>
              <a:t>23</a:t>
            </a:fld>
            <a:endParaRPr lang="en-US"/>
          </a:p>
        </p:txBody>
      </p:sp>
    </p:spTree>
    <p:extLst>
      <p:ext uri="{BB962C8B-B14F-4D97-AF65-F5344CB8AC3E}">
        <p14:creationId xmlns:p14="http://schemas.microsoft.com/office/powerpoint/2010/main" val="397151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133"/>
                                        </p:tgtEl>
                                        <p:attrNameLst>
                                          <p:attrName>fillcolor</p:attrName>
                                        </p:attrNameLst>
                                      </p:cBhvr>
                                      <p:to>
                                        <a:srgbClr val="CCFFCC"/>
                                      </p:to>
                                    </p:animClr>
                                    <p:set>
                                      <p:cBhvr>
                                        <p:cTn id="7" dur="500" fill="hold"/>
                                        <p:tgtEl>
                                          <p:spTgt spid="133"/>
                                        </p:tgtEl>
                                        <p:attrNameLst>
                                          <p:attrName>fill.type</p:attrName>
                                        </p:attrNameLst>
                                      </p:cBhvr>
                                      <p:to>
                                        <p:strVal val="solid"/>
                                      </p:to>
                                    </p:set>
                                    <p:set>
                                      <p:cBhvr>
                                        <p:cTn id="8" dur="500" fill="hold"/>
                                        <p:tgtEl>
                                          <p:spTgt spid="133"/>
                                        </p:tgtEl>
                                        <p:attrNameLst>
                                          <p:attrName>fill.on</p:attrName>
                                        </p:attrNameLst>
                                      </p:cBhvr>
                                      <p:to>
                                        <p:strVal val="true"/>
                                      </p:to>
                                    </p:set>
                                  </p:childTnLst>
                                </p:cTn>
                              </p:par>
                            </p:childTnLst>
                          </p:cTn>
                        </p:par>
                        <p:par>
                          <p:cTn id="9" fill="hold">
                            <p:stCondLst>
                              <p:cond delay="500"/>
                            </p:stCondLst>
                            <p:childTnLst>
                              <p:par>
                                <p:cTn id="10" presetID="42" presetClass="path" presetSubtype="0" accel="50000" decel="50000" fill="hold" grpId="0" nodeType="afterEffect">
                                  <p:stCondLst>
                                    <p:cond delay="0"/>
                                  </p:stCondLst>
                                  <p:childTnLst>
                                    <p:animMotion origin="layout" path="M -2.08333E-6 4.44444E-6 L -0.00013 -0.22431 " pathEditMode="relative" rAng="0" ptsTypes="AA">
                                      <p:cBhvr>
                                        <p:cTn id="11" dur="250" fill="hold"/>
                                        <p:tgtEl>
                                          <p:spTgt spid="98"/>
                                        </p:tgtEl>
                                        <p:attrNameLst>
                                          <p:attrName>ppt_x</p:attrName>
                                          <p:attrName>ppt_y</p:attrName>
                                        </p:attrNameLst>
                                      </p:cBhvr>
                                      <p:rCtr x="-13" y="-11227"/>
                                    </p:animMotion>
                                  </p:childTnLst>
                                </p:cTn>
                              </p:par>
                            </p:childTnLst>
                          </p:cTn>
                        </p:par>
                        <p:par>
                          <p:cTn id="12" fill="hold">
                            <p:stCondLst>
                              <p:cond delay="750"/>
                            </p:stCondLst>
                            <p:childTnLst>
                              <p:par>
                                <p:cTn id="13" presetID="42" presetClass="path" presetSubtype="0" accel="50000" decel="50000" fill="hold" grpId="0" nodeType="afterEffect">
                                  <p:stCondLst>
                                    <p:cond delay="0"/>
                                  </p:stCondLst>
                                  <p:childTnLst>
                                    <p:animMotion origin="layout" path="M -2.08333E-6 3.33333E-6 L -1.875E-6 -0.19514 " pathEditMode="relative" rAng="0" ptsTypes="AA">
                                      <p:cBhvr>
                                        <p:cTn id="14" dur="250" fill="hold"/>
                                        <p:tgtEl>
                                          <p:spTgt spid="101"/>
                                        </p:tgtEl>
                                        <p:attrNameLst>
                                          <p:attrName>ppt_x</p:attrName>
                                          <p:attrName>ppt_y</p:attrName>
                                        </p:attrNameLst>
                                      </p:cBhvr>
                                      <p:rCtr x="-13" y="-10903"/>
                                    </p:animMotion>
                                  </p:childTnLst>
                                </p:cTn>
                              </p:par>
                            </p:childTnLst>
                          </p:cTn>
                        </p:par>
                        <p:par>
                          <p:cTn id="15" fill="hold">
                            <p:stCondLst>
                              <p:cond delay="1000"/>
                            </p:stCondLst>
                            <p:childTnLst>
                              <p:par>
                                <p:cTn id="16" presetID="42" presetClass="path" presetSubtype="0" accel="50000" decel="50000" fill="hold" grpId="0" nodeType="afterEffect">
                                  <p:stCondLst>
                                    <p:cond delay="0"/>
                                  </p:stCondLst>
                                  <p:childTnLst>
                                    <p:animMotion origin="layout" path="M -2.08333E-6 2.22222E-6 L -2.08333E-6 -0.25486 " pathEditMode="relative" rAng="0" ptsTypes="AA">
                                      <p:cBhvr>
                                        <p:cTn id="17" dur="250" fill="hold"/>
                                        <p:tgtEl>
                                          <p:spTgt spid="100"/>
                                        </p:tgtEl>
                                        <p:attrNameLst>
                                          <p:attrName>ppt_x</p:attrName>
                                          <p:attrName>ppt_y</p:attrName>
                                        </p:attrNameLst>
                                      </p:cBhvr>
                                      <p:rCtr x="0" y="-12708"/>
                                    </p:animMotion>
                                  </p:childTnLst>
                                </p:cTn>
                              </p:par>
                            </p:childTnLst>
                          </p:cTn>
                        </p:par>
                        <p:par>
                          <p:cTn id="18" fill="hold">
                            <p:stCondLst>
                              <p:cond delay="1250"/>
                            </p:stCondLst>
                            <p:childTnLst>
                              <p:par>
                                <p:cTn id="19" presetID="1" presetClass="emph" presetSubtype="2" fill="hold" nodeType="afterEffect">
                                  <p:stCondLst>
                                    <p:cond delay="0"/>
                                  </p:stCondLst>
                                  <p:childTnLst>
                                    <p:animClr clrSpc="rgb" dir="cw">
                                      <p:cBhvr>
                                        <p:cTn id="20" dur="500" fill="hold"/>
                                        <p:tgtEl>
                                          <p:spTgt spid="133"/>
                                        </p:tgtEl>
                                        <p:attrNameLst>
                                          <p:attrName>fillcolor</p:attrName>
                                        </p:attrNameLst>
                                      </p:cBhvr>
                                      <p:to>
                                        <a:schemeClr val="bg1"/>
                                      </p:to>
                                    </p:animClr>
                                    <p:set>
                                      <p:cBhvr>
                                        <p:cTn id="21" dur="500" fill="hold"/>
                                        <p:tgtEl>
                                          <p:spTgt spid="133"/>
                                        </p:tgtEl>
                                        <p:attrNameLst>
                                          <p:attrName>fill.type</p:attrName>
                                        </p:attrNameLst>
                                      </p:cBhvr>
                                      <p:to>
                                        <p:strVal val="solid"/>
                                      </p:to>
                                    </p:set>
                                    <p:set>
                                      <p:cBhvr>
                                        <p:cTn id="22" dur="500" fill="hold"/>
                                        <p:tgtEl>
                                          <p:spTgt spid="133"/>
                                        </p:tgtEl>
                                        <p:attrNameLst>
                                          <p:attrName>fill.on</p:attrName>
                                        </p:attrNameLst>
                                      </p:cBhvr>
                                      <p:to>
                                        <p:strVal val="true"/>
                                      </p:to>
                                    </p:set>
                                  </p:childTnLst>
                                </p:cTn>
                              </p:par>
                              <p:par>
                                <p:cTn id="23" presetID="1" presetClass="exit" presetSubtype="0" fill="hold" grpId="1" nodeType="withEffect">
                                  <p:stCondLst>
                                    <p:cond delay="0"/>
                                  </p:stCondLst>
                                  <p:childTnLst>
                                    <p:set>
                                      <p:cBhvr>
                                        <p:cTn id="24" dur="1" fill="hold">
                                          <p:stCondLst>
                                            <p:cond delay="0"/>
                                          </p:stCondLst>
                                        </p:cTn>
                                        <p:tgtEl>
                                          <p:spTgt spid="9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0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par>
                          <p:cTn id="35" fill="hold">
                            <p:stCondLst>
                              <p:cond delay="1750"/>
                            </p:stCondLst>
                            <p:childTnLst>
                              <p:par>
                                <p:cTn id="36" presetID="1" presetClass="emph" presetSubtype="2" fill="hold" nodeType="afterEffect">
                                  <p:stCondLst>
                                    <p:cond delay="0"/>
                                  </p:stCondLst>
                                  <p:childTnLst>
                                    <p:animClr clrSpc="rgb" dir="cw">
                                      <p:cBhvr>
                                        <p:cTn id="37" dur="500" fill="hold"/>
                                        <p:tgtEl>
                                          <p:spTgt spid="104"/>
                                        </p:tgtEl>
                                        <p:attrNameLst>
                                          <p:attrName>fillcolor</p:attrName>
                                        </p:attrNameLst>
                                      </p:cBhvr>
                                      <p:to>
                                        <a:srgbClr val="CCFFCC"/>
                                      </p:to>
                                    </p:animClr>
                                    <p:set>
                                      <p:cBhvr>
                                        <p:cTn id="38" dur="500" fill="hold"/>
                                        <p:tgtEl>
                                          <p:spTgt spid="104"/>
                                        </p:tgtEl>
                                        <p:attrNameLst>
                                          <p:attrName>fill.type</p:attrName>
                                        </p:attrNameLst>
                                      </p:cBhvr>
                                      <p:to>
                                        <p:strVal val="solid"/>
                                      </p:to>
                                    </p:set>
                                    <p:set>
                                      <p:cBhvr>
                                        <p:cTn id="39" dur="500" fill="hold"/>
                                        <p:tgtEl>
                                          <p:spTgt spid="104"/>
                                        </p:tgtEl>
                                        <p:attrNameLst>
                                          <p:attrName>fill.on</p:attrName>
                                        </p:attrNameLst>
                                      </p:cBhvr>
                                      <p:to>
                                        <p:strVal val="true"/>
                                      </p:to>
                                    </p:set>
                                  </p:childTnLst>
                                </p:cTn>
                              </p:par>
                            </p:childTnLst>
                          </p:cTn>
                        </p:par>
                        <p:par>
                          <p:cTn id="40" fill="hold">
                            <p:stCondLst>
                              <p:cond delay="2250"/>
                            </p:stCondLst>
                            <p:childTnLst>
                              <p:par>
                                <p:cTn id="41" presetID="42" presetClass="path" presetSubtype="0" accel="50000" decel="50000" fill="hold" grpId="1" nodeType="afterEffect">
                                  <p:stCondLst>
                                    <p:cond delay="0"/>
                                  </p:stCondLst>
                                  <p:childTnLst>
                                    <p:animMotion origin="layout" path="M -2.08333E-6 2.22222E-6 L 0.12656 2.22222E-6 " pathEditMode="relative" rAng="0" ptsTypes="AA">
                                      <p:cBhvr>
                                        <p:cTn id="42" dur="250" fill="hold"/>
                                        <p:tgtEl>
                                          <p:spTgt spid="94"/>
                                        </p:tgtEl>
                                        <p:attrNameLst>
                                          <p:attrName>ppt_x</p:attrName>
                                          <p:attrName>ppt_y</p:attrName>
                                        </p:attrNameLst>
                                      </p:cBhvr>
                                      <p:rCtr x="6328" y="0"/>
                                    </p:animMotion>
                                  </p:childTnLst>
                                </p:cTn>
                              </p:par>
                            </p:childTnLst>
                          </p:cTn>
                        </p:par>
                        <p:par>
                          <p:cTn id="43" fill="hold">
                            <p:stCondLst>
                              <p:cond delay="2500"/>
                            </p:stCondLst>
                            <p:childTnLst>
                              <p:par>
                                <p:cTn id="44" presetID="42" presetClass="path" presetSubtype="0" accel="50000" decel="50000" fill="hold" grpId="1" nodeType="afterEffect">
                                  <p:stCondLst>
                                    <p:cond delay="0"/>
                                  </p:stCondLst>
                                  <p:childTnLst>
                                    <p:animMotion origin="layout" path="M -2.08333E-6 3.33333E-6 L 0.12656 3.33333E-6 " pathEditMode="relative" rAng="0" ptsTypes="AA">
                                      <p:cBhvr>
                                        <p:cTn id="45" dur="250" fill="hold"/>
                                        <p:tgtEl>
                                          <p:spTgt spid="96"/>
                                        </p:tgtEl>
                                        <p:attrNameLst>
                                          <p:attrName>ppt_x</p:attrName>
                                          <p:attrName>ppt_y</p:attrName>
                                        </p:attrNameLst>
                                      </p:cBhvr>
                                      <p:rCtr x="6328" y="0"/>
                                    </p:animMotion>
                                  </p:childTnLst>
                                </p:cTn>
                              </p:par>
                            </p:childTnLst>
                          </p:cTn>
                        </p:par>
                        <p:par>
                          <p:cTn id="46" fill="hold">
                            <p:stCondLst>
                              <p:cond delay="2750"/>
                            </p:stCondLst>
                            <p:childTnLst>
                              <p:par>
                                <p:cTn id="47" presetID="42" presetClass="path" presetSubtype="0" accel="50000" decel="50000" fill="hold" grpId="1" nodeType="afterEffect">
                                  <p:stCondLst>
                                    <p:cond delay="0"/>
                                  </p:stCondLst>
                                  <p:childTnLst>
                                    <p:animMotion origin="layout" path="M -2.08333E-6 4.44444E-6 L 0.12656 4.44444E-6 " pathEditMode="relative" rAng="0" ptsTypes="AA">
                                      <p:cBhvr>
                                        <p:cTn id="48" dur="250" fill="hold"/>
                                        <p:tgtEl>
                                          <p:spTgt spid="92"/>
                                        </p:tgtEl>
                                        <p:attrNameLst>
                                          <p:attrName>ppt_x</p:attrName>
                                          <p:attrName>ppt_y</p:attrName>
                                        </p:attrNameLst>
                                      </p:cBhvr>
                                      <p:rCtr x="6328" y="0"/>
                                    </p:animMotion>
                                  </p:childTnLst>
                                </p:cTn>
                              </p:par>
                            </p:childTnLst>
                          </p:cTn>
                        </p:par>
                        <p:par>
                          <p:cTn id="49" fill="hold">
                            <p:stCondLst>
                              <p:cond delay="3000"/>
                            </p:stCondLst>
                            <p:childTnLst>
                              <p:par>
                                <p:cTn id="50" presetID="1" presetClass="emph" presetSubtype="2" fill="hold" nodeType="afterEffect">
                                  <p:stCondLst>
                                    <p:cond delay="0"/>
                                  </p:stCondLst>
                                  <p:childTnLst>
                                    <p:animClr clrSpc="rgb" dir="cw">
                                      <p:cBhvr>
                                        <p:cTn id="51" dur="500" fill="hold"/>
                                        <p:tgtEl>
                                          <p:spTgt spid="104"/>
                                        </p:tgtEl>
                                        <p:attrNameLst>
                                          <p:attrName>fillcolor</p:attrName>
                                        </p:attrNameLst>
                                      </p:cBhvr>
                                      <p:to>
                                        <a:schemeClr val="bg1"/>
                                      </p:to>
                                    </p:animClr>
                                    <p:set>
                                      <p:cBhvr>
                                        <p:cTn id="52" dur="500" fill="hold"/>
                                        <p:tgtEl>
                                          <p:spTgt spid="104"/>
                                        </p:tgtEl>
                                        <p:attrNameLst>
                                          <p:attrName>fill.type</p:attrName>
                                        </p:attrNameLst>
                                      </p:cBhvr>
                                      <p:to>
                                        <p:strVal val="solid"/>
                                      </p:to>
                                    </p:set>
                                    <p:set>
                                      <p:cBhvr>
                                        <p:cTn id="53" dur="500" fill="hold"/>
                                        <p:tgtEl>
                                          <p:spTgt spid="104"/>
                                        </p:tgtEl>
                                        <p:attrNameLst>
                                          <p:attrName>fill.on</p:attrName>
                                        </p:attrNameLst>
                                      </p:cBhvr>
                                      <p:to>
                                        <p:strVal val="true"/>
                                      </p:to>
                                    </p:set>
                                  </p:childTnLst>
                                </p:cTn>
                              </p:par>
                              <p:par>
                                <p:cTn id="54" presetID="1" presetClass="exit" presetSubtype="0" fill="hold" grpId="2" nodeType="withEffect">
                                  <p:stCondLst>
                                    <p:cond delay="0"/>
                                  </p:stCondLst>
                                  <p:childTnLst>
                                    <p:set>
                                      <p:cBhvr>
                                        <p:cTn id="55" dur="1" fill="hold">
                                          <p:stCondLst>
                                            <p:cond delay="0"/>
                                          </p:stCondLst>
                                        </p:cTn>
                                        <p:tgtEl>
                                          <p:spTgt spid="94"/>
                                        </p:tgtEl>
                                        <p:attrNameLst>
                                          <p:attrName>style.visibility</p:attrName>
                                        </p:attrNameLst>
                                      </p:cBhvr>
                                      <p:to>
                                        <p:strVal val="hidden"/>
                                      </p:to>
                                    </p:set>
                                  </p:childTnLst>
                                </p:cTn>
                              </p:par>
                              <p:par>
                                <p:cTn id="56" presetID="1" presetClass="exit" presetSubtype="0" fill="hold" grpId="2" nodeType="withEffect">
                                  <p:stCondLst>
                                    <p:cond delay="0"/>
                                  </p:stCondLst>
                                  <p:childTnLst>
                                    <p:set>
                                      <p:cBhvr>
                                        <p:cTn id="57" dur="1" fill="hold">
                                          <p:stCondLst>
                                            <p:cond delay="0"/>
                                          </p:stCondLst>
                                        </p:cTn>
                                        <p:tgtEl>
                                          <p:spTgt spid="96"/>
                                        </p:tgtEl>
                                        <p:attrNameLst>
                                          <p:attrName>style.visibility</p:attrName>
                                        </p:attrNameLst>
                                      </p:cBhvr>
                                      <p:to>
                                        <p:strVal val="hidden"/>
                                      </p:to>
                                    </p:set>
                                  </p:childTnLst>
                                </p:cTn>
                              </p:par>
                              <p:par>
                                <p:cTn id="58" presetID="1" presetClass="exit" presetSubtype="0" fill="hold" grpId="2" nodeType="withEffect">
                                  <p:stCondLst>
                                    <p:cond delay="0"/>
                                  </p:stCondLst>
                                  <p:childTnLst>
                                    <p:set>
                                      <p:cBhvr>
                                        <p:cTn id="59" dur="1" fill="hold">
                                          <p:stCondLst>
                                            <p:cond delay="0"/>
                                          </p:stCondLst>
                                        </p:cTn>
                                        <p:tgtEl>
                                          <p:spTgt spid="92"/>
                                        </p:tgtEl>
                                        <p:attrNameLst>
                                          <p:attrName>style.visibility</p:attrName>
                                        </p:attrNameLst>
                                      </p:cBhvr>
                                      <p:to>
                                        <p:strVal val="hidden"/>
                                      </p:to>
                                    </p:set>
                                  </p:childTnLst>
                                </p:cTn>
                              </p:par>
                              <p:par>
                                <p:cTn id="60" presetID="1" presetClass="entr" presetSubtype="0" fill="hold" grpId="1" nodeType="withEffect">
                                  <p:stCondLst>
                                    <p:cond delay="0"/>
                                  </p:stCondLst>
                                  <p:childTnLst>
                                    <p:set>
                                      <p:cBhvr>
                                        <p:cTn id="61" dur="1" fill="hold">
                                          <p:stCondLst>
                                            <p:cond delay="0"/>
                                          </p:stCondLst>
                                        </p:cTn>
                                        <p:tgtEl>
                                          <p:spTgt spid="102"/>
                                        </p:tgtEl>
                                        <p:attrNameLst>
                                          <p:attrName>style.visibility</p:attrName>
                                        </p:attrNameLst>
                                      </p:cBhvr>
                                      <p:to>
                                        <p:strVal val="visible"/>
                                      </p:to>
                                    </p:set>
                                  </p:childTnLst>
                                </p:cTn>
                              </p:par>
                              <p:par>
                                <p:cTn id="62" presetID="1" presetClass="entr" presetSubtype="0" fill="hold" grpId="1" nodeType="withEffect">
                                  <p:stCondLst>
                                    <p:cond delay="0"/>
                                  </p:stCondLst>
                                  <p:childTnLst>
                                    <p:set>
                                      <p:cBhvr>
                                        <p:cTn id="63" dur="1" fill="hold">
                                          <p:stCondLst>
                                            <p:cond delay="0"/>
                                          </p:stCondLst>
                                        </p:cTn>
                                        <p:tgtEl>
                                          <p:spTgt spid="106"/>
                                        </p:tgtEl>
                                        <p:attrNameLst>
                                          <p:attrName>style.visibility</p:attrName>
                                        </p:attrNameLst>
                                      </p:cBhvr>
                                      <p:to>
                                        <p:strVal val="visible"/>
                                      </p:to>
                                    </p:set>
                                  </p:childTnLst>
                                </p:cTn>
                              </p:par>
                              <p:par>
                                <p:cTn id="64" presetID="1" presetClass="entr" presetSubtype="0" fill="hold" grpId="1" nodeType="withEffect">
                                  <p:stCondLst>
                                    <p:cond delay="0"/>
                                  </p:stCondLst>
                                  <p:childTnLst>
                                    <p:set>
                                      <p:cBhvr>
                                        <p:cTn id="65" dur="1" fill="hold">
                                          <p:stCondLst>
                                            <p:cond delay="0"/>
                                          </p:stCondLst>
                                        </p:cTn>
                                        <p:tgtEl>
                                          <p:spTgt spid="105"/>
                                        </p:tgtEl>
                                        <p:attrNameLst>
                                          <p:attrName>style.visibility</p:attrName>
                                        </p:attrNameLst>
                                      </p:cBhvr>
                                      <p:to>
                                        <p:strVal val="visible"/>
                                      </p:to>
                                    </p:set>
                                  </p:childTnLst>
                                </p:cTn>
                              </p:par>
                            </p:childTnLst>
                          </p:cTn>
                        </p:par>
                        <p:par>
                          <p:cTn id="66" fill="hold">
                            <p:stCondLst>
                              <p:cond delay="3500"/>
                            </p:stCondLst>
                            <p:childTnLst>
                              <p:par>
                                <p:cTn id="67" presetID="1" presetClass="emph" presetSubtype="2" fill="hold" nodeType="afterEffect">
                                  <p:stCondLst>
                                    <p:cond delay="0"/>
                                  </p:stCondLst>
                                  <p:childTnLst>
                                    <p:animClr clrSpc="rgb" dir="cw">
                                      <p:cBhvr>
                                        <p:cTn id="68" dur="500" fill="hold"/>
                                        <p:tgtEl>
                                          <p:spTgt spid="183"/>
                                        </p:tgtEl>
                                        <p:attrNameLst>
                                          <p:attrName>fillcolor</p:attrName>
                                        </p:attrNameLst>
                                      </p:cBhvr>
                                      <p:to>
                                        <a:srgbClr val="CCFFCC"/>
                                      </p:to>
                                    </p:animClr>
                                    <p:set>
                                      <p:cBhvr>
                                        <p:cTn id="69" dur="500" fill="hold"/>
                                        <p:tgtEl>
                                          <p:spTgt spid="183"/>
                                        </p:tgtEl>
                                        <p:attrNameLst>
                                          <p:attrName>fill.type</p:attrName>
                                        </p:attrNameLst>
                                      </p:cBhvr>
                                      <p:to>
                                        <p:strVal val="solid"/>
                                      </p:to>
                                    </p:set>
                                    <p:set>
                                      <p:cBhvr>
                                        <p:cTn id="70" dur="500" fill="hold"/>
                                        <p:tgtEl>
                                          <p:spTgt spid="183"/>
                                        </p:tgtEl>
                                        <p:attrNameLst>
                                          <p:attrName>fill.on</p:attrName>
                                        </p:attrNameLst>
                                      </p:cBhvr>
                                      <p:to>
                                        <p:strVal val="true"/>
                                      </p:to>
                                    </p:set>
                                  </p:childTnLst>
                                </p:cTn>
                              </p:par>
                            </p:childTnLst>
                          </p:cTn>
                        </p:par>
                        <p:par>
                          <p:cTn id="71" fill="hold">
                            <p:stCondLst>
                              <p:cond delay="4000"/>
                            </p:stCondLst>
                            <p:childTnLst>
                              <p:par>
                                <p:cTn id="72" presetID="42" presetClass="path" presetSubtype="0" accel="50000" decel="50000" fill="hold" grpId="0" nodeType="afterEffect">
                                  <p:stCondLst>
                                    <p:cond delay="0"/>
                                  </p:stCondLst>
                                  <p:childTnLst>
                                    <p:animMotion origin="layout" path="M -4.375E-6 4.44444E-6 L 0.19336 4.44444E-6 " pathEditMode="relative" rAng="0" ptsTypes="AA">
                                      <p:cBhvr>
                                        <p:cTn id="73" dur="250" fill="hold"/>
                                        <p:tgtEl>
                                          <p:spTgt spid="102"/>
                                        </p:tgtEl>
                                        <p:attrNameLst>
                                          <p:attrName>ppt_x</p:attrName>
                                          <p:attrName>ppt_y</p:attrName>
                                        </p:attrNameLst>
                                      </p:cBhvr>
                                      <p:rCtr x="9661" y="0"/>
                                    </p:animMotion>
                                  </p:childTnLst>
                                </p:cTn>
                              </p:par>
                            </p:childTnLst>
                          </p:cTn>
                        </p:par>
                        <p:par>
                          <p:cTn id="74" fill="hold">
                            <p:stCondLst>
                              <p:cond delay="4250"/>
                            </p:stCondLst>
                            <p:childTnLst>
                              <p:par>
                                <p:cTn id="75" presetID="42" presetClass="path" presetSubtype="0" accel="50000" decel="50000" fill="hold" grpId="0" nodeType="afterEffect">
                                  <p:stCondLst>
                                    <p:cond delay="0"/>
                                  </p:stCondLst>
                                  <p:childTnLst>
                                    <p:animMotion origin="layout" path="M -4.375E-6 3.33333E-6 L 0.19336 3.33333E-6 " pathEditMode="relative" rAng="0" ptsTypes="AA">
                                      <p:cBhvr>
                                        <p:cTn id="76" dur="250" fill="hold"/>
                                        <p:tgtEl>
                                          <p:spTgt spid="106"/>
                                        </p:tgtEl>
                                        <p:attrNameLst>
                                          <p:attrName>ppt_x</p:attrName>
                                          <p:attrName>ppt_y</p:attrName>
                                        </p:attrNameLst>
                                      </p:cBhvr>
                                      <p:rCtr x="9661" y="0"/>
                                    </p:animMotion>
                                  </p:childTnLst>
                                </p:cTn>
                              </p:par>
                            </p:childTnLst>
                          </p:cTn>
                        </p:par>
                        <p:par>
                          <p:cTn id="77" fill="hold">
                            <p:stCondLst>
                              <p:cond delay="4500"/>
                            </p:stCondLst>
                            <p:childTnLst>
                              <p:par>
                                <p:cTn id="78" presetID="42" presetClass="path" presetSubtype="0" accel="50000" decel="50000" fill="hold" grpId="0" nodeType="afterEffect">
                                  <p:stCondLst>
                                    <p:cond delay="0"/>
                                  </p:stCondLst>
                                  <p:childTnLst>
                                    <p:animMotion origin="layout" path="M -4.375E-6 2.22222E-6 L 0.19336 2.22222E-6 " pathEditMode="relative" rAng="0" ptsTypes="AA">
                                      <p:cBhvr>
                                        <p:cTn id="79" dur="250" fill="hold"/>
                                        <p:tgtEl>
                                          <p:spTgt spid="105"/>
                                        </p:tgtEl>
                                        <p:attrNameLst>
                                          <p:attrName>ppt_x</p:attrName>
                                          <p:attrName>ppt_y</p:attrName>
                                        </p:attrNameLst>
                                      </p:cBhvr>
                                      <p:rCtr x="9661" y="0"/>
                                    </p:animMotion>
                                  </p:childTnLst>
                                </p:cTn>
                              </p:par>
                            </p:childTnLst>
                          </p:cTn>
                        </p:par>
                        <p:par>
                          <p:cTn id="80" fill="hold">
                            <p:stCondLst>
                              <p:cond delay="4750"/>
                            </p:stCondLst>
                            <p:childTnLst>
                              <p:par>
                                <p:cTn id="81" presetID="1" presetClass="emph" presetSubtype="2" fill="hold" nodeType="afterEffect">
                                  <p:stCondLst>
                                    <p:cond delay="0"/>
                                  </p:stCondLst>
                                  <p:childTnLst>
                                    <p:animClr clrSpc="rgb" dir="cw">
                                      <p:cBhvr>
                                        <p:cTn id="82" dur="500" fill="hold"/>
                                        <p:tgtEl>
                                          <p:spTgt spid="183"/>
                                        </p:tgtEl>
                                        <p:attrNameLst>
                                          <p:attrName>fillcolor</p:attrName>
                                        </p:attrNameLst>
                                      </p:cBhvr>
                                      <p:to>
                                        <a:schemeClr val="bg1"/>
                                      </p:to>
                                    </p:animClr>
                                    <p:set>
                                      <p:cBhvr>
                                        <p:cTn id="83" dur="500" fill="hold"/>
                                        <p:tgtEl>
                                          <p:spTgt spid="183"/>
                                        </p:tgtEl>
                                        <p:attrNameLst>
                                          <p:attrName>fill.type</p:attrName>
                                        </p:attrNameLst>
                                      </p:cBhvr>
                                      <p:to>
                                        <p:strVal val="solid"/>
                                      </p:to>
                                    </p:set>
                                    <p:set>
                                      <p:cBhvr>
                                        <p:cTn id="84" dur="500" fill="hold"/>
                                        <p:tgtEl>
                                          <p:spTgt spid="18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92" grpId="2" animBg="1"/>
      <p:bldP spid="94" grpId="0" animBg="1"/>
      <p:bldP spid="94" grpId="1" animBg="1"/>
      <p:bldP spid="94" grpId="2" animBg="1"/>
      <p:bldP spid="96" grpId="0" animBg="1"/>
      <p:bldP spid="96" grpId="1" animBg="1"/>
      <p:bldP spid="96" grpId="2" animBg="1"/>
      <p:bldP spid="98" grpId="0" animBg="1"/>
      <p:bldP spid="98" grpId="1" animBg="1"/>
      <p:bldP spid="100" grpId="0" animBg="1"/>
      <p:bldP spid="100" grpId="1" animBg="1"/>
      <p:bldP spid="101" grpId="0" animBg="1"/>
      <p:bldP spid="101" grpId="1" animBg="1"/>
      <p:bldP spid="102" grpId="0" animBg="1"/>
      <p:bldP spid="102" grpId="1" animBg="1"/>
      <p:bldP spid="105" grpId="0" animBg="1"/>
      <p:bldP spid="105" grpId="1" animBg="1"/>
      <p:bldP spid="106" grpId="0" animBg="1"/>
      <p:bldP spid="10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4FE8E-7706-4085-A694-27350E51E3A7}"/>
              </a:ext>
            </a:extLst>
          </p:cNvPr>
          <p:cNvSpPr>
            <a:spLocks noGrp="1"/>
          </p:cNvSpPr>
          <p:nvPr>
            <p:ph type="title"/>
          </p:nvPr>
        </p:nvSpPr>
        <p:spPr/>
        <p:txBody>
          <a:bodyPr/>
          <a:lstStyle/>
          <a:p>
            <a:pPr algn="ctr"/>
            <a:r>
              <a:rPr lang="en-US" b="1" dirty="0">
                <a:solidFill>
                  <a:schemeClr val="accent6">
                    <a:lumMod val="50000"/>
                  </a:schemeClr>
                </a:solidFill>
                <a:latin typeface="Courier New" panose="02070309020205020404" pitchFamily="49" charset="0"/>
                <a:cs typeface="Courier New" panose="02070309020205020404" pitchFamily="49" charset="0"/>
              </a:rPr>
              <a:t>BUNDLE</a:t>
            </a:r>
            <a:r>
              <a:rPr lang="en-US" b="1" dirty="0">
                <a:solidFill>
                  <a:schemeClr val="accent6">
                    <a:lumMod val="50000"/>
                  </a:schemeClr>
                </a:solidFill>
              </a:rPr>
              <a:t> </a:t>
            </a:r>
            <a:r>
              <a:rPr lang="en-US" b="1" dirty="0">
                <a:solidFill>
                  <a:schemeClr val="accent6">
                    <a:lumMod val="50000"/>
                  </a:schemeClr>
                </a:solidFill>
                <a:latin typeface="+mn-lt"/>
              </a:rPr>
              <a:t>WCETO: WCET &amp; Cache Overhead</a:t>
            </a:r>
          </a:p>
        </p:txBody>
      </p:sp>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29481D97-8190-494A-A098-B557FD4F3F90}"/>
                  </a:ext>
                </a:extLst>
              </p:cNvPr>
              <p:cNvSpPr txBox="1">
                <a:spLocks/>
              </p:cNvSpPr>
              <p:nvPr/>
            </p:nvSpPr>
            <p:spPr>
              <a:xfrm>
                <a:off x="838200" y="1825625"/>
                <a:ext cx="3913414" cy="412730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9pPr>
              </a:lstStyle>
              <a:p>
                <a:r>
                  <a:rPr lang="en-US" b="0" i="0" dirty="0">
                    <a:solidFill>
                      <a:schemeClr val="accent6">
                        <a:lumMod val="50000"/>
                      </a:schemeClr>
                    </a:solidFill>
                    <a:cs typeface="Courier New" panose="02070309020205020404" pitchFamily="49" charset="0"/>
                  </a:rPr>
                  <a:t>Calculate</a:t>
                </a:r>
                <a:r>
                  <a:rPr lang="en-US" b="0" dirty="0">
                    <a:solidFill>
                      <a:schemeClr val="accent6">
                        <a:lumMod val="50000"/>
                      </a:schemeClr>
                    </a:solidFill>
                    <a:latin typeface="+mj-lt"/>
                    <a:cs typeface="Courier New" panose="02070309020205020404" pitchFamily="49" charset="0"/>
                  </a:rPr>
                  <a:t> </a:t>
                </a:r>
                <a:r>
                  <a:rPr lang="en-US" b="0" dirty="0">
                    <a:solidFill>
                      <a:schemeClr val="accent6">
                        <a:lumMod val="50000"/>
                      </a:schemeClr>
                    </a:solidFill>
                    <a:cs typeface="Courier New" panose="02070309020205020404" pitchFamily="49" charset="0"/>
                  </a:rPr>
                  <a:t>a bound </a:t>
                </a:r>
                <a14:m>
                  <m:oMath xmlns:m="http://schemas.openxmlformats.org/officeDocument/2006/math">
                    <m:r>
                      <a:rPr lang="en-US" b="0" i="1" smtClean="0">
                        <a:solidFill>
                          <a:schemeClr val="accent6">
                            <a:lumMod val="50000"/>
                          </a:schemeClr>
                        </a:solidFill>
                        <a:latin typeface="Cambria Math" panose="02040503050406030204" pitchFamily="18" charset="0"/>
                        <a:cs typeface="Courier New" panose="02070309020205020404" pitchFamily="49" charset="0"/>
                      </a:rPr>
                      <m:t>𝑐</m:t>
                    </m:r>
                    <m:d>
                      <m:dPr>
                        <m:ctrlPr>
                          <a:rPr lang="en-US" b="0" i="1" smtClean="0">
                            <a:solidFill>
                              <a:schemeClr val="accent6">
                                <a:lumMod val="50000"/>
                              </a:schemeClr>
                            </a:solidFill>
                            <a:latin typeface="Cambria Math" panose="02040503050406030204" pitchFamily="18" charset="0"/>
                            <a:cs typeface="Courier New" panose="02070309020205020404" pitchFamily="49" charset="0"/>
                          </a:rPr>
                        </m:ctrlPr>
                      </m:dPr>
                      <m:e>
                        <m:r>
                          <a:rPr lang="en-US" b="0" i="1" smtClean="0">
                            <a:solidFill>
                              <a:schemeClr val="accent6">
                                <a:lumMod val="50000"/>
                              </a:schemeClr>
                            </a:solidFill>
                            <a:latin typeface="Cambria Math" panose="02040503050406030204" pitchFamily="18" charset="0"/>
                            <a:cs typeface="Courier New" panose="02070309020205020404" pitchFamily="49" charset="0"/>
                          </a:rPr>
                          <m:t>𝑚</m:t>
                        </m:r>
                      </m:e>
                    </m:d>
                  </m:oMath>
                </a14:m>
                <a:r>
                  <a:rPr lang="en-US" b="0" dirty="0">
                    <a:solidFill>
                      <a:schemeClr val="accent6">
                        <a:lumMod val="50000"/>
                      </a:schemeClr>
                    </a:solidFill>
                    <a:cs typeface="Courier New" panose="02070309020205020404" pitchFamily="49" charset="0"/>
                  </a:rPr>
                  <a:t> on the execution time of a job with </a:t>
                </a:r>
                <a14:m>
                  <m:oMath xmlns:m="http://schemas.openxmlformats.org/officeDocument/2006/math">
                    <m:r>
                      <a:rPr lang="en-US" b="0" i="1" dirty="0" smtClean="0">
                        <a:solidFill>
                          <a:schemeClr val="accent6">
                            <a:lumMod val="50000"/>
                          </a:schemeClr>
                        </a:solidFill>
                        <a:latin typeface="Cambria Math" panose="02040503050406030204" pitchFamily="18" charset="0"/>
                        <a:cs typeface="Courier New" panose="02070309020205020404" pitchFamily="49" charset="0"/>
                      </a:rPr>
                      <m:t>𝑚</m:t>
                    </m:r>
                  </m:oMath>
                </a14:m>
                <a:r>
                  <a:rPr lang="en-US" b="0" dirty="0">
                    <a:solidFill>
                      <a:schemeClr val="accent6">
                        <a:lumMod val="50000"/>
                      </a:schemeClr>
                    </a:solidFill>
                    <a:cs typeface="Courier New" panose="02070309020205020404" pitchFamily="49" charset="0"/>
                  </a:rPr>
                  <a:t> threads to complete when scheduled by </a:t>
                </a:r>
                <a:r>
                  <a:rPr lang="en-US" dirty="0">
                    <a:solidFill>
                      <a:schemeClr val="accent6">
                        <a:lumMod val="50000"/>
                      </a:schemeClr>
                    </a:solidFill>
                    <a:latin typeface="Courier New" panose="02070309020205020404" pitchFamily="49" charset="0"/>
                    <a:cs typeface="Courier New" panose="02070309020205020404" pitchFamily="49" charset="0"/>
                  </a:rPr>
                  <a:t>BUNDLE</a:t>
                </a:r>
                <a:r>
                  <a:rPr lang="en-US" b="0" dirty="0">
                    <a:solidFill>
                      <a:schemeClr val="accent6">
                        <a:lumMod val="50000"/>
                      </a:schemeClr>
                    </a:solidFill>
                    <a:cs typeface="Courier New" panose="02070309020205020404" pitchFamily="49" charset="0"/>
                  </a:rPr>
                  <a:t>.</a:t>
                </a:r>
              </a:p>
              <a:p>
                <a:endParaRPr lang="en-US" b="0" dirty="0">
                  <a:solidFill>
                    <a:schemeClr val="accent6">
                      <a:lumMod val="50000"/>
                    </a:schemeClr>
                  </a:solidFill>
                  <a:cs typeface="Courier New" panose="02070309020205020404" pitchFamily="49" charset="0"/>
                </a:endParaRPr>
              </a:p>
              <a:p>
                <a:r>
                  <a:rPr lang="en-US" b="0" dirty="0">
                    <a:solidFill>
                      <a:schemeClr val="accent6">
                        <a:lumMod val="50000"/>
                      </a:schemeClr>
                    </a:solidFill>
                    <a:cs typeface="Courier New" panose="02070309020205020404" pitchFamily="49" charset="0"/>
                  </a:rPr>
                  <a:t>The inter-thread cache benefit is </a:t>
                </a:r>
                <a:r>
                  <a:rPr lang="en-US" dirty="0">
                    <a:solidFill>
                      <a:schemeClr val="accent6">
                        <a:lumMod val="50000"/>
                      </a:schemeClr>
                    </a:solidFill>
                    <a:cs typeface="Courier New" panose="02070309020205020404" pitchFamily="49" charset="0"/>
                  </a:rPr>
                  <a:t>included</a:t>
                </a:r>
                <a:r>
                  <a:rPr lang="en-US" b="0" dirty="0">
                    <a:solidFill>
                      <a:schemeClr val="accent6">
                        <a:lumMod val="50000"/>
                      </a:schemeClr>
                    </a:solidFill>
                    <a:cs typeface="Courier New" panose="02070309020205020404" pitchFamily="49" charset="0"/>
                  </a:rPr>
                  <a:t> in the bound.</a:t>
                </a:r>
                <a:endParaRPr lang="en-US" b="0" dirty="0">
                  <a:solidFill>
                    <a:schemeClr val="accent6">
                      <a:lumMod val="50000"/>
                    </a:schemeClr>
                  </a:solidFill>
                </a:endParaRPr>
              </a:p>
            </p:txBody>
          </p:sp>
        </mc:Choice>
        <mc:Fallback xmlns="">
          <p:sp>
            <p:nvSpPr>
              <p:cNvPr id="8" name="Content Placeholder 3">
                <a:extLst>
                  <a:ext uri="{FF2B5EF4-FFF2-40B4-BE49-F238E27FC236}">
                    <a16:creationId xmlns:a16="http://schemas.microsoft.com/office/drawing/2014/main" id="{29481D97-8190-494A-A098-B557FD4F3F90}"/>
                  </a:ext>
                </a:extLst>
              </p:cNvPr>
              <p:cNvSpPr txBox="1">
                <a:spLocks noRot="1" noChangeAspect="1" noMove="1" noResize="1" noEditPoints="1" noAdjustHandles="1" noChangeArrowheads="1" noChangeShapeType="1" noTextEdit="1"/>
              </p:cNvSpPr>
              <p:nvPr/>
            </p:nvSpPr>
            <p:spPr>
              <a:xfrm>
                <a:off x="838200" y="1825625"/>
                <a:ext cx="3913414" cy="4127306"/>
              </a:xfrm>
              <a:prstGeom prst="rect">
                <a:avLst/>
              </a:prstGeom>
              <a:blipFill>
                <a:blip r:embed="rId3"/>
                <a:stretch>
                  <a:fillRect l="-249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8E5BCDCC-30FE-4E85-8FE1-54223557E4FC}"/>
              </a:ext>
            </a:extLst>
          </p:cNvPr>
          <p:cNvGrpSpPr/>
          <p:nvPr/>
        </p:nvGrpSpPr>
        <p:grpSpPr>
          <a:xfrm>
            <a:off x="5525424" y="1965890"/>
            <a:ext cx="5398040" cy="3846776"/>
            <a:chOff x="4751614" y="2005679"/>
            <a:chExt cx="5398040" cy="3846776"/>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8174AB7-0A9F-4023-90C6-87B007105291}"/>
                    </a:ext>
                  </a:extLst>
                </p:cNvPr>
                <p:cNvSpPr/>
                <p:nvPr/>
              </p:nvSpPr>
              <p:spPr>
                <a:xfrm>
                  <a:off x="4751614" y="2005679"/>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1</m:t>
                        </m:r>
                      </m:oMath>
                    </m:oMathPara>
                  </a14:m>
                  <a:endParaRPr lang="en-US" sz="2400" dirty="0">
                    <a:solidFill>
                      <a:schemeClr val="accent6">
                        <a:lumMod val="50000"/>
                      </a:schemeClr>
                    </a:solidFill>
                  </a:endParaRPr>
                </a:p>
              </p:txBody>
            </p:sp>
          </mc:Choice>
          <mc:Fallback xmlns="">
            <p:sp>
              <p:nvSpPr>
                <p:cNvPr id="10" name="Rectangle 9">
                  <a:extLst>
                    <a:ext uri="{FF2B5EF4-FFF2-40B4-BE49-F238E27FC236}">
                      <a16:creationId xmlns:a16="http://schemas.microsoft.com/office/drawing/2014/main" id="{98174AB7-0A9F-4023-90C6-87B007105291}"/>
                    </a:ext>
                  </a:extLst>
                </p:cNvPr>
                <p:cNvSpPr>
                  <a:spLocks noRot="1" noChangeAspect="1" noMove="1" noResize="1" noEditPoints="1" noAdjustHandles="1" noChangeArrowheads="1" noChangeShapeType="1" noTextEdit="1"/>
                </p:cNvSpPr>
                <p:nvPr/>
              </p:nvSpPr>
              <p:spPr>
                <a:xfrm>
                  <a:off x="4751614" y="2005679"/>
                  <a:ext cx="770084" cy="770084"/>
                </a:xfrm>
                <a:prstGeom prst="rect">
                  <a:avLst/>
                </a:prstGeom>
                <a:blipFill>
                  <a:blip r:embed="rId4"/>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43F3E06-63CD-43CE-8E09-E797E3891BE6}"/>
                    </a:ext>
                  </a:extLst>
                </p:cNvPr>
                <p:cNvSpPr/>
                <p:nvPr/>
              </p:nvSpPr>
              <p:spPr>
                <a:xfrm>
                  <a:off x="6294763" y="2005679"/>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2</m:t>
                        </m:r>
                      </m:oMath>
                    </m:oMathPara>
                  </a14:m>
                  <a:endParaRPr lang="en-US" sz="2400" dirty="0">
                    <a:solidFill>
                      <a:schemeClr val="accent6">
                        <a:lumMod val="50000"/>
                      </a:schemeClr>
                    </a:solidFill>
                  </a:endParaRPr>
                </a:p>
              </p:txBody>
            </p:sp>
          </mc:Choice>
          <mc:Fallback xmlns="">
            <p:sp>
              <p:nvSpPr>
                <p:cNvPr id="11" name="Rectangle 10">
                  <a:extLst>
                    <a:ext uri="{FF2B5EF4-FFF2-40B4-BE49-F238E27FC236}">
                      <a16:creationId xmlns:a16="http://schemas.microsoft.com/office/drawing/2014/main" id="{043F3E06-63CD-43CE-8E09-E797E3891BE6}"/>
                    </a:ext>
                  </a:extLst>
                </p:cNvPr>
                <p:cNvSpPr>
                  <a:spLocks noRot="1" noChangeAspect="1" noMove="1" noResize="1" noEditPoints="1" noAdjustHandles="1" noChangeArrowheads="1" noChangeShapeType="1" noTextEdit="1"/>
                </p:cNvSpPr>
                <p:nvPr/>
              </p:nvSpPr>
              <p:spPr>
                <a:xfrm>
                  <a:off x="6294763" y="2005679"/>
                  <a:ext cx="770084" cy="770084"/>
                </a:xfrm>
                <a:prstGeom prst="rect">
                  <a:avLst/>
                </a:prstGeom>
                <a:blipFill>
                  <a:blip r:embed="rId5"/>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D11407E-8F7C-495E-BEEC-AEDE9F6C56A9}"/>
                    </a:ext>
                  </a:extLst>
                </p:cNvPr>
                <p:cNvSpPr/>
                <p:nvPr/>
              </p:nvSpPr>
              <p:spPr>
                <a:xfrm>
                  <a:off x="4751614" y="3544025"/>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4</m:t>
                        </m:r>
                      </m:oMath>
                    </m:oMathPara>
                  </a14:m>
                  <a:endParaRPr lang="en-US" sz="2400" dirty="0">
                    <a:solidFill>
                      <a:schemeClr val="accent6">
                        <a:lumMod val="50000"/>
                      </a:schemeClr>
                    </a:solidFill>
                  </a:endParaRPr>
                </a:p>
              </p:txBody>
            </p:sp>
          </mc:Choice>
          <mc:Fallback xmlns="">
            <p:sp>
              <p:nvSpPr>
                <p:cNvPr id="12" name="Rectangle 11">
                  <a:extLst>
                    <a:ext uri="{FF2B5EF4-FFF2-40B4-BE49-F238E27FC236}">
                      <a16:creationId xmlns:a16="http://schemas.microsoft.com/office/drawing/2014/main" id="{0D11407E-8F7C-495E-BEEC-AEDE9F6C56A9}"/>
                    </a:ext>
                  </a:extLst>
                </p:cNvPr>
                <p:cNvSpPr>
                  <a:spLocks noRot="1" noChangeAspect="1" noMove="1" noResize="1" noEditPoints="1" noAdjustHandles="1" noChangeArrowheads="1" noChangeShapeType="1" noTextEdit="1"/>
                </p:cNvSpPr>
                <p:nvPr/>
              </p:nvSpPr>
              <p:spPr>
                <a:xfrm>
                  <a:off x="4751614" y="3544025"/>
                  <a:ext cx="770084" cy="770084"/>
                </a:xfrm>
                <a:prstGeom prst="rect">
                  <a:avLst/>
                </a:prstGeom>
                <a:blipFill>
                  <a:blip r:embed="rId6"/>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C6124622-C32C-4CFA-AF17-356A1ED5A613}"/>
                    </a:ext>
                  </a:extLst>
                </p:cNvPr>
                <p:cNvSpPr/>
                <p:nvPr/>
              </p:nvSpPr>
              <p:spPr>
                <a:xfrm>
                  <a:off x="6294763" y="3544025"/>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5</m:t>
                        </m:r>
                      </m:oMath>
                    </m:oMathPara>
                  </a14:m>
                  <a:endParaRPr lang="en-US" sz="2400" dirty="0">
                    <a:solidFill>
                      <a:schemeClr val="accent6">
                        <a:lumMod val="50000"/>
                      </a:schemeClr>
                    </a:solidFill>
                  </a:endParaRPr>
                </a:p>
              </p:txBody>
            </p:sp>
          </mc:Choice>
          <mc:Fallback xmlns="">
            <p:sp>
              <p:nvSpPr>
                <p:cNvPr id="13" name="Rectangle 12">
                  <a:extLst>
                    <a:ext uri="{FF2B5EF4-FFF2-40B4-BE49-F238E27FC236}">
                      <a16:creationId xmlns:a16="http://schemas.microsoft.com/office/drawing/2014/main" id="{C6124622-C32C-4CFA-AF17-356A1ED5A613}"/>
                    </a:ext>
                  </a:extLst>
                </p:cNvPr>
                <p:cNvSpPr>
                  <a:spLocks noRot="1" noChangeAspect="1" noMove="1" noResize="1" noEditPoints="1" noAdjustHandles="1" noChangeArrowheads="1" noChangeShapeType="1" noTextEdit="1"/>
                </p:cNvSpPr>
                <p:nvPr/>
              </p:nvSpPr>
              <p:spPr>
                <a:xfrm>
                  <a:off x="6294763" y="3544025"/>
                  <a:ext cx="770084" cy="770084"/>
                </a:xfrm>
                <a:prstGeom prst="rect">
                  <a:avLst/>
                </a:prstGeom>
                <a:blipFill>
                  <a:blip r:embed="rId7"/>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D012200-1612-467C-977B-3810E848B9E8}"/>
                    </a:ext>
                  </a:extLst>
                </p:cNvPr>
                <p:cNvSpPr/>
                <p:nvPr/>
              </p:nvSpPr>
              <p:spPr>
                <a:xfrm>
                  <a:off x="7837912" y="2005679"/>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3</m:t>
                        </m:r>
                      </m:oMath>
                    </m:oMathPara>
                  </a14:m>
                  <a:endParaRPr lang="en-US" sz="2400" dirty="0">
                    <a:solidFill>
                      <a:schemeClr val="accent6">
                        <a:lumMod val="50000"/>
                      </a:schemeClr>
                    </a:solidFill>
                  </a:endParaRPr>
                </a:p>
              </p:txBody>
            </p:sp>
          </mc:Choice>
          <mc:Fallback xmlns="">
            <p:sp>
              <p:nvSpPr>
                <p:cNvPr id="14" name="Rectangle 13">
                  <a:extLst>
                    <a:ext uri="{FF2B5EF4-FFF2-40B4-BE49-F238E27FC236}">
                      <a16:creationId xmlns:a16="http://schemas.microsoft.com/office/drawing/2014/main" id="{3D012200-1612-467C-977B-3810E848B9E8}"/>
                    </a:ext>
                  </a:extLst>
                </p:cNvPr>
                <p:cNvSpPr>
                  <a:spLocks noRot="1" noChangeAspect="1" noMove="1" noResize="1" noEditPoints="1" noAdjustHandles="1" noChangeArrowheads="1" noChangeShapeType="1" noTextEdit="1"/>
                </p:cNvSpPr>
                <p:nvPr/>
              </p:nvSpPr>
              <p:spPr>
                <a:xfrm>
                  <a:off x="7837912" y="2005679"/>
                  <a:ext cx="770084" cy="770084"/>
                </a:xfrm>
                <a:prstGeom prst="rect">
                  <a:avLst/>
                </a:prstGeom>
                <a:blipFill>
                  <a:blip r:embed="rId8"/>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926961A-5F1A-47CA-AC1A-C1C0E18F7197}"/>
                    </a:ext>
                  </a:extLst>
                </p:cNvPr>
                <p:cNvSpPr/>
                <p:nvPr/>
              </p:nvSpPr>
              <p:spPr>
                <a:xfrm>
                  <a:off x="7837912" y="3544025"/>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6</m:t>
                        </m:r>
                      </m:oMath>
                    </m:oMathPara>
                  </a14:m>
                  <a:endParaRPr lang="en-US" sz="2400" dirty="0">
                    <a:solidFill>
                      <a:schemeClr val="accent6">
                        <a:lumMod val="50000"/>
                      </a:schemeClr>
                    </a:solidFill>
                  </a:endParaRPr>
                </a:p>
              </p:txBody>
            </p:sp>
          </mc:Choice>
          <mc:Fallback xmlns="">
            <p:sp>
              <p:nvSpPr>
                <p:cNvPr id="15" name="Rectangle 14">
                  <a:extLst>
                    <a:ext uri="{FF2B5EF4-FFF2-40B4-BE49-F238E27FC236}">
                      <a16:creationId xmlns:a16="http://schemas.microsoft.com/office/drawing/2014/main" id="{4926961A-5F1A-47CA-AC1A-C1C0E18F7197}"/>
                    </a:ext>
                  </a:extLst>
                </p:cNvPr>
                <p:cNvSpPr>
                  <a:spLocks noRot="1" noChangeAspect="1" noMove="1" noResize="1" noEditPoints="1" noAdjustHandles="1" noChangeArrowheads="1" noChangeShapeType="1" noTextEdit="1"/>
                </p:cNvSpPr>
                <p:nvPr/>
              </p:nvSpPr>
              <p:spPr>
                <a:xfrm>
                  <a:off x="7837912" y="3544025"/>
                  <a:ext cx="770084" cy="770084"/>
                </a:xfrm>
                <a:prstGeom prst="rect">
                  <a:avLst/>
                </a:prstGeom>
                <a:blipFill>
                  <a:blip r:embed="rId9"/>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3E5F9008-6034-41FC-9704-94AE3BC82693}"/>
                    </a:ext>
                  </a:extLst>
                </p:cNvPr>
                <p:cNvSpPr/>
                <p:nvPr/>
              </p:nvSpPr>
              <p:spPr>
                <a:xfrm>
                  <a:off x="6294763" y="5082371"/>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8</m:t>
                        </m:r>
                      </m:oMath>
                    </m:oMathPara>
                  </a14:m>
                  <a:endParaRPr lang="en-US" sz="2400" dirty="0">
                    <a:solidFill>
                      <a:schemeClr val="accent6">
                        <a:lumMod val="50000"/>
                      </a:schemeClr>
                    </a:solidFill>
                  </a:endParaRPr>
                </a:p>
              </p:txBody>
            </p:sp>
          </mc:Choice>
          <mc:Fallback xmlns="">
            <p:sp>
              <p:nvSpPr>
                <p:cNvPr id="16" name="Rectangle 15">
                  <a:extLst>
                    <a:ext uri="{FF2B5EF4-FFF2-40B4-BE49-F238E27FC236}">
                      <a16:creationId xmlns:a16="http://schemas.microsoft.com/office/drawing/2014/main" id="{3E5F9008-6034-41FC-9704-94AE3BC82693}"/>
                    </a:ext>
                  </a:extLst>
                </p:cNvPr>
                <p:cNvSpPr>
                  <a:spLocks noRot="1" noChangeAspect="1" noMove="1" noResize="1" noEditPoints="1" noAdjustHandles="1" noChangeArrowheads="1" noChangeShapeType="1" noTextEdit="1"/>
                </p:cNvSpPr>
                <p:nvPr/>
              </p:nvSpPr>
              <p:spPr>
                <a:xfrm>
                  <a:off x="6294763" y="5082371"/>
                  <a:ext cx="770084" cy="770084"/>
                </a:xfrm>
                <a:prstGeom prst="rect">
                  <a:avLst/>
                </a:prstGeom>
                <a:blipFill>
                  <a:blip r:embed="rId10"/>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8E66F5B-7136-4CD5-A714-AEB1FAE3F221}"/>
                    </a:ext>
                  </a:extLst>
                </p:cNvPr>
                <p:cNvSpPr/>
                <p:nvPr/>
              </p:nvSpPr>
              <p:spPr>
                <a:xfrm>
                  <a:off x="7839402" y="5082371"/>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9</m:t>
                        </m:r>
                      </m:oMath>
                    </m:oMathPara>
                  </a14:m>
                  <a:endParaRPr lang="en-US" sz="2400" dirty="0">
                    <a:solidFill>
                      <a:schemeClr val="accent6">
                        <a:lumMod val="50000"/>
                      </a:schemeClr>
                    </a:solidFill>
                  </a:endParaRPr>
                </a:p>
              </p:txBody>
            </p:sp>
          </mc:Choice>
          <mc:Fallback xmlns="">
            <p:sp>
              <p:nvSpPr>
                <p:cNvPr id="17" name="Rectangle 16">
                  <a:extLst>
                    <a:ext uri="{FF2B5EF4-FFF2-40B4-BE49-F238E27FC236}">
                      <a16:creationId xmlns:a16="http://schemas.microsoft.com/office/drawing/2014/main" id="{18E66F5B-7136-4CD5-A714-AEB1FAE3F221}"/>
                    </a:ext>
                  </a:extLst>
                </p:cNvPr>
                <p:cNvSpPr>
                  <a:spLocks noRot="1" noChangeAspect="1" noMove="1" noResize="1" noEditPoints="1" noAdjustHandles="1" noChangeArrowheads="1" noChangeShapeType="1" noTextEdit="1"/>
                </p:cNvSpPr>
                <p:nvPr/>
              </p:nvSpPr>
              <p:spPr>
                <a:xfrm>
                  <a:off x="7839402" y="5082371"/>
                  <a:ext cx="770084" cy="770084"/>
                </a:xfrm>
                <a:prstGeom prst="rect">
                  <a:avLst/>
                </a:prstGeom>
                <a:blipFill>
                  <a:blip r:embed="rId11"/>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DDA335F7-8EC7-412B-8056-A1352D03B748}"/>
                    </a:ext>
                  </a:extLst>
                </p:cNvPr>
                <p:cNvSpPr/>
                <p:nvPr/>
              </p:nvSpPr>
              <p:spPr>
                <a:xfrm>
                  <a:off x="9379570" y="3544025"/>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7</m:t>
                        </m:r>
                      </m:oMath>
                    </m:oMathPara>
                  </a14:m>
                  <a:endParaRPr lang="en-US" sz="2400" dirty="0">
                    <a:solidFill>
                      <a:schemeClr val="accent6">
                        <a:lumMod val="50000"/>
                      </a:schemeClr>
                    </a:solidFill>
                  </a:endParaRPr>
                </a:p>
              </p:txBody>
            </p:sp>
          </mc:Choice>
          <mc:Fallback xmlns="">
            <p:sp>
              <p:nvSpPr>
                <p:cNvPr id="18" name="Rectangle 17">
                  <a:extLst>
                    <a:ext uri="{FF2B5EF4-FFF2-40B4-BE49-F238E27FC236}">
                      <a16:creationId xmlns:a16="http://schemas.microsoft.com/office/drawing/2014/main" id="{DDA335F7-8EC7-412B-8056-A1352D03B748}"/>
                    </a:ext>
                  </a:extLst>
                </p:cNvPr>
                <p:cNvSpPr>
                  <a:spLocks noRot="1" noChangeAspect="1" noMove="1" noResize="1" noEditPoints="1" noAdjustHandles="1" noChangeArrowheads="1" noChangeShapeType="1" noTextEdit="1"/>
                </p:cNvSpPr>
                <p:nvPr/>
              </p:nvSpPr>
              <p:spPr>
                <a:xfrm>
                  <a:off x="9379570" y="3544025"/>
                  <a:ext cx="770084" cy="770084"/>
                </a:xfrm>
                <a:prstGeom prst="rect">
                  <a:avLst/>
                </a:prstGeom>
                <a:blipFill>
                  <a:blip r:embed="rId12"/>
                  <a:stretch>
                    <a:fillRect/>
                  </a:stretch>
                </a:blipFill>
                <a:ln w="19050">
                  <a:solidFill>
                    <a:schemeClr val="accent6">
                      <a:lumMod val="50000"/>
                    </a:schemeClr>
                  </a:solid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3CAA5E37-E00F-466D-87C8-3008F24AB794}"/>
                </a:ext>
              </a:extLst>
            </p:cNvPr>
            <p:cNvCxnSpPr>
              <a:stCxn id="10" idx="3"/>
              <a:endCxn id="11" idx="1"/>
            </p:cNvCxnSpPr>
            <p:nvPr/>
          </p:nvCxnSpPr>
          <p:spPr>
            <a:xfrm>
              <a:off x="5521698" y="2390721"/>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4AD2334-2898-4BF2-A80E-75F5353B26B9}"/>
                </a:ext>
              </a:extLst>
            </p:cNvPr>
            <p:cNvCxnSpPr>
              <a:stCxn id="10" idx="2"/>
              <a:endCxn id="12" idx="0"/>
            </p:cNvCxnSpPr>
            <p:nvPr/>
          </p:nvCxnSpPr>
          <p:spPr>
            <a:xfrm>
              <a:off x="5136656" y="2775763"/>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CA0EC3-8C95-4A4C-81F3-DF8846D8927A}"/>
                </a:ext>
              </a:extLst>
            </p:cNvPr>
            <p:cNvCxnSpPr>
              <a:stCxn id="12" idx="3"/>
              <a:endCxn id="13" idx="1"/>
            </p:cNvCxnSpPr>
            <p:nvPr/>
          </p:nvCxnSpPr>
          <p:spPr>
            <a:xfrm>
              <a:off x="5521698" y="3929067"/>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747FB08-3BDE-4F78-9827-7DDF1B380FA2}"/>
                </a:ext>
              </a:extLst>
            </p:cNvPr>
            <p:cNvCxnSpPr>
              <a:stCxn id="13" idx="2"/>
              <a:endCxn id="16" idx="0"/>
            </p:cNvCxnSpPr>
            <p:nvPr/>
          </p:nvCxnSpPr>
          <p:spPr>
            <a:xfrm>
              <a:off x="6679805" y="4314109"/>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0B3C14F-6F61-4E71-9004-CB2E55FBF9CB}"/>
                </a:ext>
              </a:extLst>
            </p:cNvPr>
            <p:cNvCxnSpPr>
              <a:stCxn id="11" idx="3"/>
              <a:endCxn id="14" idx="1"/>
            </p:cNvCxnSpPr>
            <p:nvPr/>
          </p:nvCxnSpPr>
          <p:spPr>
            <a:xfrm>
              <a:off x="7064847" y="2390721"/>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4FF34BC8-2643-4BF7-BB9C-563E2DD426C1}"/>
                </a:ext>
              </a:extLst>
            </p:cNvPr>
            <p:cNvCxnSpPr>
              <a:stCxn id="11" idx="2"/>
              <a:endCxn id="15" idx="0"/>
            </p:cNvCxnSpPr>
            <p:nvPr/>
          </p:nvCxnSpPr>
          <p:spPr>
            <a:xfrm rot="16200000" flipH="1">
              <a:off x="7067248" y="2388319"/>
              <a:ext cx="768262" cy="1543149"/>
            </a:xfrm>
            <a:prstGeom prst="bentConnector3">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81A6703-38FC-4ECC-9FBF-4363CE70D88E}"/>
                </a:ext>
              </a:extLst>
            </p:cNvPr>
            <p:cNvCxnSpPr>
              <a:stCxn id="16" idx="3"/>
              <a:endCxn id="17" idx="1"/>
            </p:cNvCxnSpPr>
            <p:nvPr/>
          </p:nvCxnSpPr>
          <p:spPr>
            <a:xfrm>
              <a:off x="7064847" y="5467413"/>
              <a:ext cx="7745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731D67A-46C3-431C-931A-7B0629EE5196}"/>
                </a:ext>
              </a:extLst>
            </p:cNvPr>
            <p:cNvCxnSpPr>
              <a:stCxn id="17" idx="0"/>
              <a:endCxn id="15" idx="2"/>
            </p:cNvCxnSpPr>
            <p:nvPr/>
          </p:nvCxnSpPr>
          <p:spPr>
            <a:xfrm flipH="1" flipV="1">
              <a:off x="8222954" y="4314109"/>
              <a:ext cx="149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3905E1-34FD-4317-9A15-6297A56C7FF5}"/>
                </a:ext>
              </a:extLst>
            </p:cNvPr>
            <p:cNvCxnSpPr>
              <a:stCxn id="15" idx="1"/>
              <a:endCxn id="13" idx="3"/>
            </p:cNvCxnSpPr>
            <p:nvPr/>
          </p:nvCxnSpPr>
          <p:spPr>
            <a:xfrm flipH="1">
              <a:off x="7064847" y="3929067"/>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6DC77AE-CD6E-44DF-AE0E-1BB4EC77EC73}"/>
                </a:ext>
              </a:extLst>
            </p:cNvPr>
            <p:cNvCxnSpPr>
              <a:stCxn id="15" idx="3"/>
              <a:endCxn id="18" idx="1"/>
            </p:cNvCxnSpPr>
            <p:nvPr/>
          </p:nvCxnSpPr>
          <p:spPr>
            <a:xfrm>
              <a:off x="8607996" y="3929067"/>
              <a:ext cx="77157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8005A447-D06C-49D9-BE16-8BC38D04AD10}"/>
                </a:ext>
              </a:extLst>
            </p:cNvPr>
            <p:cNvCxnSpPr>
              <a:stCxn id="14" idx="3"/>
              <a:endCxn id="18" idx="0"/>
            </p:cNvCxnSpPr>
            <p:nvPr/>
          </p:nvCxnSpPr>
          <p:spPr>
            <a:xfrm>
              <a:off x="8607996" y="2390721"/>
              <a:ext cx="1156616" cy="1153304"/>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880216D2-D561-450B-AF5F-452164CB0990}"/>
              </a:ext>
            </a:extLst>
          </p:cNvPr>
          <p:cNvSpPr/>
          <p:nvPr/>
        </p:nvSpPr>
        <p:spPr>
          <a:xfrm>
            <a:off x="5219850" y="1946003"/>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2" name="Rectangle 31">
            <a:extLst>
              <a:ext uri="{FF2B5EF4-FFF2-40B4-BE49-F238E27FC236}">
                <a16:creationId xmlns:a16="http://schemas.microsoft.com/office/drawing/2014/main" id="{0AFCF7C2-61B4-4F89-BC52-C796203FDA63}"/>
              </a:ext>
            </a:extLst>
          </p:cNvPr>
          <p:cNvSpPr/>
          <p:nvPr/>
        </p:nvSpPr>
        <p:spPr>
          <a:xfrm>
            <a:off x="5219850" y="2559659"/>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3" name="Rectangle 32">
            <a:extLst>
              <a:ext uri="{FF2B5EF4-FFF2-40B4-BE49-F238E27FC236}">
                <a16:creationId xmlns:a16="http://schemas.microsoft.com/office/drawing/2014/main" id="{8D6CF816-E437-4674-A105-A00C520F7573}"/>
              </a:ext>
            </a:extLst>
          </p:cNvPr>
          <p:cNvSpPr/>
          <p:nvPr/>
        </p:nvSpPr>
        <p:spPr>
          <a:xfrm>
            <a:off x="5219850" y="2355107"/>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4" name="Rectangle 33">
            <a:extLst>
              <a:ext uri="{FF2B5EF4-FFF2-40B4-BE49-F238E27FC236}">
                <a16:creationId xmlns:a16="http://schemas.microsoft.com/office/drawing/2014/main" id="{1180CC93-D7D6-4197-9107-C3C05A7CC40F}"/>
              </a:ext>
            </a:extLst>
          </p:cNvPr>
          <p:cNvSpPr/>
          <p:nvPr/>
        </p:nvSpPr>
        <p:spPr>
          <a:xfrm>
            <a:off x="5219850" y="2150555"/>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7" name="Rectangle 36">
            <a:extLst>
              <a:ext uri="{FF2B5EF4-FFF2-40B4-BE49-F238E27FC236}">
                <a16:creationId xmlns:a16="http://schemas.microsoft.com/office/drawing/2014/main" id="{91B07A0C-9583-4339-A6C7-278422CC9AFD}"/>
              </a:ext>
            </a:extLst>
          </p:cNvPr>
          <p:cNvSpPr/>
          <p:nvPr/>
        </p:nvSpPr>
        <p:spPr>
          <a:xfrm>
            <a:off x="4998096" y="2559659"/>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8" name="Rectangle 37">
            <a:extLst>
              <a:ext uri="{FF2B5EF4-FFF2-40B4-BE49-F238E27FC236}">
                <a16:creationId xmlns:a16="http://schemas.microsoft.com/office/drawing/2014/main" id="{3E829D96-2BFE-41D0-95D6-F73E6E5FEA85}"/>
              </a:ext>
            </a:extLst>
          </p:cNvPr>
          <p:cNvSpPr/>
          <p:nvPr/>
        </p:nvSpPr>
        <p:spPr>
          <a:xfrm>
            <a:off x="4998096" y="2355107"/>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4" name="Slide Number Placeholder 3">
            <a:extLst>
              <a:ext uri="{FF2B5EF4-FFF2-40B4-BE49-F238E27FC236}">
                <a16:creationId xmlns:a16="http://schemas.microsoft.com/office/drawing/2014/main" id="{FB9824E1-0CF4-4B0C-8E62-E3FE20B9C1C5}"/>
              </a:ext>
            </a:extLst>
          </p:cNvPr>
          <p:cNvSpPr>
            <a:spLocks noGrp="1"/>
          </p:cNvSpPr>
          <p:nvPr>
            <p:ph type="sldNum" sz="quarter" idx="12"/>
          </p:nvPr>
        </p:nvSpPr>
        <p:spPr/>
        <p:txBody>
          <a:bodyPr/>
          <a:lstStyle/>
          <a:p>
            <a:fld id="{C0DF9C1F-DB74-1E4B-8839-30A600129FD3}" type="slidenum">
              <a:rPr lang="en-US" smtClean="0"/>
              <a:t>24</a:t>
            </a:fld>
            <a:endParaRPr lang="en-US"/>
          </a:p>
        </p:txBody>
      </p:sp>
    </p:spTree>
    <p:extLst>
      <p:ext uri="{BB962C8B-B14F-4D97-AF65-F5344CB8AC3E}">
        <p14:creationId xmlns:p14="http://schemas.microsoft.com/office/powerpoint/2010/main" val="501001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4FE8E-7706-4085-A694-27350E51E3A7}"/>
              </a:ext>
            </a:extLst>
          </p:cNvPr>
          <p:cNvSpPr>
            <a:spLocks noGrp="1"/>
          </p:cNvSpPr>
          <p:nvPr>
            <p:ph type="title"/>
          </p:nvPr>
        </p:nvSpPr>
        <p:spPr/>
        <p:txBody>
          <a:bodyPr/>
          <a:lstStyle/>
          <a:p>
            <a:pPr algn="ctr"/>
            <a:r>
              <a:rPr lang="en-US" b="1" dirty="0">
                <a:solidFill>
                  <a:schemeClr val="accent6">
                    <a:lumMod val="50000"/>
                  </a:schemeClr>
                </a:solidFill>
                <a:latin typeface="Courier New" panose="02070309020205020404" pitchFamily="49" charset="0"/>
                <a:cs typeface="Courier New" panose="02070309020205020404" pitchFamily="49" charset="0"/>
              </a:rPr>
              <a:t>BUNDLE</a:t>
            </a:r>
            <a:r>
              <a:rPr lang="en-US" b="1" dirty="0">
                <a:solidFill>
                  <a:schemeClr val="accent6">
                    <a:lumMod val="50000"/>
                  </a:schemeClr>
                </a:solidFill>
                <a:latin typeface="+mn-lt"/>
              </a:rPr>
              <a:t> WCETO: WCET &amp; Cache Overhead</a:t>
            </a:r>
          </a:p>
        </p:txBody>
      </p:sp>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29481D97-8190-494A-A098-B557FD4F3F90}"/>
                  </a:ext>
                </a:extLst>
              </p:cNvPr>
              <p:cNvSpPr txBox="1">
                <a:spLocks/>
              </p:cNvSpPr>
              <p:nvPr/>
            </p:nvSpPr>
            <p:spPr>
              <a:xfrm>
                <a:off x="838200" y="1825625"/>
                <a:ext cx="3913414" cy="412730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9pPr>
              </a:lstStyle>
              <a:p>
                <a:r>
                  <a:rPr lang="en-US" b="0" dirty="0">
                    <a:solidFill>
                      <a:schemeClr val="accent6">
                        <a:lumMod val="50000"/>
                      </a:schemeClr>
                    </a:solidFill>
                    <a:cs typeface="Courier New" panose="02070309020205020404" pitchFamily="49" charset="0"/>
                  </a:rPr>
                  <a:t>Each of the </a:t>
                </a:r>
                <a14:m>
                  <m:oMath xmlns:m="http://schemas.openxmlformats.org/officeDocument/2006/math">
                    <m:r>
                      <a:rPr lang="en-US" b="0" i="1" dirty="0" smtClean="0">
                        <a:solidFill>
                          <a:schemeClr val="accent6">
                            <a:lumMod val="50000"/>
                          </a:schemeClr>
                        </a:solidFill>
                        <a:latin typeface="Cambria Math" panose="02040503050406030204" pitchFamily="18" charset="0"/>
                        <a:cs typeface="Courier New" panose="02070309020205020404" pitchFamily="49" charset="0"/>
                      </a:rPr>
                      <m:t>𝑚</m:t>
                    </m:r>
                  </m:oMath>
                </a14:m>
                <a:r>
                  <a:rPr lang="en-US" b="0" dirty="0">
                    <a:solidFill>
                      <a:schemeClr val="accent6">
                        <a:lumMod val="50000"/>
                      </a:schemeClr>
                    </a:solidFill>
                    <a:cs typeface="Courier New" panose="02070309020205020404" pitchFamily="49" charset="0"/>
                  </a:rPr>
                  <a:t> threads contributes its </a:t>
                </a:r>
                <a:r>
                  <a:rPr lang="en-US" dirty="0">
                    <a:solidFill>
                      <a:schemeClr val="accent6">
                        <a:lumMod val="50000"/>
                      </a:schemeClr>
                    </a:solidFill>
                    <a:cs typeface="Courier New" panose="02070309020205020404" pitchFamily="49" charset="0"/>
                  </a:rPr>
                  <a:t>worst-case demand</a:t>
                </a:r>
                <a:r>
                  <a:rPr lang="en-US" b="0" dirty="0">
                    <a:solidFill>
                      <a:schemeClr val="accent6">
                        <a:lumMod val="50000"/>
                      </a:schemeClr>
                    </a:solidFill>
                    <a:cs typeface="Courier New" panose="02070309020205020404" pitchFamily="49" charset="0"/>
                  </a:rPr>
                  <a:t> to the total bound. </a:t>
                </a:r>
              </a:p>
              <a:p>
                <a:r>
                  <a:rPr lang="en-US" b="0" dirty="0">
                    <a:solidFill>
                      <a:schemeClr val="accent6">
                        <a:lumMod val="50000"/>
                      </a:schemeClr>
                    </a:solidFill>
                    <a:cs typeface="Courier New" panose="02070309020205020404" pitchFamily="49" charset="0"/>
                  </a:rPr>
                  <a:t>The worst-case demand is tied to </a:t>
                </a:r>
                <a:r>
                  <a:rPr lang="en-US" dirty="0">
                    <a:solidFill>
                      <a:schemeClr val="accent6">
                        <a:lumMod val="50000"/>
                      </a:schemeClr>
                    </a:solidFill>
                    <a:cs typeface="Courier New" panose="02070309020205020404" pitchFamily="49" charset="0"/>
                  </a:rPr>
                  <a:t>a path</a:t>
                </a:r>
                <a:r>
                  <a:rPr lang="en-US" b="0" dirty="0">
                    <a:solidFill>
                      <a:schemeClr val="accent6">
                        <a:lumMod val="50000"/>
                      </a:schemeClr>
                    </a:solidFill>
                    <a:cs typeface="Courier New" panose="02070309020205020404" pitchFamily="49" charset="0"/>
                  </a:rPr>
                  <a:t> through the CFRG.</a:t>
                </a:r>
              </a:p>
              <a:p>
                <a:r>
                  <a:rPr lang="en-US" b="0" dirty="0">
                    <a:solidFill>
                      <a:schemeClr val="accent6">
                        <a:lumMod val="50000"/>
                      </a:schemeClr>
                    </a:solidFill>
                    <a:cs typeface="Courier New" panose="02070309020205020404" pitchFamily="49" charset="0"/>
                  </a:rPr>
                  <a:t>The demand of all paths is the </a:t>
                </a:r>
                <a:r>
                  <a:rPr lang="en-US" dirty="0">
                    <a:solidFill>
                      <a:schemeClr val="accent6">
                        <a:lumMod val="50000"/>
                      </a:schemeClr>
                    </a:solidFill>
                    <a:cs typeface="Courier New" panose="02070309020205020404" pitchFamily="49" charset="0"/>
                  </a:rPr>
                  <a:t>sum</a:t>
                </a:r>
                <a:r>
                  <a:rPr lang="en-US" b="0" dirty="0">
                    <a:solidFill>
                      <a:schemeClr val="accent6">
                        <a:lumMod val="50000"/>
                      </a:schemeClr>
                    </a:solidFill>
                    <a:cs typeface="Courier New" panose="02070309020205020404" pitchFamily="49" charset="0"/>
                  </a:rPr>
                  <a:t> of the CFR WCETO functions </a:t>
                </a:r>
                <a14:m>
                  <m:oMath xmlns:m="http://schemas.openxmlformats.org/officeDocument/2006/math">
                    <m:sSub>
                      <m:sSubPr>
                        <m:ctrlPr>
                          <a:rPr lang="en-US" b="0" i="1" smtClean="0">
                            <a:solidFill>
                              <a:schemeClr val="accent6">
                                <a:lumMod val="50000"/>
                              </a:schemeClr>
                            </a:solidFill>
                            <a:latin typeface="Cambria Math" panose="02040503050406030204" pitchFamily="18" charset="0"/>
                            <a:cs typeface="Courier New" panose="02070309020205020404" pitchFamily="49" charset="0"/>
                          </a:rPr>
                        </m:ctrlPr>
                      </m:sSubPr>
                      <m:e>
                        <m:r>
                          <a:rPr lang="en-US" b="0" i="1" smtClean="0">
                            <a:solidFill>
                              <a:schemeClr val="accent6">
                                <a:lumMod val="50000"/>
                              </a:schemeClr>
                            </a:solidFill>
                            <a:latin typeface="Cambria Math" panose="02040503050406030204" pitchFamily="18" charset="0"/>
                            <a:cs typeface="Courier New" panose="02070309020205020404" pitchFamily="49" charset="0"/>
                          </a:rPr>
                          <m:t>𝑐</m:t>
                        </m:r>
                      </m:e>
                      <m:sub>
                        <m:r>
                          <a:rPr lang="en-US" b="0" i="1" smtClean="0">
                            <a:solidFill>
                              <a:schemeClr val="accent6">
                                <a:lumMod val="50000"/>
                              </a:schemeClr>
                            </a:solidFill>
                            <a:latin typeface="Cambria Math" panose="02040503050406030204" pitchFamily="18" charset="0"/>
                            <a:cs typeface="Courier New" panose="02070309020205020404" pitchFamily="49" charset="0"/>
                          </a:rPr>
                          <m:t>𝑛</m:t>
                        </m:r>
                      </m:sub>
                    </m:sSub>
                    <m:d>
                      <m:dPr>
                        <m:ctrlPr>
                          <a:rPr lang="en-US" b="0" i="1" smtClean="0">
                            <a:solidFill>
                              <a:schemeClr val="accent6">
                                <a:lumMod val="50000"/>
                              </a:schemeClr>
                            </a:solidFill>
                            <a:latin typeface="Cambria Math" panose="02040503050406030204" pitchFamily="18" charset="0"/>
                            <a:cs typeface="Courier New" panose="02070309020205020404" pitchFamily="49" charset="0"/>
                          </a:rPr>
                        </m:ctrlPr>
                      </m:dPr>
                      <m:e>
                        <m:sSub>
                          <m:sSubPr>
                            <m:ctrlPr>
                              <a:rPr lang="en-US" b="0" i="1" smtClean="0">
                                <a:solidFill>
                                  <a:schemeClr val="accent6">
                                    <a:lumMod val="50000"/>
                                  </a:schemeClr>
                                </a:solidFill>
                                <a:latin typeface="Cambria Math" panose="02040503050406030204" pitchFamily="18" charset="0"/>
                                <a:cs typeface="Courier New" panose="02070309020205020404" pitchFamily="49" charset="0"/>
                              </a:rPr>
                            </m:ctrlPr>
                          </m:sSubPr>
                          <m:e>
                            <m:r>
                              <a:rPr lang="en-US" b="0" i="1" smtClean="0">
                                <a:solidFill>
                                  <a:schemeClr val="accent6">
                                    <a:lumMod val="50000"/>
                                  </a:schemeClr>
                                </a:solidFill>
                                <a:latin typeface="Cambria Math" panose="02040503050406030204" pitchFamily="18" charset="0"/>
                                <a:cs typeface="Courier New" panose="02070309020205020404" pitchFamily="49" charset="0"/>
                              </a:rPr>
                              <m:t>𝑚</m:t>
                            </m:r>
                          </m:e>
                          <m:sub>
                            <m:r>
                              <a:rPr lang="en-US" b="0" i="1" smtClean="0">
                                <a:solidFill>
                                  <a:schemeClr val="accent6">
                                    <a:lumMod val="50000"/>
                                  </a:schemeClr>
                                </a:solidFill>
                                <a:latin typeface="Cambria Math" panose="02040503050406030204" pitchFamily="18" charset="0"/>
                                <a:cs typeface="Courier New" panose="02070309020205020404" pitchFamily="49" charset="0"/>
                              </a:rPr>
                              <m:t>𝑛</m:t>
                            </m:r>
                          </m:sub>
                        </m:sSub>
                      </m:e>
                    </m:d>
                  </m:oMath>
                </a14:m>
                <a:r>
                  <a:rPr lang="en-US" b="0" dirty="0">
                    <a:solidFill>
                      <a:schemeClr val="accent6">
                        <a:lumMod val="50000"/>
                      </a:schemeClr>
                    </a:solidFill>
                    <a:cs typeface="Courier New" panose="02070309020205020404" pitchFamily="49" charset="0"/>
                  </a:rPr>
                  <a:t>. </a:t>
                </a:r>
              </a:p>
            </p:txBody>
          </p:sp>
        </mc:Choice>
        <mc:Fallback xmlns="">
          <p:sp>
            <p:nvSpPr>
              <p:cNvPr id="8" name="Content Placeholder 3">
                <a:extLst>
                  <a:ext uri="{FF2B5EF4-FFF2-40B4-BE49-F238E27FC236}">
                    <a16:creationId xmlns:a16="http://schemas.microsoft.com/office/drawing/2014/main" id="{29481D97-8190-494A-A098-B557FD4F3F90}"/>
                  </a:ext>
                </a:extLst>
              </p:cNvPr>
              <p:cNvSpPr txBox="1">
                <a:spLocks noRot="1" noChangeAspect="1" noMove="1" noResize="1" noEditPoints="1" noAdjustHandles="1" noChangeArrowheads="1" noChangeShapeType="1" noTextEdit="1"/>
              </p:cNvSpPr>
              <p:nvPr/>
            </p:nvSpPr>
            <p:spPr>
              <a:xfrm>
                <a:off x="838200" y="1825625"/>
                <a:ext cx="3913414" cy="4127306"/>
              </a:xfrm>
              <a:prstGeom prst="rect">
                <a:avLst/>
              </a:prstGeom>
              <a:blipFill>
                <a:blip r:embed="rId3"/>
                <a:stretch>
                  <a:fillRect l="-2496" t="-2065" r="-405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8E5BCDCC-30FE-4E85-8FE1-54223557E4FC}"/>
              </a:ext>
            </a:extLst>
          </p:cNvPr>
          <p:cNvGrpSpPr/>
          <p:nvPr/>
        </p:nvGrpSpPr>
        <p:grpSpPr>
          <a:xfrm>
            <a:off x="5525424" y="1965890"/>
            <a:ext cx="5398040" cy="3846776"/>
            <a:chOff x="4751614" y="2005679"/>
            <a:chExt cx="5398040" cy="3846776"/>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8174AB7-0A9F-4023-90C6-87B007105291}"/>
                    </a:ext>
                  </a:extLst>
                </p:cNvPr>
                <p:cNvSpPr/>
                <p:nvPr/>
              </p:nvSpPr>
              <p:spPr>
                <a:xfrm>
                  <a:off x="4751614" y="2005679"/>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1</m:t>
                        </m:r>
                      </m:oMath>
                    </m:oMathPara>
                  </a14:m>
                  <a:endParaRPr lang="en-US" sz="2400" dirty="0">
                    <a:solidFill>
                      <a:schemeClr val="accent6">
                        <a:lumMod val="50000"/>
                      </a:schemeClr>
                    </a:solidFill>
                  </a:endParaRPr>
                </a:p>
              </p:txBody>
            </p:sp>
          </mc:Choice>
          <mc:Fallback xmlns="">
            <p:sp>
              <p:nvSpPr>
                <p:cNvPr id="10" name="Rectangle 9">
                  <a:extLst>
                    <a:ext uri="{FF2B5EF4-FFF2-40B4-BE49-F238E27FC236}">
                      <a16:creationId xmlns:a16="http://schemas.microsoft.com/office/drawing/2014/main" id="{98174AB7-0A9F-4023-90C6-87B007105291}"/>
                    </a:ext>
                  </a:extLst>
                </p:cNvPr>
                <p:cNvSpPr>
                  <a:spLocks noRot="1" noChangeAspect="1" noMove="1" noResize="1" noEditPoints="1" noAdjustHandles="1" noChangeArrowheads="1" noChangeShapeType="1" noTextEdit="1"/>
                </p:cNvSpPr>
                <p:nvPr/>
              </p:nvSpPr>
              <p:spPr>
                <a:xfrm>
                  <a:off x="4751614" y="2005679"/>
                  <a:ext cx="770084" cy="770084"/>
                </a:xfrm>
                <a:prstGeom prst="rect">
                  <a:avLst/>
                </a:prstGeom>
                <a:blipFill>
                  <a:blip r:embed="rId4"/>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43F3E06-63CD-43CE-8E09-E797E3891BE6}"/>
                    </a:ext>
                  </a:extLst>
                </p:cNvPr>
                <p:cNvSpPr/>
                <p:nvPr/>
              </p:nvSpPr>
              <p:spPr>
                <a:xfrm>
                  <a:off x="6294763" y="2005679"/>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2</m:t>
                        </m:r>
                      </m:oMath>
                    </m:oMathPara>
                  </a14:m>
                  <a:endParaRPr lang="en-US" sz="2400" dirty="0">
                    <a:solidFill>
                      <a:schemeClr val="accent6">
                        <a:lumMod val="50000"/>
                      </a:schemeClr>
                    </a:solidFill>
                  </a:endParaRPr>
                </a:p>
              </p:txBody>
            </p:sp>
          </mc:Choice>
          <mc:Fallback xmlns="">
            <p:sp>
              <p:nvSpPr>
                <p:cNvPr id="11" name="Rectangle 10">
                  <a:extLst>
                    <a:ext uri="{FF2B5EF4-FFF2-40B4-BE49-F238E27FC236}">
                      <a16:creationId xmlns:a16="http://schemas.microsoft.com/office/drawing/2014/main" id="{043F3E06-63CD-43CE-8E09-E797E3891BE6}"/>
                    </a:ext>
                  </a:extLst>
                </p:cNvPr>
                <p:cNvSpPr>
                  <a:spLocks noRot="1" noChangeAspect="1" noMove="1" noResize="1" noEditPoints="1" noAdjustHandles="1" noChangeArrowheads="1" noChangeShapeType="1" noTextEdit="1"/>
                </p:cNvSpPr>
                <p:nvPr/>
              </p:nvSpPr>
              <p:spPr>
                <a:xfrm>
                  <a:off x="6294763" y="2005679"/>
                  <a:ext cx="770084" cy="770084"/>
                </a:xfrm>
                <a:prstGeom prst="rect">
                  <a:avLst/>
                </a:prstGeom>
                <a:blipFill>
                  <a:blip r:embed="rId5"/>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D11407E-8F7C-495E-BEEC-AEDE9F6C56A9}"/>
                    </a:ext>
                  </a:extLst>
                </p:cNvPr>
                <p:cNvSpPr/>
                <p:nvPr/>
              </p:nvSpPr>
              <p:spPr>
                <a:xfrm>
                  <a:off x="4751614" y="3544025"/>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4</m:t>
                        </m:r>
                      </m:oMath>
                    </m:oMathPara>
                  </a14:m>
                  <a:endParaRPr lang="en-US" sz="2400" dirty="0">
                    <a:solidFill>
                      <a:schemeClr val="accent6">
                        <a:lumMod val="50000"/>
                      </a:schemeClr>
                    </a:solidFill>
                  </a:endParaRPr>
                </a:p>
              </p:txBody>
            </p:sp>
          </mc:Choice>
          <mc:Fallback xmlns="">
            <p:sp>
              <p:nvSpPr>
                <p:cNvPr id="12" name="Rectangle 11">
                  <a:extLst>
                    <a:ext uri="{FF2B5EF4-FFF2-40B4-BE49-F238E27FC236}">
                      <a16:creationId xmlns:a16="http://schemas.microsoft.com/office/drawing/2014/main" id="{0D11407E-8F7C-495E-BEEC-AEDE9F6C56A9}"/>
                    </a:ext>
                  </a:extLst>
                </p:cNvPr>
                <p:cNvSpPr>
                  <a:spLocks noRot="1" noChangeAspect="1" noMove="1" noResize="1" noEditPoints="1" noAdjustHandles="1" noChangeArrowheads="1" noChangeShapeType="1" noTextEdit="1"/>
                </p:cNvSpPr>
                <p:nvPr/>
              </p:nvSpPr>
              <p:spPr>
                <a:xfrm>
                  <a:off x="4751614" y="3544025"/>
                  <a:ext cx="770084" cy="770084"/>
                </a:xfrm>
                <a:prstGeom prst="rect">
                  <a:avLst/>
                </a:prstGeom>
                <a:blipFill>
                  <a:blip r:embed="rId6"/>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C6124622-C32C-4CFA-AF17-356A1ED5A613}"/>
                    </a:ext>
                  </a:extLst>
                </p:cNvPr>
                <p:cNvSpPr/>
                <p:nvPr/>
              </p:nvSpPr>
              <p:spPr>
                <a:xfrm>
                  <a:off x="6294763" y="3544025"/>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5</m:t>
                        </m:r>
                      </m:oMath>
                    </m:oMathPara>
                  </a14:m>
                  <a:endParaRPr lang="en-US" sz="2400" dirty="0">
                    <a:solidFill>
                      <a:schemeClr val="accent6">
                        <a:lumMod val="50000"/>
                      </a:schemeClr>
                    </a:solidFill>
                  </a:endParaRPr>
                </a:p>
              </p:txBody>
            </p:sp>
          </mc:Choice>
          <mc:Fallback xmlns="">
            <p:sp>
              <p:nvSpPr>
                <p:cNvPr id="13" name="Rectangle 12">
                  <a:extLst>
                    <a:ext uri="{FF2B5EF4-FFF2-40B4-BE49-F238E27FC236}">
                      <a16:creationId xmlns:a16="http://schemas.microsoft.com/office/drawing/2014/main" id="{C6124622-C32C-4CFA-AF17-356A1ED5A613}"/>
                    </a:ext>
                  </a:extLst>
                </p:cNvPr>
                <p:cNvSpPr>
                  <a:spLocks noRot="1" noChangeAspect="1" noMove="1" noResize="1" noEditPoints="1" noAdjustHandles="1" noChangeArrowheads="1" noChangeShapeType="1" noTextEdit="1"/>
                </p:cNvSpPr>
                <p:nvPr/>
              </p:nvSpPr>
              <p:spPr>
                <a:xfrm>
                  <a:off x="6294763" y="3544025"/>
                  <a:ext cx="770084" cy="770084"/>
                </a:xfrm>
                <a:prstGeom prst="rect">
                  <a:avLst/>
                </a:prstGeom>
                <a:blipFill>
                  <a:blip r:embed="rId7"/>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D012200-1612-467C-977B-3810E848B9E8}"/>
                    </a:ext>
                  </a:extLst>
                </p:cNvPr>
                <p:cNvSpPr/>
                <p:nvPr/>
              </p:nvSpPr>
              <p:spPr>
                <a:xfrm>
                  <a:off x="7837912" y="2005679"/>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3</m:t>
                        </m:r>
                      </m:oMath>
                    </m:oMathPara>
                  </a14:m>
                  <a:endParaRPr lang="en-US" sz="2400" dirty="0">
                    <a:solidFill>
                      <a:schemeClr val="accent6">
                        <a:lumMod val="50000"/>
                      </a:schemeClr>
                    </a:solidFill>
                  </a:endParaRPr>
                </a:p>
              </p:txBody>
            </p:sp>
          </mc:Choice>
          <mc:Fallback xmlns="">
            <p:sp>
              <p:nvSpPr>
                <p:cNvPr id="14" name="Rectangle 13">
                  <a:extLst>
                    <a:ext uri="{FF2B5EF4-FFF2-40B4-BE49-F238E27FC236}">
                      <a16:creationId xmlns:a16="http://schemas.microsoft.com/office/drawing/2014/main" id="{3D012200-1612-467C-977B-3810E848B9E8}"/>
                    </a:ext>
                  </a:extLst>
                </p:cNvPr>
                <p:cNvSpPr>
                  <a:spLocks noRot="1" noChangeAspect="1" noMove="1" noResize="1" noEditPoints="1" noAdjustHandles="1" noChangeArrowheads="1" noChangeShapeType="1" noTextEdit="1"/>
                </p:cNvSpPr>
                <p:nvPr/>
              </p:nvSpPr>
              <p:spPr>
                <a:xfrm>
                  <a:off x="7837912" y="2005679"/>
                  <a:ext cx="770084" cy="770084"/>
                </a:xfrm>
                <a:prstGeom prst="rect">
                  <a:avLst/>
                </a:prstGeom>
                <a:blipFill>
                  <a:blip r:embed="rId8"/>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926961A-5F1A-47CA-AC1A-C1C0E18F7197}"/>
                    </a:ext>
                  </a:extLst>
                </p:cNvPr>
                <p:cNvSpPr/>
                <p:nvPr/>
              </p:nvSpPr>
              <p:spPr>
                <a:xfrm>
                  <a:off x="7837912" y="3544025"/>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6</m:t>
                        </m:r>
                      </m:oMath>
                    </m:oMathPara>
                  </a14:m>
                  <a:endParaRPr lang="en-US" sz="2400" dirty="0">
                    <a:solidFill>
                      <a:schemeClr val="accent6">
                        <a:lumMod val="50000"/>
                      </a:schemeClr>
                    </a:solidFill>
                  </a:endParaRPr>
                </a:p>
              </p:txBody>
            </p:sp>
          </mc:Choice>
          <mc:Fallback xmlns="">
            <p:sp>
              <p:nvSpPr>
                <p:cNvPr id="15" name="Rectangle 14">
                  <a:extLst>
                    <a:ext uri="{FF2B5EF4-FFF2-40B4-BE49-F238E27FC236}">
                      <a16:creationId xmlns:a16="http://schemas.microsoft.com/office/drawing/2014/main" id="{4926961A-5F1A-47CA-AC1A-C1C0E18F7197}"/>
                    </a:ext>
                  </a:extLst>
                </p:cNvPr>
                <p:cNvSpPr>
                  <a:spLocks noRot="1" noChangeAspect="1" noMove="1" noResize="1" noEditPoints="1" noAdjustHandles="1" noChangeArrowheads="1" noChangeShapeType="1" noTextEdit="1"/>
                </p:cNvSpPr>
                <p:nvPr/>
              </p:nvSpPr>
              <p:spPr>
                <a:xfrm>
                  <a:off x="7837912" y="3544025"/>
                  <a:ext cx="770084" cy="770084"/>
                </a:xfrm>
                <a:prstGeom prst="rect">
                  <a:avLst/>
                </a:prstGeom>
                <a:blipFill>
                  <a:blip r:embed="rId9"/>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3E5F9008-6034-41FC-9704-94AE3BC82693}"/>
                    </a:ext>
                  </a:extLst>
                </p:cNvPr>
                <p:cNvSpPr/>
                <p:nvPr/>
              </p:nvSpPr>
              <p:spPr>
                <a:xfrm>
                  <a:off x="6294763" y="5082371"/>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8</m:t>
                        </m:r>
                      </m:oMath>
                    </m:oMathPara>
                  </a14:m>
                  <a:endParaRPr lang="en-US" sz="2400" dirty="0">
                    <a:solidFill>
                      <a:schemeClr val="accent6">
                        <a:lumMod val="50000"/>
                      </a:schemeClr>
                    </a:solidFill>
                  </a:endParaRPr>
                </a:p>
              </p:txBody>
            </p:sp>
          </mc:Choice>
          <mc:Fallback xmlns="">
            <p:sp>
              <p:nvSpPr>
                <p:cNvPr id="16" name="Rectangle 15">
                  <a:extLst>
                    <a:ext uri="{FF2B5EF4-FFF2-40B4-BE49-F238E27FC236}">
                      <a16:creationId xmlns:a16="http://schemas.microsoft.com/office/drawing/2014/main" id="{3E5F9008-6034-41FC-9704-94AE3BC82693}"/>
                    </a:ext>
                  </a:extLst>
                </p:cNvPr>
                <p:cNvSpPr>
                  <a:spLocks noRot="1" noChangeAspect="1" noMove="1" noResize="1" noEditPoints="1" noAdjustHandles="1" noChangeArrowheads="1" noChangeShapeType="1" noTextEdit="1"/>
                </p:cNvSpPr>
                <p:nvPr/>
              </p:nvSpPr>
              <p:spPr>
                <a:xfrm>
                  <a:off x="6294763" y="5082371"/>
                  <a:ext cx="770084" cy="770084"/>
                </a:xfrm>
                <a:prstGeom prst="rect">
                  <a:avLst/>
                </a:prstGeom>
                <a:blipFill>
                  <a:blip r:embed="rId10"/>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8E66F5B-7136-4CD5-A714-AEB1FAE3F221}"/>
                    </a:ext>
                  </a:extLst>
                </p:cNvPr>
                <p:cNvSpPr/>
                <p:nvPr/>
              </p:nvSpPr>
              <p:spPr>
                <a:xfrm>
                  <a:off x="7839402" y="5082371"/>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9</m:t>
                        </m:r>
                      </m:oMath>
                    </m:oMathPara>
                  </a14:m>
                  <a:endParaRPr lang="en-US" sz="2400" dirty="0">
                    <a:solidFill>
                      <a:schemeClr val="accent6">
                        <a:lumMod val="50000"/>
                      </a:schemeClr>
                    </a:solidFill>
                  </a:endParaRPr>
                </a:p>
              </p:txBody>
            </p:sp>
          </mc:Choice>
          <mc:Fallback xmlns="">
            <p:sp>
              <p:nvSpPr>
                <p:cNvPr id="17" name="Rectangle 16">
                  <a:extLst>
                    <a:ext uri="{FF2B5EF4-FFF2-40B4-BE49-F238E27FC236}">
                      <a16:creationId xmlns:a16="http://schemas.microsoft.com/office/drawing/2014/main" id="{18E66F5B-7136-4CD5-A714-AEB1FAE3F221}"/>
                    </a:ext>
                  </a:extLst>
                </p:cNvPr>
                <p:cNvSpPr>
                  <a:spLocks noRot="1" noChangeAspect="1" noMove="1" noResize="1" noEditPoints="1" noAdjustHandles="1" noChangeArrowheads="1" noChangeShapeType="1" noTextEdit="1"/>
                </p:cNvSpPr>
                <p:nvPr/>
              </p:nvSpPr>
              <p:spPr>
                <a:xfrm>
                  <a:off x="7839402" y="5082371"/>
                  <a:ext cx="770084" cy="770084"/>
                </a:xfrm>
                <a:prstGeom prst="rect">
                  <a:avLst/>
                </a:prstGeom>
                <a:blipFill>
                  <a:blip r:embed="rId11"/>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DDA335F7-8EC7-412B-8056-A1352D03B748}"/>
                    </a:ext>
                  </a:extLst>
                </p:cNvPr>
                <p:cNvSpPr/>
                <p:nvPr/>
              </p:nvSpPr>
              <p:spPr>
                <a:xfrm>
                  <a:off x="9379570" y="3544025"/>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7</m:t>
                        </m:r>
                      </m:oMath>
                    </m:oMathPara>
                  </a14:m>
                  <a:endParaRPr lang="en-US" sz="2400" dirty="0">
                    <a:solidFill>
                      <a:schemeClr val="accent6">
                        <a:lumMod val="50000"/>
                      </a:schemeClr>
                    </a:solidFill>
                  </a:endParaRPr>
                </a:p>
              </p:txBody>
            </p:sp>
          </mc:Choice>
          <mc:Fallback xmlns="">
            <p:sp>
              <p:nvSpPr>
                <p:cNvPr id="18" name="Rectangle 17">
                  <a:extLst>
                    <a:ext uri="{FF2B5EF4-FFF2-40B4-BE49-F238E27FC236}">
                      <a16:creationId xmlns:a16="http://schemas.microsoft.com/office/drawing/2014/main" id="{DDA335F7-8EC7-412B-8056-A1352D03B748}"/>
                    </a:ext>
                  </a:extLst>
                </p:cNvPr>
                <p:cNvSpPr>
                  <a:spLocks noRot="1" noChangeAspect="1" noMove="1" noResize="1" noEditPoints="1" noAdjustHandles="1" noChangeArrowheads="1" noChangeShapeType="1" noTextEdit="1"/>
                </p:cNvSpPr>
                <p:nvPr/>
              </p:nvSpPr>
              <p:spPr>
                <a:xfrm>
                  <a:off x="9379570" y="3544025"/>
                  <a:ext cx="770084" cy="770084"/>
                </a:xfrm>
                <a:prstGeom prst="rect">
                  <a:avLst/>
                </a:prstGeom>
                <a:blipFill>
                  <a:blip r:embed="rId12"/>
                  <a:stretch>
                    <a:fillRect/>
                  </a:stretch>
                </a:blipFill>
                <a:ln w="19050">
                  <a:solidFill>
                    <a:schemeClr val="accent6">
                      <a:lumMod val="50000"/>
                    </a:schemeClr>
                  </a:solid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3CAA5E37-E00F-466D-87C8-3008F24AB794}"/>
                </a:ext>
              </a:extLst>
            </p:cNvPr>
            <p:cNvCxnSpPr>
              <a:stCxn id="10" idx="3"/>
              <a:endCxn id="11" idx="1"/>
            </p:cNvCxnSpPr>
            <p:nvPr/>
          </p:nvCxnSpPr>
          <p:spPr>
            <a:xfrm>
              <a:off x="5521698" y="2390721"/>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4AD2334-2898-4BF2-A80E-75F5353B26B9}"/>
                </a:ext>
              </a:extLst>
            </p:cNvPr>
            <p:cNvCxnSpPr>
              <a:stCxn id="10" idx="2"/>
              <a:endCxn id="12" idx="0"/>
            </p:cNvCxnSpPr>
            <p:nvPr/>
          </p:nvCxnSpPr>
          <p:spPr>
            <a:xfrm>
              <a:off x="5136656" y="2775763"/>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CA0EC3-8C95-4A4C-81F3-DF8846D8927A}"/>
                </a:ext>
              </a:extLst>
            </p:cNvPr>
            <p:cNvCxnSpPr>
              <a:stCxn id="12" idx="3"/>
              <a:endCxn id="13" idx="1"/>
            </p:cNvCxnSpPr>
            <p:nvPr/>
          </p:nvCxnSpPr>
          <p:spPr>
            <a:xfrm>
              <a:off x="5521698" y="3929067"/>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747FB08-3BDE-4F78-9827-7DDF1B380FA2}"/>
                </a:ext>
              </a:extLst>
            </p:cNvPr>
            <p:cNvCxnSpPr>
              <a:stCxn id="13" idx="2"/>
              <a:endCxn id="16" idx="0"/>
            </p:cNvCxnSpPr>
            <p:nvPr/>
          </p:nvCxnSpPr>
          <p:spPr>
            <a:xfrm>
              <a:off x="6679805" y="4314109"/>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0B3C14F-6F61-4E71-9004-CB2E55FBF9CB}"/>
                </a:ext>
              </a:extLst>
            </p:cNvPr>
            <p:cNvCxnSpPr>
              <a:stCxn id="11" idx="3"/>
              <a:endCxn id="14" idx="1"/>
            </p:cNvCxnSpPr>
            <p:nvPr/>
          </p:nvCxnSpPr>
          <p:spPr>
            <a:xfrm>
              <a:off x="7064847" y="2390721"/>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4FF34BC8-2643-4BF7-BB9C-563E2DD426C1}"/>
                </a:ext>
              </a:extLst>
            </p:cNvPr>
            <p:cNvCxnSpPr>
              <a:stCxn id="11" idx="2"/>
              <a:endCxn id="15" idx="0"/>
            </p:cNvCxnSpPr>
            <p:nvPr/>
          </p:nvCxnSpPr>
          <p:spPr>
            <a:xfrm rot="16200000" flipH="1">
              <a:off x="7067248" y="2388319"/>
              <a:ext cx="768262" cy="1543149"/>
            </a:xfrm>
            <a:prstGeom prst="bentConnector3">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81A6703-38FC-4ECC-9FBF-4363CE70D88E}"/>
                </a:ext>
              </a:extLst>
            </p:cNvPr>
            <p:cNvCxnSpPr>
              <a:stCxn id="16" idx="3"/>
              <a:endCxn id="17" idx="1"/>
            </p:cNvCxnSpPr>
            <p:nvPr/>
          </p:nvCxnSpPr>
          <p:spPr>
            <a:xfrm>
              <a:off x="7064847" y="5467413"/>
              <a:ext cx="7745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731D67A-46C3-431C-931A-7B0629EE5196}"/>
                </a:ext>
              </a:extLst>
            </p:cNvPr>
            <p:cNvCxnSpPr>
              <a:stCxn id="17" idx="0"/>
              <a:endCxn id="15" idx="2"/>
            </p:cNvCxnSpPr>
            <p:nvPr/>
          </p:nvCxnSpPr>
          <p:spPr>
            <a:xfrm flipH="1" flipV="1">
              <a:off x="8222954" y="4314109"/>
              <a:ext cx="149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3905E1-34FD-4317-9A15-6297A56C7FF5}"/>
                </a:ext>
              </a:extLst>
            </p:cNvPr>
            <p:cNvCxnSpPr>
              <a:stCxn id="15" idx="1"/>
              <a:endCxn id="13" idx="3"/>
            </p:cNvCxnSpPr>
            <p:nvPr/>
          </p:nvCxnSpPr>
          <p:spPr>
            <a:xfrm flipH="1">
              <a:off x="7064847" y="3929067"/>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6DC77AE-CD6E-44DF-AE0E-1BB4EC77EC73}"/>
                </a:ext>
              </a:extLst>
            </p:cNvPr>
            <p:cNvCxnSpPr>
              <a:stCxn id="15" idx="3"/>
              <a:endCxn id="18" idx="1"/>
            </p:cNvCxnSpPr>
            <p:nvPr/>
          </p:nvCxnSpPr>
          <p:spPr>
            <a:xfrm>
              <a:off x="8607996" y="3929067"/>
              <a:ext cx="77157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8005A447-D06C-49D9-BE16-8BC38D04AD10}"/>
                </a:ext>
              </a:extLst>
            </p:cNvPr>
            <p:cNvCxnSpPr>
              <a:stCxn id="14" idx="3"/>
              <a:endCxn id="18" idx="0"/>
            </p:cNvCxnSpPr>
            <p:nvPr/>
          </p:nvCxnSpPr>
          <p:spPr>
            <a:xfrm>
              <a:off x="8607996" y="2390721"/>
              <a:ext cx="1156616" cy="1153304"/>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880216D2-D561-450B-AF5F-452164CB0990}"/>
              </a:ext>
            </a:extLst>
          </p:cNvPr>
          <p:cNvSpPr/>
          <p:nvPr/>
        </p:nvSpPr>
        <p:spPr>
          <a:xfrm>
            <a:off x="5219850" y="1946003"/>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2" name="Rectangle 31">
            <a:extLst>
              <a:ext uri="{FF2B5EF4-FFF2-40B4-BE49-F238E27FC236}">
                <a16:creationId xmlns:a16="http://schemas.microsoft.com/office/drawing/2014/main" id="{0AFCF7C2-61B4-4F89-BC52-C796203FDA63}"/>
              </a:ext>
            </a:extLst>
          </p:cNvPr>
          <p:cNvSpPr/>
          <p:nvPr/>
        </p:nvSpPr>
        <p:spPr>
          <a:xfrm>
            <a:off x="5219850" y="2559659"/>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3" name="Rectangle 32">
            <a:extLst>
              <a:ext uri="{FF2B5EF4-FFF2-40B4-BE49-F238E27FC236}">
                <a16:creationId xmlns:a16="http://schemas.microsoft.com/office/drawing/2014/main" id="{8D6CF816-E437-4674-A105-A00C520F7573}"/>
              </a:ext>
            </a:extLst>
          </p:cNvPr>
          <p:cNvSpPr/>
          <p:nvPr/>
        </p:nvSpPr>
        <p:spPr>
          <a:xfrm>
            <a:off x="5219850" y="2355107"/>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4" name="Rectangle 33">
            <a:extLst>
              <a:ext uri="{FF2B5EF4-FFF2-40B4-BE49-F238E27FC236}">
                <a16:creationId xmlns:a16="http://schemas.microsoft.com/office/drawing/2014/main" id="{1180CC93-D7D6-4197-9107-C3C05A7CC40F}"/>
              </a:ext>
            </a:extLst>
          </p:cNvPr>
          <p:cNvSpPr/>
          <p:nvPr/>
        </p:nvSpPr>
        <p:spPr>
          <a:xfrm>
            <a:off x="5219850" y="2150555"/>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7" name="Rectangle 36">
            <a:extLst>
              <a:ext uri="{FF2B5EF4-FFF2-40B4-BE49-F238E27FC236}">
                <a16:creationId xmlns:a16="http://schemas.microsoft.com/office/drawing/2014/main" id="{91B07A0C-9583-4339-A6C7-278422CC9AFD}"/>
              </a:ext>
            </a:extLst>
          </p:cNvPr>
          <p:cNvSpPr/>
          <p:nvPr/>
        </p:nvSpPr>
        <p:spPr>
          <a:xfrm>
            <a:off x="4998096" y="2559659"/>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8" name="Rectangle 37">
            <a:extLst>
              <a:ext uri="{FF2B5EF4-FFF2-40B4-BE49-F238E27FC236}">
                <a16:creationId xmlns:a16="http://schemas.microsoft.com/office/drawing/2014/main" id="{3E829D96-2BFE-41D0-95D6-F73E6E5FEA85}"/>
              </a:ext>
            </a:extLst>
          </p:cNvPr>
          <p:cNvSpPr/>
          <p:nvPr/>
        </p:nvSpPr>
        <p:spPr>
          <a:xfrm>
            <a:off x="4998096" y="2355107"/>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F77C97-6A79-4A82-BA84-07F43242B677}"/>
                  </a:ext>
                </a:extLst>
              </p:cNvPr>
              <p:cNvSpPr txBox="1"/>
              <p:nvPr/>
            </p:nvSpPr>
            <p:spPr>
              <a:xfrm>
                <a:off x="7598103" y="2701474"/>
                <a:ext cx="7540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50000"/>
                                </a:schemeClr>
                              </a:solidFill>
                              <a:latin typeface="Cambria Math" panose="02040503050406030204" pitchFamily="18" charset="0"/>
                            </a:rPr>
                          </m:ctrlPr>
                        </m:sSubPr>
                        <m:e>
                          <m:r>
                            <a:rPr lang="en-US" b="0" i="1" smtClean="0">
                              <a:solidFill>
                                <a:schemeClr val="accent6">
                                  <a:lumMod val="50000"/>
                                </a:schemeClr>
                              </a:solidFill>
                              <a:latin typeface="Cambria Math" panose="02040503050406030204" pitchFamily="18" charset="0"/>
                            </a:rPr>
                            <m:t>𝑐</m:t>
                          </m:r>
                        </m:e>
                        <m:sub>
                          <m:r>
                            <a:rPr lang="en-US" b="0" i="1" smtClean="0">
                              <a:solidFill>
                                <a:schemeClr val="accent6">
                                  <a:lumMod val="50000"/>
                                </a:schemeClr>
                              </a:solidFill>
                              <a:latin typeface="Cambria Math" panose="02040503050406030204" pitchFamily="18" charset="0"/>
                            </a:rPr>
                            <m:t>2</m:t>
                          </m:r>
                        </m:sub>
                      </m:sSub>
                      <m:r>
                        <a:rPr lang="en-US" b="0" i="1" smtClean="0">
                          <a:solidFill>
                            <a:schemeClr val="accent6">
                              <a:lumMod val="50000"/>
                            </a:schemeClr>
                          </a:solidFill>
                          <a:latin typeface="Cambria Math" panose="02040503050406030204" pitchFamily="18" charset="0"/>
                        </a:rPr>
                        <m:t>(</m:t>
                      </m:r>
                      <m:sSub>
                        <m:sSubPr>
                          <m:ctrlPr>
                            <a:rPr lang="en-US" i="1">
                              <a:solidFill>
                                <a:schemeClr val="accent6">
                                  <a:lumMod val="50000"/>
                                </a:schemeClr>
                              </a:solidFill>
                              <a:latin typeface="Cambria Math" panose="02040503050406030204" pitchFamily="18" charset="0"/>
                            </a:rPr>
                          </m:ctrlPr>
                        </m:sSubPr>
                        <m:e>
                          <m:r>
                            <a:rPr lang="en-US" i="1">
                              <a:solidFill>
                                <a:schemeClr val="accent6">
                                  <a:lumMod val="50000"/>
                                </a:schemeClr>
                              </a:solidFill>
                              <a:latin typeface="Cambria Math" panose="02040503050406030204" pitchFamily="18" charset="0"/>
                            </a:rPr>
                            <m:t>𝑚</m:t>
                          </m:r>
                        </m:e>
                        <m:sub>
                          <m:r>
                            <a:rPr lang="en-US" b="0" i="1" smtClean="0">
                              <a:solidFill>
                                <a:schemeClr val="accent6">
                                  <a:lumMod val="50000"/>
                                </a:schemeClr>
                              </a:solidFill>
                              <a:latin typeface="Cambria Math" panose="02040503050406030204" pitchFamily="18" charset="0"/>
                            </a:rPr>
                            <m:t>2</m:t>
                          </m:r>
                        </m:sub>
                      </m:sSub>
                      <m:r>
                        <a:rPr lang="en-US" b="0" i="1" smtClean="0">
                          <a:solidFill>
                            <a:schemeClr val="accent6">
                              <a:lumMod val="50000"/>
                            </a:schemeClr>
                          </a:solidFill>
                          <a:latin typeface="Cambria Math" panose="02040503050406030204" pitchFamily="18" charset="0"/>
                        </a:rPr>
                        <m:t>)</m:t>
                      </m:r>
                    </m:oMath>
                  </m:oMathPara>
                </a14:m>
                <a:endParaRPr lang="en-US" dirty="0">
                  <a:solidFill>
                    <a:schemeClr val="accent6">
                      <a:lumMod val="50000"/>
                    </a:schemeClr>
                  </a:solidFill>
                </a:endParaRPr>
              </a:p>
            </p:txBody>
          </p:sp>
        </mc:Choice>
        <mc:Fallback xmlns="">
          <p:sp>
            <p:nvSpPr>
              <p:cNvPr id="35" name="TextBox 34">
                <a:extLst>
                  <a:ext uri="{FF2B5EF4-FFF2-40B4-BE49-F238E27FC236}">
                    <a16:creationId xmlns:a16="http://schemas.microsoft.com/office/drawing/2014/main" id="{2DF77C97-6A79-4A82-BA84-07F43242B677}"/>
                  </a:ext>
                </a:extLst>
              </p:cNvPr>
              <p:cNvSpPr txBox="1">
                <a:spLocks noRot="1" noChangeAspect="1" noMove="1" noResize="1" noEditPoints="1" noAdjustHandles="1" noChangeArrowheads="1" noChangeShapeType="1" noTextEdit="1"/>
              </p:cNvSpPr>
              <p:nvPr/>
            </p:nvSpPr>
            <p:spPr>
              <a:xfrm>
                <a:off x="7598103" y="2701474"/>
                <a:ext cx="754053" cy="276999"/>
              </a:xfrm>
              <a:prstGeom prst="rect">
                <a:avLst/>
              </a:prstGeom>
              <a:blipFill>
                <a:blip r:embed="rId13"/>
                <a:stretch>
                  <a:fillRect l="-4032" t="-2174" r="-11290"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5CB8184-FF6F-4327-A8FD-8D3E6AECD183}"/>
                  </a:ext>
                </a:extLst>
              </p:cNvPr>
              <p:cNvSpPr txBox="1"/>
              <p:nvPr/>
            </p:nvSpPr>
            <p:spPr>
              <a:xfrm>
                <a:off x="6055674" y="2701474"/>
                <a:ext cx="7426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50000"/>
                                </a:schemeClr>
                              </a:solidFill>
                              <a:latin typeface="Cambria Math" panose="02040503050406030204" pitchFamily="18" charset="0"/>
                            </a:rPr>
                          </m:ctrlPr>
                        </m:sSubPr>
                        <m:e>
                          <m:r>
                            <a:rPr lang="en-US" b="0" i="1" smtClean="0">
                              <a:solidFill>
                                <a:schemeClr val="accent6">
                                  <a:lumMod val="50000"/>
                                </a:schemeClr>
                              </a:solidFill>
                              <a:latin typeface="Cambria Math" panose="02040503050406030204" pitchFamily="18" charset="0"/>
                            </a:rPr>
                            <m:t>𝑐</m:t>
                          </m:r>
                        </m:e>
                        <m:sub>
                          <m:r>
                            <a:rPr lang="en-US" b="0" i="1" smtClean="0">
                              <a:solidFill>
                                <a:schemeClr val="accent6">
                                  <a:lumMod val="50000"/>
                                </a:schemeClr>
                              </a:solidFill>
                              <a:latin typeface="Cambria Math" panose="02040503050406030204" pitchFamily="18" charset="0"/>
                            </a:rPr>
                            <m:t>1</m:t>
                          </m:r>
                        </m:sub>
                      </m:sSub>
                      <m:d>
                        <m:dPr>
                          <m:ctrlPr>
                            <a:rPr lang="en-US" b="0" i="1" smtClean="0">
                              <a:solidFill>
                                <a:schemeClr val="accent6">
                                  <a:lumMod val="50000"/>
                                </a:schemeClr>
                              </a:solidFill>
                              <a:latin typeface="Cambria Math" panose="02040503050406030204" pitchFamily="18" charset="0"/>
                            </a:rPr>
                          </m:ctrlPr>
                        </m:dPr>
                        <m:e>
                          <m:sSub>
                            <m:sSubPr>
                              <m:ctrlPr>
                                <a:rPr lang="en-US" b="0" i="1" smtClean="0">
                                  <a:solidFill>
                                    <a:schemeClr val="accent6">
                                      <a:lumMod val="50000"/>
                                    </a:schemeClr>
                                  </a:solidFill>
                                  <a:latin typeface="Cambria Math" panose="02040503050406030204" pitchFamily="18" charset="0"/>
                                </a:rPr>
                              </m:ctrlPr>
                            </m:sSubPr>
                            <m:e>
                              <m:r>
                                <a:rPr lang="en-US" b="0" i="1" smtClean="0">
                                  <a:solidFill>
                                    <a:schemeClr val="accent6">
                                      <a:lumMod val="50000"/>
                                    </a:schemeClr>
                                  </a:solidFill>
                                  <a:latin typeface="Cambria Math" panose="02040503050406030204" pitchFamily="18" charset="0"/>
                                </a:rPr>
                                <m:t>𝑚</m:t>
                              </m:r>
                            </m:e>
                            <m:sub>
                              <m:r>
                                <a:rPr lang="en-US" b="0" i="1" smtClean="0">
                                  <a:solidFill>
                                    <a:schemeClr val="accent6">
                                      <a:lumMod val="50000"/>
                                    </a:schemeClr>
                                  </a:solidFill>
                                  <a:latin typeface="Cambria Math" panose="02040503050406030204" pitchFamily="18" charset="0"/>
                                </a:rPr>
                                <m:t>1</m:t>
                              </m:r>
                            </m:sub>
                          </m:sSub>
                        </m:e>
                      </m:d>
                    </m:oMath>
                  </m:oMathPara>
                </a14:m>
                <a:endParaRPr lang="en-US" dirty="0">
                  <a:solidFill>
                    <a:schemeClr val="accent6">
                      <a:lumMod val="50000"/>
                    </a:schemeClr>
                  </a:solidFill>
                </a:endParaRPr>
              </a:p>
            </p:txBody>
          </p:sp>
        </mc:Choice>
        <mc:Fallback xmlns="">
          <p:sp>
            <p:nvSpPr>
              <p:cNvPr id="41" name="TextBox 40">
                <a:extLst>
                  <a:ext uri="{FF2B5EF4-FFF2-40B4-BE49-F238E27FC236}">
                    <a16:creationId xmlns:a16="http://schemas.microsoft.com/office/drawing/2014/main" id="{85CB8184-FF6F-4327-A8FD-8D3E6AECD183}"/>
                  </a:ext>
                </a:extLst>
              </p:cNvPr>
              <p:cNvSpPr txBox="1">
                <a:spLocks noRot="1" noChangeAspect="1" noMove="1" noResize="1" noEditPoints="1" noAdjustHandles="1" noChangeArrowheads="1" noChangeShapeType="1" noTextEdit="1"/>
              </p:cNvSpPr>
              <p:nvPr/>
            </p:nvSpPr>
            <p:spPr>
              <a:xfrm>
                <a:off x="6055674" y="2701474"/>
                <a:ext cx="742639" cy="276999"/>
              </a:xfrm>
              <a:prstGeom prst="rect">
                <a:avLst/>
              </a:prstGeom>
              <a:blipFill>
                <a:blip r:embed="rId14"/>
                <a:stretch>
                  <a:fillRect l="-4098"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A9DABE7-72FA-4A12-9EE3-FCD861E03507}"/>
                  </a:ext>
                </a:extLst>
              </p:cNvPr>
              <p:cNvSpPr txBox="1"/>
              <p:nvPr/>
            </p:nvSpPr>
            <p:spPr>
              <a:xfrm>
                <a:off x="6019239" y="4274319"/>
                <a:ext cx="936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50000"/>
                                </a:schemeClr>
                              </a:solidFill>
                              <a:latin typeface="Cambria Math" panose="02040503050406030204" pitchFamily="18" charset="0"/>
                            </a:rPr>
                          </m:ctrlPr>
                        </m:sSubPr>
                        <m:e>
                          <m:r>
                            <a:rPr lang="en-US" b="0" i="1" smtClean="0">
                              <a:solidFill>
                                <a:schemeClr val="accent6">
                                  <a:lumMod val="50000"/>
                                </a:schemeClr>
                              </a:solidFill>
                              <a:latin typeface="Cambria Math" panose="02040503050406030204" pitchFamily="18" charset="0"/>
                            </a:rPr>
                            <m:t>𝑐</m:t>
                          </m:r>
                        </m:e>
                        <m:sub>
                          <m:r>
                            <a:rPr lang="en-US" b="0" i="1" smtClean="0">
                              <a:solidFill>
                                <a:schemeClr val="accent6">
                                  <a:lumMod val="50000"/>
                                </a:schemeClr>
                              </a:solidFill>
                              <a:latin typeface="Cambria Math" panose="02040503050406030204" pitchFamily="18" charset="0"/>
                            </a:rPr>
                            <m:t>4</m:t>
                          </m:r>
                        </m:sub>
                      </m:sSub>
                      <m:d>
                        <m:dPr>
                          <m:ctrlPr>
                            <a:rPr lang="en-US" b="0" i="1" smtClean="0">
                              <a:solidFill>
                                <a:schemeClr val="accent6">
                                  <a:lumMod val="50000"/>
                                </a:schemeClr>
                              </a:solidFill>
                              <a:latin typeface="Cambria Math" panose="02040503050406030204" pitchFamily="18" charset="0"/>
                            </a:rPr>
                          </m:ctrlPr>
                        </m:dPr>
                        <m:e>
                          <m:r>
                            <a:rPr lang="en-US" b="0" i="1" smtClean="0">
                              <a:solidFill>
                                <a:schemeClr val="accent6">
                                  <a:lumMod val="50000"/>
                                </a:schemeClr>
                              </a:solidFill>
                              <a:latin typeface="Cambria Math" panose="02040503050406030204" pitchFamily="18" charset="0"/>
                            </a:rPr>
                            <m:t>1</m:t>
                          </m:r>
                        </m:e>
                      </m:d>
                      <m:r>
                        <a:rPr lang="en-US" b="0" i="1" smtClean="0">
                          <a:solidFill>
                            <a:schemeClr val="accent6">
                              <a:lumMod val="50000"/>
                            </a:schemeClr>
                          </a:solidFill>
                          <a:latin typeface="Cambria Math" panose="02040503050406030204" pitchFamily="18" charset="0"/>
                        </a:rPr>
                        <m:t>:60</m:t>
                      </m:r>
                    </m:oMath>
                  </m:oMathPara>
                </a14:m>
                <a:endParaRPr lang="en-US" dirty="0">
                  <a:solidFill>
                    <a:schemeClr val="accent6">
                      <a:lumMod val="50000"/>
                    </a:schemeClr>
                  </a:solidFill>
                </a:endParaRPr>
              </a:p>
            </p:txBody>
          </p:sp>
        </mc:Choice>
        <mc:Fallback xmlns="">
          <p:sp>
            <p:nvSpPr>
              <p:cNvPr id="44" name="TextBox 43">
                <a:extLst>
                  <a:ext uri="{FF2B5EF4-FFF2-40B4-BE49-F238E27FC236}">
                    <a16:creationId xmlns:a16="http://schemas.microsoft.com/office/drawing/2014/main" id="{8A9DABE7-72FA-4A12-9EE3-FCD861E03507}"/>
                  </a:ext>
                </a:extLst>
              </p:cNvPr>
              <p:cNvSpPr txBox="1">
                <a:spLocks noRot="1" noChangeAspect="1" noMove="1" noResize="1" noEditPoints="1" noAdjustHandles="1" noChangeArrowheads="1" noChangeShapeType="1" noTextEdit="1"/>
              </p:cNvSpPr>
              <p:nvPr/>
            </p:nvSpPr>
            <p:spPr>
              <a:xfrm>
                <a:off x="6019239" y="4274319"/>
                <a:ext cx="936090" cy="276999"/>
              </a:xfrm>
              <a:prstGeom prst="rect">
                <a:avLst/>
              </a:prstGeom>
              <a:blipFill>
                <a:blip r:embed="rId15"/>
                <a:stretch>
                  <a:fillRect l="-3247" r="-5844"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7365EB0-0C28-4D66-BE82-793621C633BB}"/>
                  </a:ext>
                </a:extLst>
              </p:cNvPr>
              <p:cNvSpPr txBox="1"/>
              <p:nvPr/>
            </p:nvSpPr>
            <p:spPr>
              <a:xfrm>
                <a:off x="6019239" y="4568114"/>
                <a:ext cx="936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50000"/>
                                </a:schemeClr>
                              </a:solidFill>
                              <a:latin typeface="Cambria Math" panose="02040503050406030204" pitchFamily="18" charset="0"/>
                            </a:rPr>
                          </m:ctrlPr>
                        </m:sSubPr>
                        <m:e>
                          <m:r>
                            <a:rPr lang="en-US" b="0" i="1" smtClean="0">
                              <a:solidFill>
                                <a:schemeClr val="accent6">
                                  <a:lumMod val="50000"/>
                                </a:schemeClr>
                              </a:solidFill>
                              <a:latin typeface="Cambria Math" panose="02040503050406030204" pitchFamily="18" charset="0"/>
                            </a:rPr>
                            <m:t>𝑐</m:t>
                          </m:r>
                        </m:e>
                        <m:sub>
                          <m:r>
                            <a:rPr lang="en-US" b="0" i="1" smtClean="0">
                              <a:solidFill>
                                <a:schemeClr val="accent6">
                                  <a:lumMod val="50000"/>
                                </a:schemeClr>
                              </a:solidFill>
                              <a:latin typeface="Cambria Math" panose="02040503050406030204" pitchFamily="18" charset="0"/>
                            </a:rPr>
                            <m:t>4</m:t>
                          </m:r>
                        </m:sub>
                      </m:sSub>
                      <m:d>
                        <m:dPr>
                          <m:ctrlPr>
                            <a:rPr lang="en-US" b="0" i="1" smtClean="0">
                              <a:solidFill>
                                <a:schemeClr val="accent6">
                                  <a:lumMod val="50000"/>
                                </a:schemeClr>
                              </a:solidFill>
                              <a:latin typeface="Cambria Math" panose="02040503050406030204" pitchFamily="18" charset="0"/>
                            </a:rPr>
                          </m:ctrlPr>
                        </m:dPr>
                        <m:e>
                          <m:r>
                            <a:rPr lang="en-US" b="0" i="1" smtClean="0">
                              <a:solidFill>
                                <a:schemeClr val="accent6">
                                  <a:lumMod val="50000"/>
                                </a:schemeClr>
                              </a:solidFill>
                              <a:latin typeface="Cambria Math" panose="02040503050406030204" pitchFamily="18" charset="0"/>
                            </a:rPr>
                            <m:t>2</m:t>
                          </m:r>
                        </m:e>
                      </m:d>
                      <m:r>
                        <a:rPr lang="en-US" b="0" i="1" smtClean="0">
                          <a:solidFill>
                            <a:schemeClr val="accent6">
                              <a:lumMod val="50000"/>
                            </a:schemeClr>
                          </a:solidFill>
                          <a:latin typeface="Cambria Math" panose="02040503050406030204" pitchFamily="18" charset="0"/>
                        </a:rPr>
                        <m:t>:70</m:t>
                      </m:r>
                    </m:oMath>
                  </m:oMathPara>
                </a14:m>
                <a:endParaRPr lang="en-US" dirty="0">
                  <a:solidFill>
                    <a:schemeClr val="accent6">
                      <a:lumMod val="50000"/>
                    </a:schemeClr>
                  </a:solidFill>
                </a:endParaRPr>
              </a:p>
            </p:txBody>
          </p:sp>
        </mc:Choice>
        <mc:Fallback xmlns="">
          <p:sp>
            <p:nvSpPr>
              <p:cNvPr id="45" name="TextBox 44">
                <a:extLst>
                  <a:ext uri="{FF2B5EF4-FFF2-40B4-BE49-F238E27FC236}">
                    <a16:creationId xmlns:a16="http://schemas.microsoft.com/office/drawing/2014/main" id="{D7365EB0-0C28-4D66-BE82-793621C633BB}"/>
                  </a:ext>
                </a:extLst>
              </p:cNvPr>
              <p:cNvSpPr txBox="1">
                <a:spLocks noRot="1" noChangeAspect="1" noMove="1" noResize="1" noEditPoints="1" noAdjustHandles="1" noChangeArrowheads="1" noChangeShapeType="1" noTextEdit="1"/>
              </p:cNvSpPr>
              <p:nvPr/>
            </p:nvSpPr>
            <p:spPr>
              <a:xfrm>
                <a:off x="6019239" y="4568114"/>
                <a:ext cx="936090" cy="276999"/>
              </a:xfrm>
              <a:prstGeom prst="rect">
                <a:avLst/>
              </a:prstGeom>
              <a:blipFill>
                <a:blip r:embed="rId16"/>
                <a:stretch>
                  <a:fillRect l="-3247" r="-5844"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CD5D482-A858-4E0A-9489-62D80CB0710A}"/>
                  </a:ext>
                </a:extLst>
              </p:cNvPr>
              <p:cNvSpPr txBox="1"/>
              <p:nvPr/>
            </p:nvSpPr>
            <p:spPr>
              <a:xfrm>
                <a:off x="6019239" y="4845113"/>
                <a:ext cx="936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50000"/>
                                </a:schemeClr>
                              </a:solidFill>
                              <a:latin typeface="Cambria Math" panose="02040503050406030204" pitchFamily="18" charset="0"/>
                            </a:rPr>
                          </m:ctrlPr>
                        </m:sSubPr>
                        <m:e>
                          <m:r>
                            <a:rPr lang="en-US" b="0" i="1" smtClean="0">
                              <a:solidFill>
                                <a:schemeClr val="accent6">
                                  <a:lumMod val="50000"/>
                                </a:schemeClr>
                              </a:solidFill>
                              <a:latin typeface="Cambria Math" panose="02040503050406030204" pitchFamily="18" charset="0"/>
                            </a:rPr>
                            <m:t>𝑐</m:t>
                          </m:r>
                        </m:e>
                        <m:sub>
                          <m:r>
                            <a:rPr lang="en-US" b="0" i="1" smtClean="0">
                              <a:solidFill>
                                <a:schemeClr val="accent6">
                                  <a:lumMod val="50000"/>
                                </a:schemeClr>
                              </a:solidFill>
                              <a:latin typeface="Cambria Math" panose="02040503050406030204" pitchFamily="18" charset="0"/>
                            </a:rPr>
                            <m:t>4</m:t>
                          </m:r>
                        </m:sub>
                      </m:sSub>
                      <m:d>
                        <m:dPr>
                          <m:ctrlPr>
                            <a:rPr lang="en-US" b="0" i="1" smtClean="0">
                              <a:solidFill>
                                <a:schemeClr val="accent6">
                                  <a:lumMod val="50000"/>
                                </a:schemeClr>
                              </a:solidFill>
                              <a:latin typeface="Cambria Math" panose="02040503050406030204" pitchFamily="18" charset="0"/>
                            </a:rPr>
                          </m:ctrlPr>
                        </m:dPr>
                        <m:e>
                          <m:r>
                            <a:rPr lang="en-US" b="0" i="1" smtClean="0">
                              <a:solidFill>
                                <a:schemeClr val="accent6">
                                  <a:lumMod val="50000"/>
                                </a:schemeClr>
                              </a:solidFill>
                              <a:latin typeface="Cambria Math" panose="02040503050406030204" pitchFamily="18" charset="0"/>
                            </a:rPr>
                            <m:t>3</m:t>
                          </m:r>
                        </m:e>
                      </m:d>
                      <m:r>
                        <a:rPr lang="en-US" b="0" i="1" smtClean="0">
                          <a:solidFill>
                            <a:schemeClr val="accent6">
                              <a:lumMod val="50000"/>
                            </a:schemeClr>
                          </a:solidFill>
                          <a:latin typeface="Cambria Math" panose="02040503050406030204" pitchFamily="18" charset="0"/>
                        </a:rPr>
                        <m:t>:80</m:t>
                      </m:r>
                    </m:oMath>
                  </m:oMathPara>
                </a14:m>
                <a:endParaRPr lang="en-US" dirty="0">
                  <a:solidFill>
                    <a:schemeClr val="accent6">
                      <a:lumMod val="50000"/>
                    </a:schemeClr>
                  </a:solidFill>
                </a:endParaRPr>
              </a:p>
            </p:txBody>
          </p:sp>
        </mc:Choice>
        <mc:Fallback xmlns="">
          <p:sp>
            <p:nvSpPr>
              <p:cNvPr id="46" name="TextBox 45">
                <a:extLst>
                  <a:ext uri="{FF2B5EF4-FFF2-40B4-BE49-F238E27FC236}">
                    <a16:creationId xmlns:a16="http://schemas.microsoft.com/office/drawing/2014/main" id="{CCD5D482-A858-4E0A-9489-62D80CB0710A}"/>
                  </a:ext>
                </a:extLst>
              </p:cNvPr>
              <p:cNvSpPr txBox="1">
                <a:spLocks noRot="1" noChangeAspect="1" noMove="1" noResize="1" noEditPoints="1" noAdjustHandles="1" noChangeArrowheads="1" noChangeShapeType="1" noTextEdit="1"/>
              </p:cNvSpPr>
              <p:nvPr/>
            </p:nvSpPr>
            <p:spPr>
              <a:xfrm>
                <a:off x="6019239" y="4845113"/>
                <a:ext cx="936090" cy="276999"/>
              </a:xfrm>
              <a:prstGeom prst="rect">
                <a:avLst/>
              </a:prstGeom>
              <a:blipFill>
                <a:blip r:embed="rId17"/>
                <a:stretch>
                  <a:fillRect l="-3247" r="-5844"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C790E0B-D526-4203-9E60-D94DA4DCEB7F}"/>
                  </a:ext>
                </a:extLst>
              </p:cNvPr>
              <p:cNvSpPr txBox="1"/>
              <p:nvPr/>
            </p:nvSpPr>
            <p:spPr>
              <a:xfrm>
                <a:off x="9078895" y="2701474"/>
                <a:ext cx="748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50000"/>
                                </a:schemeClr>
                              </a:solidFill>
                              <a:latin typeface="Cambria Math" panose="02040503050406030204" pitchFamily="18" charset="0"/>
                            </a:rPr>
                          </m:ctrlPr>
                        </m:sSubPr>
                        <m:e>
                          <m:r>
                            <a:rPr lang="en-US" b="0" i="1" smtClean="0">
                              <a:solidFill>
                                <a:schemeClr val="accent6">
                                  <a:lumMod val="50000"/>
                                </a:schemeClr>
                              </a:solidFill>
                              <a:latin typeface="Cambria Math" panose="02040503050406030204" pitchFamily="18" charset="0"/>
                            </a:rPr>
                            <m:t>𝑐</m:t>
                          </m:r>
                        </m:e>
                        <m:sub>
                          <m:r>
                            <a:rPr lang="en-US" b="0" i="1" smtClean="0">
                              <a:solidFill>
                                <a:schemeClr val="accent6">
                                  <a:lumMod val="50000"/>
                                </a:schemeClr>
                              </a:solidFill>
                              <a:latin typeface="Cambria Math" panose="02040503050406030204" pitchFamily="18" charset="0"/>
                            </a:rPr>
                            <m:t>3</m:t>
                          </m:r>
                        </m:sub>
                      </m:sSub>
                      <m:r>
                        <a:rPr lang="en-US" b="0" i="1" smtClean="0">
                          <a:solidFill>
                            <a:schemeClr val="accent6">
                              <a:lumMod val="50000"/>
                            </a:schemeClr>
                          </a:solidFill>
                          <a:latin typeface="Cambria Math" panose="02040503050406030204" pitchFamily="18" charset="0"/>
                        </a:rPr>
                        <m:t>(</m:t>
                      </m:r>
                      <m:sSub>
                        <m:sSubPr>
                          <m:ctrlPr>
                            <a:rPr lang="en-US" i="1">
                              <a:solidFill>
                                <a:schemeClr val="accent6">
                                  <a:lumMod val="50000"/>
                                </a:schemeClr>
                              </a:solidFill>
                              <a:latin typeface="Cambria Math" panose="02040503050406030204" pitchFamily="18" charset="0"/>
                            </a:rPr>
                          </m:ctrlPr>
                        </m:sSubPr>
                        <m:e>
                          <m:r>
                            <a:rPr lang="en-US" i="1">
                              <a:solidFill>
                                <a:schemeClr val="accent6">
                                  <a:lumMod val="50000"/>
                                </a:schemeClr>
                              </a:solidFill>
                              <a:latin typeface="Cambria Math" panose="02040503050406030204" pitchFamily="18" charset="0"/>
                            </a:rPr>
                            <m:t>𝑚</m:t>
                          </m:r>
                        </m:e>
                        <m:sub>
                          <m:r>
                            <a:rPr lang="en-US" b="0" i="1" smtClean="0">
                              <a:solidFill>
                                <a:schemeClr val="accent6">
                                  <a:lumMod val="50000"/>
                                </a:schemeClr>
                              </a:solidFill>
                              <a:latin typeface="Cambria Math" panose="02040503050406030204" pitchFamily="18" charset="0"/>
                            </a:rPr>
                            <m:t>3</m:t>
                          </m:r>
                        </m:sub>
                      </m:sSub>
                      <m:r>
                        <a:rPr lang="en-US" b="0" i="1" smtClean="0">
                          <a:solidFill>
                            <a:schemeClr val="accent6">
                              <a:lumMod val="50000"/>
                            </a:schemeClr>
                          </a:solidFill>
                          <a:latin typeface="Cambria Math" panose="02040503050406030204" pitchFamily="18" charset="0"/>
                        </a:rPr>
                        <m:t>)</m:t>
                      </m:r>
                    </m:oMath>
                  </m:oMathPara>
                </a14:m>
                <a:endParaRPr lang="en-US" dirty="0">
                  <a:solidFill>
                    <a:schemeClr val="accent6">
                      <a:lumMod val="50000"/>
                    </a:schemeClr>
                  </a:solidFill>
                </a:endParaRPr>
              </a:p>
            </p:txBody>
          </p:sp>
        </mc:Choice>
        <mc:Fallback xmlns="">
          <p:sp>
            <p:nvSpPr>
              <p:cNvPr id="47" name="TextBox 46">
                <a:extLst>
                  <a:ext uri="{FF2B5EF4-FFF2-40B4-BE49-F238E27FC236}">
                    <a16:creationId xmlns:a16="http://schemas.microsoft.com/office/drawing/2014/main" id="{CC790E0B-D526-4203-9E60-D94DA4DCEB7F}"/>
                  </a:ext>
                </a:extLst>
              </p:cNvPr>
              <p:cNvSpPr txBox="1">
                <a:spLocks noRot="1" noChangeAspect="1" noMove="1" noResize="1" noEditPoints="1" noAdjustHandles="1" noChangeArrowheads="1" noChangeShapeType="1" noTextEdit="1"/>
              </p:cNvSpPr>
              <p:nvPr/>
            </p:nvSpPr>
            <p:spPr>
              <a:xfrm>
                <a:off x="9078895" y="2701474"/>
                <a:ext cx="748731" cy="276999"/>
              </a:xfrm>
              <a:prstGeom prst="rect">
                <a:avLst/>
              </a:prstGeom>
              <a:blipFill>
                <a:blip r:embed="rId18"/>
                <a:stretch>
                  <a:fillRect l="-4878" t="-2174" r="-11382"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1C070D4-E4AE-44DB-B86A-D1C6902EF6EC}"/>
                  </a:ext>
                </a:extLst>
              </p:cNvPr>
              <p:cNvSpPr txBox="1"/>
              <p:nvPr/>
            </p:nvSpPr>
            <p:spPr>
              <a:xfrm>
                <a:off x="10600779" y="4274319"/>
                <a:ext cx="936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50000"/>
                                </a:schemeClr>
                              </a:solidFill>
                              <a:latin typeface="Cambria Math" panose="02040503050406030204" pitchFamily="18" charset="0"/>
                            </a:rPr>
                          </m:ctrlPr>
                        </m:sSubPr>
                        <m:e>
                          <m:r>
                            <a:rPr lang="en-US" b="0" i="1" smtClean="0">
                              <a:solidFill>
                                <a:schemeClr val="accent6">
                                  <a:lumMod val="50000"/>
                                </a:schemeClr>
                              </a:solidFill>
                              <a:latin typeface="Cambria Math" panose="02040503050406030204" pitchFamily="18" charset="0"/>
                            </a:rPr>
                            <m:t>𝑐</m:t>
                          </m:r>
                        </m:e>
                        <m:sub>
                          <m:r>
                            <a:rPr lang="en-US" b="0" i="1" smtClean="0">
                              <a:solidFill>
                                <a:schemeClr val="accent6">
                                  <a:lumMod val="50000"/>
                                </a:schemeClr>
                              </a:solidFill>
                              <a:latin typeface="Cambria Math" panose="02040503050406030204" pitchFamily="18" charset="0"/>
                            </a:rPr>
                            <m:t>7</m:t>
                          </m:r>
                        </m:sub>
                      </m:sSub>
                      <m:d>
                        <m:dPr>
                          <m:ctrlPr>
                            <a:rPr lang="en-US" b="0" i="1" smtClean="0">
                              <a:solidFill>
                                <a:schemeClr val="accent6">
                                  <a:lumMod val="50000"/>
                                </a:schemeClr>
                              </a:solidFill>
                              <a:latin typeface="Cambria Math" panose="02040503050406030204" pitchFamily="18" charset="0"/>
                            </a:rPr>
                          </m:ctrlPr>
                        </m:dPr>
                        <m:e>
                          <m:r>
                            <a:rPr lang="en-US" b="0" i="1" smtClean="0">
                              <a:solidFill>
                                <a:schemeClr val="accent6">
                                  <a:lumMod val="50000"/>
                                </a:schemeClr>
                              </a:solidFill>
                              <a:latin typeface="Cambria Math" panose="02040503050406030204" pitchFamily="18" charset="0"/>
                            </a:rPr>
                            <m:t>1</m:t>
                          </m:r>
                        </m:e>
                      </m:d>
                      <m:r>
                        <a:rPr lang="en-US" b="0" i="1" smtClean="0">
                          <a:solidFill>
                            <a:schemeClr val="accent6">
                              <a:lumMod val="50000"/>
                            </a:schemeClr>
                          </a:solidFill>
                          <a:latin typeface="Cambria Math" panose="02040503050406030204" pitchFamily="18" charset="0"/>
                        </a:rPr>
                        <m:t>:80</m:t>
                      </m:r>
                    </m:oMath>
                  </m:oMathPara>
                </a14:m>
                <a:endParaRPr lang="en-US" dirty="0">
                  <a:solidFill>
                    <a:schemeClr val="accent6">
                      <a:lumMod val="50000"/>
                    </a:schemeClr>
                  </a:solidFill>
                </a:endParaRPr>
              </a:p>
            </p:txBody>
          </p:sp>
        </mc:Choice>
        <mc:Fallback xmlns="">
          <p:sp>
            <p:nvSpPr>
              <p:cNvPr id="48" name="TextBox 47">
                <a:extLst>
                  <a:ext uri="{FF2B5EF4-FFF2-40B4-BE49-F238E27FC236}">
                    <a16:creationId xmlns:a16="http://schemas.microsoft.com/office/drawing/2014/main" id="{11C070D4-E4AE-44DB-B86A-D1C6902EF6EC}"/>
                  </a:ext>
                </a:extLst>
              </p:cNvPr>
              <p:cNvSpPr txBox="1">
                <a:spLocks noRot="1" noChangeAspect="1" noMove="1" noResize="1" noEditPoints="1" noAdjustHandles="1" noChangeArrowheads="1" noChangeShapeType="1" noTextEdit="1"/>
              </p:cNvSpPr>
              <p:nvPr/>
            </p:nvSpPr>
            <p:spPr>
              <a:xfrm>
                <a:off x="10600779" y="4274319"/>
                <a:ext cx="936090" cy="276999"/>
              </a:xfrm>
              <a:prstGeom prst="rect">
                <a:avLst/>
              </a:prstGeom>
              <a:blipFill>
                <a:blip r:embed="rId19"/>
                <a:stretch>
                  <a:fillRect l="-3247" r="-519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546CCD5-43FF-4BCA-80AD-CB776BD1AE40}"/>
                  </a:ext>
                </a:extLst>
              </p:cNvPr>
              <p:cNvSpPr txBox="1"/>
              <p:nvPr/>
            </p:nvSpPr>
            <p:spPr>
              <a:xfrm>
                <a:off x="9056141" y="4291116"/>
                <a:ext cx="7540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50000"/>
                                </a:schemeClr>
                              </a:solidFill>
                              <a:latin typeface="Cambria Math" panose="02040503050406030204" pitchFamily="18" charset="0"/>
                            </a:rPr>
                          </m:ctrlPr>
                        </m:sSubPr>
                        <m:e>
                          <m:r>
                            <a:rPr lang="en-US" b="0" i="1" smtClean="0">
                              <a:solidFill>
                                <a:schemeClr val="accent6">
                                  <a:lumMod val="50000"/>
                                </a:schemeClr>
                              </a:solidFill>
                              <a:latin typeface="Cambria Math" panose="02040503050406030204" pitchFamily="18" charset="0"/>
                            </a:rPr>
                            <m:t>𝑐</m:t>
                          </m:r>
                        </m:e>
                        <m:sub>
                          <m:r>
                            <a:rPr lang="en-US" b="0" i="1" smtClean="0">
                              <a:solidFill>
                                <a:schemeClr val="accent6">
                                  <a:lumMod val="50000"/>
                                </a:schemeClr>
                              </a:solidFill>
                              <a:latin typeface="Cambria Math" panose="02040503050406030204" pitchFamily="18" charset="0"/>
                            </a:rPr>
                            <m:t>6</m:t>
                          </m:r>
                        </m:sub>
                      </m:sSub>
                      <m:r>
                        <a:rPr lang="en-US" b="0" i="1" smtClean="0">
                          <a:solidFill>
                            <a:schemeClr val="accent6">
                              <a:lumMod val="50000"/>
                            </a:schemeClr>
                          </a:solidFill>
                          <a:latin typeface="Cambria Math" panose="02040503050406030204" pitchFamily="18" charset="0"/>
                        </a:rPr>
                        <m:t>(</m:t>
                      </m:r>
                      <m:sSub>
                        <m:sSubPr>
                          <m:ctrlPr>
                            <a:rPr lang="en-US" i="1">
                              <a:solidFill>
                                <a:schemeClr val="accent6">
                                  <a:lumMod val="50000"/>
                                </a:schemeClr>
                              </a:solidFill>
                              <a:latin typeface="Cambria Math" panose="02040503050406030204" pitchFamily="18" charset="0"/>
                            </a:rPr>
                          </m:ctrlPr>
                        </m:sSubPr>
                        <m:e>
                          <m:r>
                            <a:rPr lang="en-US" i="1">
                              <a:solidFill>
                                <a:schemeClr val="accent6">
                                  <a:lumMod val="50000"/>
                                </a:schemeClr>
                              </a:solidFill>
                              <a:latin typeface="Cambria Math" panose="02040503050406030204" pitchFamily="18" charset="0"/>
                            </a:rPr>
                            <m:t>𝑚</m:t>
                          </m:r>
                        </m:e>
                        <m:sub>
                          <m:r>
                            <a:rPr lang="en-US" b="0" i="1" smtClean="0">
                              <a:solidFill>
                                <a:schemeClr val="accent6">
                                  <a:lumMod val="50000"/>
                                </a:schemeClr>
                              </a:solidFill>
                              <a:latin typeface="Cambria Math" panose="02040503050406030204" pitchFamily="18" charset="0"/>
                            </a:rPr>
                            <m:t>6</m:t>
                          </m:r>
                        </m:sub>
                      </m:sSub>
                      <m:r>
                        <a:rPr lang="en-US" b="0" i="1" smtClean="0">
                          <a:solidFill>
                            <a:schemeClr val="accent6">
                              <a:lumMod val="50000"/>
                            </a:schemeClr>
                          </a:solidFill>
                          <a:latin typeface="Cambria Math" panose="02040503050406030204" pitchFamily="18" charset="0"/>
                        </a:rPr>
                        <m:t>)</m:t>
                      </m:r>
                    </m:oMath>
                  </m:oMathPara>
                </a14:m>
                <a:endParaRPr lang="en-US" dirty="0">
                  <a:solidFill>
                    <a:schemeClr val="accent6">
                      <a:lumMod val="50000"/>
                    </a:schemeClr>
                  </a:solidFill>
                </a:endParaRPr>
              </a:p>
            </p:txBody>
          </p:sp>
        </mc:Choice>
        <mc:Fallback xmlns="">
          <p:sp>
            <p:nvSpPr>
              <p:cNvPr id="49" name="TextBox 48">
                <a:extLst>
                  <a:ext uri="{FF2B5EF4-FFF2-40B4-BE49-F238E27FC236}">
                    <a16:creationId xmlns:a16="http://schemas.microsoft.com/office/drawing/2014/main" id="{B546CCD5-43FF-4BCA-80AD-CB776BD1AE40}"/>
                  </a:ext>
                </a:extLst>
              </p:cNvPr>
              <p:cNvSpPr txBox="1">
                <a:spLocks noRot="1" noChangeAspect="1" noMove="1" noResize="1" noEditPoints="1" noAdjustHandles="1" noChangeArrowheads="1" noChangeShapeType="1" noTextEdit="1"/>
              </p:cNvSpPr>
              <p:nvPr/>
            </p:nvSpPr>
            <p:spPr>
              <a:xfrm>
                <a:off x="9056141" y="4291116"/>
                <a:ext cx="754053" cy="276999"/>
              </a:xfrm>
              <a:prstGeom prst="rect">
                <a:avLst/>
              </a:prstGeom>
              <a:blipFill>
                <a:blip r:embed="rId20"/>
                <a:stretch>
                  <a:fillRect l="-4065" t="-2222" r="-1219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54E6DCE-1206-437D-B448-79FFB1CE12D5}"/>
                  </a:ext>
                </a:extLst>
              </p:cNvPr>
              <p:cNvSpPr txBox="1"/>
              <p:nvPr/>
            </p:nvSpPr>
            <p:spPr>
              <a:xfrm>
                <a:off x="7531913" y="4274318"/>
                <a:ext cx="7540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50000"/>
                                </a:schemeClr>
                              </a:solidFill>
                              <a:latin typeface="Cambria Math" panose="02040503050406030204" pitchFamily="18" charset="0"/>
                            </a:rPr>
                          </m:ctrlPr>
                        </m:sSubPr>
                        <m:e>
                          <m:r>
                            <a:rPr lang="en-US" b="0" i="1" smtClean="0">
                              <a:solidFill>
                                <a:schemeClr val="accent6">
                                  <a:lumMod val="50000"/>
                                </a:schemeClr>
                              </a:solidFill>
                              <a:latin typeface="Cambria Math" panose="02040503050406030204" pitchFamily="18" charset="0"/>
                            </a:rPr>
                            <m:t>𝑐</m:t>
                          </m:r>
                        </m:e>
                        <m:sub>
                          <m:r>
                            <a:rPr lang="en-US" b="0" i="1" smtClean="0">
                              <a:solidFill>
                                <a:schemeClr val="accent6">
                                  <a:lumMod val="50000"/>
                                </a:schemeClr>
                              </a:solidFill>
                              <a:latin typeface="Cambria Math" panose="02040503050406030204" pitchFamily="18" charset="0"/>
                            </a:rPr>
                            <m:t>5</m:t>
                          </m:r>
                        </m:sub>
                      </m:sSub>
                      <m:r>
                        <a:rPr lang="en-US" b="0" i="1" smtClean="0">
                          <a:solidFill>
                            <a:schemeClr val="accent6">
                              <a:lumMod val="50000"/>
                            </a:schemeClr>
                          </a:solidFill>
                          <a:latin typeface="Cambria Math" panose="02040503050406030204" pitchFamily="18" charset="0"/>
                        </a:rPr>
                        <m:t>(</m:t>
                      </m:r>
                      <m:sSub>
                        <m:sSubPr>
                          <m:ctrlPr>
                            <a:rPr lang="en-US" i="1">
                              <a:solidFill>
                                <a:schemeClr val="accent6">
                                  <a:lumMod val="50000"/>
                                </a:schemeClr>
                              </a:solidFill>
                              <a:latin typeface="Cambria Math" panose="02040503050406030204" pitchFamily="18" charset="0"/>
                            </a:rPr>
                          </m:ctrlPr>
                        </m:sSubPr>
                        <m:e>
                          <m:r>
                            <a:rPr lang="en-US" i="1">
                              <a:solidFill>
                                <a:schemeClr val="accent6">
                                  <a:lumMod val="50000"/>
                                </a:schemeClr>
                              </a:solidFill>
                              <a:latin typeface="Cambria Math" panose="02040503050406030204" pitchFamily="18" charset="0"/>
                            </a:rPr>
                            <m:t>𝑚</m:t>
                          </m:r>
                        </m:e>
                        <m:sub>
                          <m:r>
                            <a:rPr lang="en-US" b="0" i="1" smtClean="0">
                              <a:solidFill>
                                <a:schemeClr val="accent6">
                                  <a:lumMod val="50000"/>
                                </a:schemeClr>
                              </a:solidFill>
                              <a:latin typeface="Cambria Math" panose="02040503050406030204" pitchFamily="18" charset="0"/>
                            </a:rPr>
                            <m:t>5</m:t>
                          </m:r>
                        </m:sub>
                      </m:sSub>
                      <m:r>
                        <a:rPr lang="en-US" b="0" i="1" smtClean="0">
                          <a:solidFill>
                            <a:schemeClr val="accent6">
                              <a:lumMod val="50000"/>
                            </a:schemeClr>
                          </a:solidFill>
                          <a:latin typeface="Cambria Math" panose="02040503050406030204" pitchFamily="18" charset="0"/>
                        </a:rPr>
                        <m:t>)</m:t>
                      </m:r>
                    </m:oMath>
                  </m:oMathPara>
                </a14:m>
                <a:endParaRPr lang="en-US" dirty="0">
                  <a:solidFill>
                    <a:schemeClr val="accent6">
                      <a:lumMod val="50000"/>
                    </a:schemeClr>
                  </a:solidFill>
                </a:endParaRPr>
              </a:p>
            </p:txBody>
          </p:sp>
        </mc:Choice>
        <mc:Fallback xmlns="">
          <p:sp>
            <p:nvSpPr>
              <p:cNvPr id="50" name="TextBox 49">
                <a:extLst>
                  <a:ext uri="{FF2B5EF4-FFF2-40B4-BE49-F238E27FC236}">
                    <a16:creationId xmlns:a16="http://schemas.microsoft.com/office/drawing/2014/main" id="{554E6DCE-1206-437D-B448-79FFB1CE12D5}"/>
                  </a:ext>
                </a:extLst>
              </p:cNvPr>
              <p:cNvSpPr txBox="1">
                <a:spLocks noRot="1" noChangeAspect="1" noMove="1" noResize="1" noEditPoints="1" noAdjustHandles="1" noChangeArrowheads="1" noChangeShapeType="1" noTextEdit="1"/>
              </p:cNvSpPr>
              <p:nvPr/>
            </p:nvSpPr>
            <p:spPr>
              <a:xfrm>
                <a:off x="7531913" y="4274318"/>
                <a:ext cx="754053" cy="276999"/>
              </a:xfrm>
              <a:prstGeom prst="rect">
                <a:avLst/>
              </a:prstGeom>
              <a:blipFill>
                <a:blip r:embed="rId21"/>
                <a:stretch>
                  <a:fillRect l="-4065" t="-2174" r="-12195"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BE0A8FD-44D1-4DD2-B5C8-298C78D1C584}"/>
                  </a:ext>
                </a:extLst>
              </p:cNvPr>
              <p:cNvSpPr txBox="1"/>
              <p:nvPr/>
            </p:nvSpPr>
            <p:spPr>
              <a:xfrm>
                <a:off x="7515972" y="4723143"/>
                <a:ext cx="7540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50000"/>
                                </a:schemeClr>
                              </a:solidFill>
                              <a:latin typeface="Cambria Math" panose="02040503050406030204" pitchFamily="18" charset="0"/>
                            </a:rPr>
                          </m:ctrlPr>
                        </m:sSubPr>
                        <m:e>
                          <m:r>
                            <a:rPr lang="en-US" b="0" i="1" smtClean="0">
                              <a:solidFill>
                                <a:schemeClr val="accent6">
                                  <a:lumMod val="50000"/>
                                </a:schemeClr>
                              </a:solidFill>
                              <a:latin typeface="Cambria Math" panose="02040503050406030204" pitchFamily="18" charset="0"/>
                            </a:rPr>
                            <m:t>𝑐</m:t>
                          </m:r>
                        </m:e>
                        <m:sub>
                          <m:r>
                            <a:rPr lang="en-US" b="0" i="1" smtClean="0">
                              <a:solidFill>
                                <a:schemeClr val="accent6">
                                  <a:lumMod val="50000"/>
                                </a:schemeClr>
                              </a:solidFill>
                              <a:latin typeface="Cambria Math" panose="02040503050406030204" pitchFamily="18" charset="0"/>
                            </a:rPr>
                            <m:t>8</m:t>
                          </m:r>
                        </m:sub>
                      </m:sSub>
                      <m:r>
                        <a:rPr lang="en-US" b="0" i="1" smtClean="0">
                          <a:solidFill>
                            <a:schemeClr val="accent6">
                              <a:lumMod val="50000"/>
                            </a:schemeClr>
                          </a:solidFill>
                          <a:latin typeface="Cambria Math" panose="02040503050406030204" pitchFamily="18" charset="0"/>
                        </a:rPr>
                        <m:t>(</m:t>
                      </m:r>
                      <m:sSub>
                        <m:sSubPr>
                          <m:ctrlPr>
                            <a:rPr lang="en-US" i="1">
                              <a:solidFill>
                                <a:schemeClr val="accent6">
                                  <a:lumMod val="50000"/>
                                </a:schemeClr>
                              </a:solidFill>
                              <a:latin typeface="Cambria Math" panose="02040503050406030204" pitchFamily="18" charset="0"/>
                            </a:rPr>
                          </m:ctrlPr>
                        </m:sSubPr>
                        <m:e>
                          <m:r>
                            <a:rPr lang="en-US" i="1">
                              <a:solidFill>
                                <a:schemeClr val="accent6">
                                  <a:lumMod val="50000"/>
                                </a:schemeClr>
                              </a:solidFill>
                              <a:latin typeface="Cambria Math" panose="02040503050406030204" pitchFamily="18" charset="0"/>
                            </a:rPr>
                            <m:t>𝑚</m:t>
                          </m:r>
                        </m:e>
                        <m:sub>
                          <m:r>
                            <a:rPr lang="en-US" b="0" i="1" smtClean="0">
                              <a:solidFill>
                                <a:schemeClr val="accent6">
                                  <a:lumMod val="50000"/>
                                </a:schemeClr>
                              </a:solidFill>
                              <a:latin typeface="Cambria Math" panose="02040503050406030204" pitchFamily="18" charset="0"/>
                            </a:rPr>
                            <m:t>5</m:t>
                          </m:r>
                        </m:sub>
                      </m:sSub>
                      <m:r>
                        <a:rPr lang="en-US" b="0" i="1" smtClean="0">
                          <a:solidFill>
                            <a:schemeClr val="accent6">
                              <a:lumMod val="50000"/>
                            </a:schemeClr>
                          </a:solidFill>
                          <a:latin typeface="Cambria Math" panose="02040503050406030204" pitchFamily="18" charset="0"/>
                        </a:rPr>
                        <m:t>)</m:t>
                      </m:r>
                    </m:oMath>
                  </m:oMathPara>
                </a14:m>
                <a:endParaRPr lang="en-US" dirty="0">
                  <a:solidFill>
                    <a:schemeClr val="accent6">
                      <a:lumMod val="50000"/>
                    </a:schemeClr>
                  </a:solidFill>
                </a:endParaRPr>
              </a:p>
            </p:txBody>
          </p:sp>
        </mc:Choice>
        <mc:Fallback xmlns="">
          <p:sp>
            <p:nvSpPr>
              <p:cNvPr id="51" name="TextBox 50">
                <a:extLst>
                  <a:ext uri="{FF2B5EF4-FFF2-40B4-BE49-F238E27FC236}">
                    <a16:creationId xmlns:a16="http://schemas.microsoft.com/office/drawing/2014/main" id="{0BE0A8FD-44D1-4DD2-B5C8-298C78D1C584}"/>
                  </a:ext>
                </a:extLst>
              </p:cNvPr>
              <p:cNvSpPr txBox="1">
                <a:spLocks noRot="1" noChangeAspect="1" noMove="1" noResize="1" noEditPoints="1" noAdjustHandles="1" noChangeArrowheads="1" noChangeShapeType="1" noTextEdit="1"/>
              </p:cNvSpPr>
              <p:nvPr/>
            </p:nvSpPr>
            <p:spPr>
              <a:xfrm>
                <a:off x="7515972" y="4723143"/>
                <a:ext cx="754053" cy="276999"/>
              </a:xfrm>
              <a:prstGeom prst="rect">
                <a:avLst/>
              </a:prstGeom>
              <a:blipFill>
                <a:blip r:embed="rId22"/>
                <a:stretch>
                  <a:fillRect l="-4032" t="-2222" r="-11290"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7119603-6DA1-4B85-A30D-DC1F630D1E33}"/>
                  </a:ext>
                </a:extLst>
              </p:cNvPr>
              <p:cNvSpPr txBox="1"/>
              <p:nvPr/>
            </p:nvSpPr>
            <p:spPr>
              <a:xfrm>
                <a:off x="9078895" y="4723144"/>
                <a:ext cx="7439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50000"/>
                                </a:schemeClr>
                              </a:solidFill>
                              <a:latin typeface="Cambria Math" panose="02040503050406030204" pitchFamily="18" charset="0"/>
                            </a:rPr>
                          </m:ctrlPr>
                        </m:sSubPr>
                        <m:e>
                          <m:r>
                            <a:rPr lang="en-US" b="0" i="1" smtClean="0">
                              <a:solidFill>
                                <a:schemeClr val="accent6">
                                  <a:lumMod val="50000"/>
                                </a:schemeClr>
                              </a:solidFill>
                              <a:latin typeface="Cambria Math" panose="02040503050406030204" pitchFamily="18" charset="0"/>
                            </a:rPr>
                            <m:t>𝑐</m:t>
                          </m:r>
                        </m:e>
                        <m:sub>
                          <m:r>
                            <a:rPr lang="en-US" b="0" i="1" smtClean="0">
                              <a:solidFill>
                                <a:schemeClr val="accent6">
                                  <a:lumMod val="50000"/>
                                </a:schemeClr>
                              </a:solidFill>
                              <a:latin typeface="Cambria Math" panose="02040503050406030204" pitchFamily="18" charset="0"/>
                            </a:rPr>
                            <m:t>9</m:t>
                          </m:r>
                        </m:sub>
                      </m:sSub>
                      <m:r>
                        <a:rPr lang="en-US" b="0" i="1" smtClean="0">
                          <a:solidFill>
                            <a:schemeClr val="accent6">
                              <a:lumMod val="50000"/>
                            </a:schemeClr>
                          </a:solidFill>
                          <a:latin typeface="Cambria Math" panose="02040503050406030204" pitchFamily="18" charset="0"/>
                        </a:rPr>
                        <m:t>(</m:t>
                      </m:r>
                      <m:sSub>
                        <m:sSubPr>
                          <m:ctrlPr>
                            <a:rPr lang="en-US" i="1">
                              <a:solidFill>
                                <a:schemeClr val="accent6">
                                  <a:lumMod val="50000"/>
                                </a:schemeClr>
                              </a:solidFill>
                              <a:latin typeface="Cambria Math" panose="02040503050406030204" pitchFamily="18" charset="0"/>
                            </a:rPr>
                          </m:ctrlPr>
                        </m:sSubPr>
                        <m:e>
                          <m:r>
                            <a:rPr lang="en-US" i="1">
                              <a:solidFill>
                                <a:schemeClr val="accent6">
                                  <a:lumMod val="50000"/>
                                </a:schemeClr>
                              </a:solidFill>
                              <a:latin typeface="Cambria Math" panose="02040503050406030204" pitchFamily="18" charset="0"/>
                            </a:rPr>
                            <m:t>𝑚</m:t>
                          </m:r>
                        </m:e>
                        <m:sub>
                          <m:r>
                            <a:rPr lang="en-US" b="0" i="1" smtClean="0">
                              <a:solidFill>
                                <a:schemeClr val="accent6">
                                  <a:lumMod val="50000"/>
                                </a:schemeClr>
                              </a:solidFill>
                              <a:latin typeface="Cambria Math" panose="02040503050406030204" pitchFamily="18" charset="0"/>
                            </a:rPr>
                            <m:t>6</m:t>
                          </m:r>
                        </m:sub>
                      </m:sSub>
                      <m:r>
                        <a:rPr lang="en-US" b="0" i="1" smtClean="0">
                          <a:solidFill>
                            <a:schemeClr val="accent6">
                              <a:lumMod val="50000"/>
                            </a:schemeClr>
                          </a:solidFill>
                          <a:latin typeface="Cambria Math" panose="02040503050406030204" pitchFamily="18" charset="0"/>
                        </a:rPr>
                        <m:t>)</m:t>
                      </m:r>
                    </m:oMath>
                  </m:oMathPara>
                </a14:m>
                <a:endParaRPr lang="en-US" dirty="0">
                  <a:solidFill>
                    <a:schemeClr val="accent6">
                      <a:lumMod val="50000"/>
                    </a:schemeClr>
                  </a:solidFill>
                </a:endParaRPr>
              </a:p>
            </p:txBody>
          </p:sp>
        </mc:Choice>
        <mc:Fallback xmlns="">
          <p:sp>
            <p:nvSpPr>
              <p:cNvPr id="52" name="TextBox 51">
                <a:extLst>
                  <a:ext uri="{FF2B5EF4-FFF2-40B4-BE49-F238E27FC236}">
                    <a16:creationId xmlns:a16="http://schemas.microsoft.com/office/drawing/2014/main" id="{C7119603-6DA1-4B85-A30D-DC1F630D1E33}"/>
                  </a:ext>
                </a:extLst>
              </p:cNvPr>
              <p:cNvSpPr txBox="1">
                <a:spLocks noRot="1" noChangeAspect="1" noMove="1" noResize="1" noEditPoints="1" noAdjustHandles="1" noChangeArrowheads="1" noChangeShapeType="1" noTextEdit="1"/>
              </p:cNvSpPr>
              <p:nvPr/>
            </p:nvSpPr>
            <p:spPr>
              <a:xfrm>
                <a:off x="9078895" y="4723144"/>
                <a:ext cx="743922" cy="276999"/>
              </a:xfrm>
              <a:prstGeom prst="rect">
                <a:avLst/>
              </a:prstGeom>
              <a:blipFill>
                <a:blip r:embed="rId23"/>
                <a:stretch>
                  <a:fillRect l="-4918" t="-2222" r="-1229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96CEBD0-395D-4C63-B118-2EFC53C2FEB8}"/>
                  </a:ext>
                </a:extLst>
              </p:cNvPr>
              <p:cNvSpPr txBox="1"/>
              <p:nvPr/>
            </p:nvSpPr>
            <p:spPr>
              <a:xfrm>
                <a:off x="10600779" y="4568115"/>
                <a:ext cx="1064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50000"/>
                                </a:schemeClr>
                              </a:solidFill>
                              <a:latin typeface="Cambria Math" panose="02040503050406030204" pitchFamily="18" charset="0"/>
                            </a:rPr>
                          </m:ctrlPr>
                        </m:sSubPr>
                        <m:e>
                          <m:r>
                            <a:rPr lang="en-US" b="0" i="1" smtClean="0">
                              <a:solidFill>
                                <a:schemeClr val="accent6">
                                  <a:lumMod val="50000"/>
                                </a:schemeClr>
                              </a:solidFill>
                              <a:latin typeface="Cambria Math" panose="02040503050406030204" pitchFamily="18" charset="0"/>
                            </a:rPr>
                            <m:t>𝑐</m:t>
                          </m:r>
                        </m:e>
                        <m:sub>
                          <m:r>
                            <a:rPr lang="en-US" b="0" i="1" smtClean="0">
                              <a:solidFill>
                                <a:schemeClr val="accent6">
                                  <a:lumMod val="50000"/>
                                </a:schemeClr>
                              </a:solidFill>
                              <a:latin typeface="Cambria Math" panose="02040503050406030204" pitchFamily="18" charset="0"/>
                            </a:rPr>
                            <m:t>7</m:t>
                          </m:r>
                        </m:sub>
                      </m:sSub>
                      <m:d>
                        <m:dPr>
                          <m:ctrlPr>
                            <a:rPr lang="en-US" b="0" i="1" smtClean="0">
                              <a:solidFill>
                                <a:schemeClr val="accent6">
                                  <a:lumMod val="50000"/>
                                </a:schemeClr>
                              </a:solidFill>
                              <a:latin typeface="Cambria Math" panose="02040503050406030204" pitchFamily="18" charset="0"/>
                            </a:rPr>
                          </m:ctrlPr>
                        </m:dPr>
                        <m:e>
                          <m:r>
                            <a:rPr lang="en-US" b="0" i="1" smtClean="0">
                              <a:solidFill>
                                <a:schemeClr val="accent6">
                                  <a:lumMod val="50000"/>
                                </a:schemeClr>
                              </a:solidFill>
                              <a:latin typeface="Cambria Math" panose="02040503050406030204" pitchFamily="18" charset="0"/>
                            </a:rPr>
                            <m:t>2</m:t>
                          </m:r>
                        </m:e>
                      </m:d>
                      <m:r>
                        <a:rPr lang="en-US" b="0" i="1" smtClean="0">
                          <a:solidFill>
                            <a:schemeClr val="accent6">
                              <a:lumMod val="50000"/>
                            </a:schemeClr>
                          </a:solidFill>
                          <a:latin typeface="Cambria Math" panose="02040503050406030204" pitchFamily="18" charset="0"/>
                        </a:rPr>
                        <m:t>:100</m:t>
                      </m:r>
                    </m:oMath>
                  </m:oMathPara>
                </a14:m>
                <a:endParaRPr lang="en-US" dirty="0">
                  <a:solidFill>
                    <a:schemeClr val="accent6">
                      <a:lumMod val="50000"/>
                    </a:schemeClr>
                  </a:solidFill>
                </a:endParaRPr>
              </a:p>
            </p:txBody>
          </p:sp>
        </mc:Choice>
        <mc:Fallback xmlns="">
          <p:sp>
            <p:nvSpPr>
              <p:cNvPr id="53" name="TextBox 52">
                <a:extLst>
                  <a:ext uri="{FF2B5EF4-FFF2-40B4-BE49-F238E27FC236}">
                    <a16:creationId xmlns:a16="http://schemas.microsoft.com/office/drawing/2014/main" id="{A96CEBD0-395D-4C63-B118-2EFC53C2FEB8}"/>
                  </a:ext>
                </a:extLst>
              </p:cNvPr>
              <p:cNvSpPr txBox="1">
                <a:spLocks noRot="1" noChangeAspect="1" noMove="1" noResize="1" noEditPoints="1" noAdjustHandles="1" noChangeArrowheads="1" noChangeShapeType="1" noTextEdit="1"/>
              </p:cNvSpPr>
              <p:nvPr/>
            </p:nvSpPr>
            <p:spPr>
              <a:xfrm>
                <a:off x="10600779" y="4568115"/>
                <a:ext cx="1064330" cy="276999"/>
              </a:xfrm>
              <a:prstGeom prst="rect">
                <a:avLst/>
              </a:prstGeom>
              <a:blipFill>
                <a:blip r:embed="rId24"/>
                <a:stretch>
                  <a:fillRect l="-2857" r="-4571"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87DA6B5-09C6-4272-9392-81F13717ACA3}"/>
                  </a:ext>
                </a:extLst>
              </p:cNvPr>
              <p:cNvSpPr txBox="1"/>
              <p:nvPr/>
            </p:nvSpPr>
            <p:spPr>
              <a:xfrm>
                <a:off x="10636554" y="4845112"/>
                <a:ext cx="1064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50000"/>
                                </a:schemeClr>
                              </a:solidFill>
                              <a:latin typeface="Cambria Math" panose="02040503050406030204" pitchFamily="18" charset="0"/>
                            </a:rPr>
                          </m:ctrlPr>
                        </m:sSubPr>
                        <m:e>
                          <m:r>
                            <a:rPr lang="en-US" b="0" i="1" smtClean="0">
                              <a:solidFill>
                                <a:schemeClr val="accent6">
                                  <a:lumMod val="50000"/>
                                </a:schemeClr>
                              </a:solidFill>
                              <a:latin typeface="Cambria Math" panose="02040503050406030204" pitchFamily="18" charset="0"/>
                            </a:rPr>
                            <m:t>𝑐</m:t>
                          </m:r>
                        </m:e>
                        <m:sub>
                          <m:r>
                            <a:rPr lang="en-US" b="0" i="1" smtClean="0">
                              <a:solidFill>
                                <a:schemeClr val="accent6">
                                  <a:lumMod val="50000"/>
                                </a:schemeClr>
                              </a:solidFill>
                              <a:latin typeface="Cambria Math" panose="02040503050406030204" pitchFamily="18" charset="0"/>
                            </a:rPr>
                            <m:t>7</m:t>
                          </m:r>
                        </m:sub>
                      </m:sSub>
                      <m:d>
                        <m:dPr>
                          <m:ctrlPr>
                            <a:rPr lang="en-US" b="0" i="1" smtClean="0">
                              <a:solidFill>
                                <a:schemeClr val="accent6">
                                  <a:lumMod val="50000"/>
                                </a:schemeClr>
                              </a:solidFill>
                              <a:latin typeface="Cambria Math" panose="02040503050406030204" pitchFamily="18" charset="0"/>
                            </a:rPr>
                          </m:ctrlPr>
                        </m:dPr>
                        <m:e>
                          <m:r>
                            <a:rPr lang="en-US" b="0" i="1" smtClean="0">
                              <a:solidFill>
                                <a:schemeClr val="accent6">
                                  <a:lumMod val="50000"/>
                                </a:schemeClr>
                              </a:solidFill>
                              <a:latin typeface="Cambria Math" panose="02040503050406030204" pitchFamily="18" charset="0"/>
                            </a:rPr>
                            <m:t>3</m:t>
                          </m:r>
                        </m:e>
                      </m:d>
                      <m:r>
                        <a:rPr lang="en-US" b="0" i="1" smtClean="0">
                          <a:solidFill>
                            <a:schemeClr val="accent6">
                              <a:lumMod val="50000"/>
                            </a:schemeClr>
                          </a:solidFill>
                          <a:latin typeface="Cambria Math" panose="02040503050406030204" pitchFamily="18" charset="0"/>
                        </a:rPr>
                        <m:t>:120</m:t>
                      </m:r>
                    </m:oMath>
                  </m:oMathPara>
                </a14:m>
                <a:endParaRPr lang="en-US" dirty="0">
                  <a:solidFill>
                    <a:schemeClr val="accent6">
                      <a:lumMod val="50000"/>
                    </a:schemeClr>
                  </a:solidFill>
                </a:endParaRPr>
              </a:p>
            </p:txBody>
          </p:sp>
        </mc:Choice>
        <mc:Fallback xmlns="">
          <p:sp>
            <p:nvSpPr>
              <p:cNvPr id="54" name="TextBox 53">
                <a:extLst>
                  <a:ext uri="{FF2B5EF4-FFF2-40B4-BE49-F238E27FC236}">
                    <a16:creationId xmlns:a16="http://schemas.microsoft.com/office/drawing/2014/main" id="{487DA6B5-09C6-4272-9392-81F13717ACA3}"/>
                  </a:ext>
                </a:extLst>
              </p:cNvPr>
              <p:cNvSpPr txBox="1">
                <a:spLocks noRot="1" noChangeAspect="1" noMove="1" noResize="1" noEditPoints="1" noAdjustHandles="1" noChangeArrowheads="1" noChangeShapeType="1" noTextEdit="1"/>
              </p:cNvSpPr>
              <p:nvPr/>
            </p:nvSpPr>
            <p:spPr>
              <a:xfrm>
                <a:off x="10636554" y="4845112"/>
                <a:ext cx="1064330" cy="276999"/>
              </a:xfrm>
              <a:prstGeom prst="rect">
                <a:avLst/>
              </a:prstGeom>
              <a:blipFill>
                <a:blip r:embed="rId25"/>
                <a:stretch>
                  <a:fillRect l="-2874" r="-5172" b="-155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D23AC19-45AA-4DDF-8355-9CEB6B20EF9A}"/>
              </a:ext>
            </a:extLst>
          </p:cNvPr>
          <p:cNvSpPr>
            <a:spLocks noGrp="1"/>
          </p:cNvSpPr>
          <p:nvPr>
            <p:ph type="sldNum" sz="quarter" idx="12"/>
          </p:nvPr>
        </p:nvSpPr>
        <p:spPr/>
        <p:txBody>
          <a:bodyPr/>
          <a:lstStyle/>
          <a:p>
            <a:fld id="{C0DF9C1F-DB74-1E4B-8839-30A600129FD3}" type="slidenum">
              <a:rPr lang="en-US" smtClean="0"/>
              <a:t>25</a:t>
            </a:fld>
            <a:endParaRPr lang="en-US"/>
          </a:p>
        </p:txBody>
      </p:sp>
    </p:spTree>
    <p:extLst>
      <p:ext uri="{BB962C8B-B14F-4D97-AF65-F5344CB8AC3E}">
        <p14:creationId xmlns:p14="http://schemas.microsoft.com/office/powerpoint/2010/main" val="3116249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4FE8E-7706-4085-A694-27350E51E3A7}"/>
              </a:ext>
            </a:extLst>
          </p:cNvPr>
          <p:cNvSpPr>
            <a:spLocks noGrp="1"/>
          </p:cNvSpPr>
          <p:nvPr>
            <p:ph type="title"/>
          </p:nvPr>
        </p:nvSpPr>
        <p:spPr>
          <a:xfrm>
            <a:off x="839788" y="365129"/>
            <a:ext cx="10515600" cy="1325563"/>
          </a:xfrm>
        </p:spPr>
        <p:txBody>
          <a:bodyPr/>
          <a:lstStyle/>
          <a:p>
            <a:pPr algn="ctr"/>
            <a:r>
              <a:rPr lang="en-US" b="1" dirty="0">
                <a:solidFill>
                  <a:schemeClr val="accent6">
                    <a:lumMod val="50000"/>
                  </a:schemeClr>
                </a:solidFill>
                <a:latin typeface="Courier New" panose="02070309020205020404" pitchFamily="49" charset="0"/>
                <a:cs typeface="Courier New" panose="02070309020205020404" pitchFamily="49" charset="0"/>
              </a:rPr>
              <a:t>BUNDLE</a:t>
            </a:r>
            <a:r>
              <a:rPr lang="en-US" b="1" dirty="0">
                <a:solidFill>
                  <a:schemeClr val="accent6">
                    <a:lumMod val="50000"/>
                  </a:schemeClr>
                </a:solidFill>
                <a:latin typeface="+mn-lt"/>
              </a:rPr>
              <a:t> WCETO: WCET &amp; Cache Overhead</a:t>
            </a:r>
          </a:p>
        </p:txBody>
      </p:sp>
      <p:sp>
        <p:nvSpPr>
          <p:cNvPr id="8" name="Content Placeholder 3">
            <a:extLst>
              <a:ext uri="{FF2B5EF4-FFF2-40B4-BE49-F238E27FC236}">
                <a16:creationId xmlns:a16="http://schemas.microsoft.com/office/drawing/2014/main" id="{29481D97-8190-494A-A098-B557FD4F3F90}"/>
              </a:ext>
            </a:extLst>
          </p:cNvPr>
          <p:cNvSpPr txBox="1">
            <a:spLocks/>
          </p:cNvSpPr>
          <p:nvPr/>
        </p:nvSpPr>
        <p:spPr>
          <a:xfrm>
            <a:off x="838200" y="1825625"/>
            <a:ext cx="3913414" cy="412730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9pPr>
          </a:lstStyle>
          <a:p>
            <a:endParaRPr lang="en-US"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8174AB7-0A9F-4023-90C6-87B007105291}"/>
                  </a:ext>
                </a:extLst>
              </p:cNvPr>
              <p:cNvSpPr/>
              <p:nvPr/>
            </p:nvSpPr>
            <p:spPr>
              <a:xfrm>
                <a:off x="5525424" y="1965890"/>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1</m:t>
                      </m:r>
                    </m:oMath>
                  </m:oMathPara>
                </a14:m>
                <a:endParaRPr lang="en-US" sz="2400" dirty="0">
                  <a:solidFill>
                    <a:schemeClr val="accent6">
                      <a:lumMod val="50000"/>
                    </a:schemeClr>
                  </a:solidFill>
                </a:endParaRPr>
              </a:p>
            </p:txBody>
          </p:sp>
        </mc:Choice>
        <mc:Fallback xmlns="">
          <p:sp>
            <p:nvSpPr>
              <p:cNvPr id="10" name="Rectangle 9">
                <a:extLst>
                  <a:ext uri="{FF2B5EF4-FFF2-40B4-BE49-F238E27FC236}">
                    <a16:creationId xmlns:a16="http://schemas.microsoft.com/office/drawing/2014/main" id="{98174AB7-0A9F-4023-90C6-87B007105291}"/>
                  </a:ext>
                </a:extLst>
              </p:cNvPr>
              <p:cNvSpPr>
                <a:spLocks noRot="1" noChangeAspect="1" noMove="1" noResize="1" noEditPoints="1" noAdjustHandles="1" noChangeArrowheads="1" noChangeShapeType="1" noTextEdit="1"/>
              </p:cNvSpPr>
              <p:nvPr/>
            </p:nvSpPr>
            <p:spPr>
              <a:xfrm>
                <a:off x="5525424" y="1965890"/>
                <a:ext cx="770084" cy="770084"/>
              </a:xfrm>
              <a:prstGeom prst="rect">
                <a:avLst/>
              </a:prstGeom>
              <a:blipFill>
                <a:blip r:embed="rId3"/>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43F3E06-63CD-43CE-8E09-E797E3891BE6}"/>
                  </a:ext>
                </a:extLst>
              </p:cNvPr>
              <p:cNvSpPr/>
              <p:nvPr/>
            </p:nvSpPr>
            <p:spPr>
              <a:xfrm>
                <a:off x="7068573" y="1965890"/>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2</m:t>
                      </m:r>
                    </m:oMath>
                  </m:oMathPara>
                </a14:m>
                <a:endParaRPr lang="en-US" sz="2400" dirty="0">
                  <a:solidFill>
                    <a:schemeClr val="accent6">
                      <a:lumMod val="50000"/>
                    </a:schemeClr>
                  </a:solidFill>
                </a:endParaRPr>
              </a:p>
            </p:txBody>
          </p:sp>
        </mc:Choice>
        <mc:Fallback xmlns="">
          <p:sp>
            <p:nvSpPr>
              <p:cNvPr id="11" name="Rectangle 10">
                <a:extLst>
                  <a:ext uri="{FF2B5EF4-FFF2-40B4-BE49-F238E27FC236}">
                    <a16:creationId xmlns:a16="http://schemas.microsoft.com/office/drawing/2014/main" id="{043F3E06-63CD-43CE-8E09-E797E3891BE6}"/>
                  </a:ext>
                </a:extLst>
              </p:cNvPr>
              <p:cNvSpPr>
                <a:spLocks noRot="1" noChangeAspect="1" noMove="1" noResize="1" noEditPoints="1" noAdjustHandles="1" noChangeArrowheads="1" noChangeShapeType="1" noTextEdit="1"/>
              </p:cNvSpPr>
              <p:nvPr/>
            </p:nvSpPr>
            <p:spPr>
              <a:xfrm>
                <a:off x="7068573" y="1965890"/>
                <a:ext cx="770084" cy="770084"/>
              </a:xfrm>
              <a:prstGeom prst="rect">
                <a:avLst/>
              </a:prstGeom>
              <a:blipFill>
                <a:blip r:embed="rId4"/>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D11407E-8F7C-495E-BEEC-AEDE9F6C56A9}"/>
                  </a:ext>
                </a:extLst>
              </p:cNvPr>
              <p:cNvSpPr/>
              <p:nvPr/>
            </p:nvSpPr>
            <p:spPr>
              <a:xfrm>
                <a:off x="5525424"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4</m:t>
                      </m:r>
                    </m:oMath>
                  </m:oMathPara>
                </a14:m>
                <a:endParaRPr lang="en-US" sz="2400" dirty="0">
                  <a:solidFill>
                    <a:schemeClr val="accent6">
                      <a:lumMod val="50000"/>
                    </a:schemeClr>
                  </a:solidFill>
                </a:endParaRPr>
              </a:p>
            </p:txBody>
          </p:sp>
        </mc:Choice>
        <mc:Fallback xmlns="">
          <p:sp>
            <p:nvSpPr>
              <p:cNvPr id="12" name="Rectangle 11">
                <a:extLst>
                  <a:ext uri="{FF2B5EF4-FFF2-40B4-BE49-F238E27FC236}">
                    <a16:creationId xmlns:a16="http://schemas.microsoft.com/office/drawing/2014/main" id="{0D11407E-8F7C-495E-BEEC-AEDE9F6C56A9}"/>
                  </a:ext>
                </a:extLst>
              </p:cNvPr>
              <p:cNvSpPr>
                <a:spLocks noRot="1" noChangeAspect="1" noMove="1" noResize="1" noEditPoints="1" noAdjustHandles="1" noChangeArrowheads="1" noChangeShapeType="1" noTextEdit="1"/>
              </p:cNvSpPr>
              <p:nvPr/>
            </p:nvSpPr>
            <p:spPr>
              <a:xfrm>
                <a:off x="5525424" y="3504236"/>
                <a:ext cx="770084" cy="770084"/>
              </a:xfrm>
              <a:prstGeom prst="rect">
                <a:avLst/>
              </a:prstGeom>
              <a:blipFill>
                <a:blip r:embed="rId5"/>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C6124622-C32C-4CFA-AF17-356A1ED5A613}"/>
                  </a:ext>
                </a:extLst>
              </p:cNvPr>
              <p:cNvSpPr/>
              <p:nvPr/>
            </p:nvSpPr>
            <p:spPr>
              <a:xfrm>
                <a:off x="7068573"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5</m:t>
                      </m:r>
                    </m:oMath>
                  </m:oMathPara>
                </a14:m>
                <a:endParaRPr lang="en-US" sz="2400" dirty="0">
                  <a:solidFill>
                    <a:schemeClr val="accent6">
                      <a:lumMod val="50000"/>
                    </a:schemeClr>
                  </a:solidFill>
                </a:endParaRPr>
              </a:p>
            </p:txBody>
          </p:sp>
        </mc:Choice>
        <mc:Fallback xmlns="">
          <p:sp>
            <p:nvSpPr>
              <p:cNvPr id="13" name="Rectangle 12">
                <a:extLst>
                  <a:ext uri="{FF2B5EF4-FFF2-40B4-BE49-F238E27FC236}">
                    <a16:creationId xmlns:a16="http://schemas.microsoft.com/office/drawing/2014/main" id="{C6124622-C32C-4CFA-AF17-356A1ED5A613}"/>
                  </a:ext>
                </a:extLst>
              </p:cNvPr>
              <p:cNvSpPr>
                <a:spLocks noRot="1" noChangeAspect="1" noMove="1" noResize="1" noEditPoints="1" noAdjustHandles="1" noChangeArrowheads="1" noChangeShapeType="1" noTextEdit="1"/>
              </p:cNvSpPr>
              <p:nvPr/>
            </p:nvSpPr>
            <p:spPr>
              <a:xfrm>
                <a:off x="7068573" y="3504236"/>
                <a:ext cx="770084" cy="770084"/>
              </a:xfrm>
              <a:prstGeom prst="rect">
                <a:avLst/>
              </a:prstGeom>
              <a:blipFill>
                <a:blip r:embed="rId6"/>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D012200-1612-467C-977B-3810E848B9E8}"/>
                  </a:ext>
                </a:extLst>
              </p:cNvPr>
              <p:cNvSpPr/>
              <p:nvPr/>
            </p:nvSpPr>
            <p:spPr>
              <a:xfrm>
                <a:off x="8611722" y="1965890"/>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3</m:t>
                      </m:r>
                    </m:oMath>
                  </m:oMathPara>
                </a14:m>
                <a:endParaRPr lang="en-US" sz="2400" dirty="0">
                  <a:solidFill>
                    <a:schemeClr val="accent6">
                      <a:lumMod val="50000"/>
                    </a:schemeClr>
                  </a:solidFill>
                </a:endParaRPr>
              </a:p>
            </p:txBody>
          </p:sp>
        </mc:Choice>
        <mc:Fallback xmlns="">
          <p:sp>
            <p:nvSpPr>
              <p:cNvPr id="14" name="Rectangle 13">
                <a:extLst>
                  <a:ext uri="{FF2B5EF4-FFF2-40B4-BE49-F238E27FC236}">
                    <a16:creationId xmlns:a16="http://schemas.microsoft.com/office/drawing/2014/main" id="{3D012200-1612-467C-977B-3810E848B9E8}"/>
                  </a:ext>
                </a:extLst>
              </p:cNvPr>
              <p:cNvSpPr>
                <a:spLocks noRot="1" noChangeAspect="1" noMove="1" noResize="1" noEditPoints="1" noAdjustHandles="1" noChangeArrowheads="1" noChangeShapeType="1" noTextEdit="1"/>
              </p:cNvSpPr>
              <p:nvPr/>
            </p:nvSpPr>
            <p:spPr>
              <a:xfrm>
                <a:off x="8611722" y="1965890"/>
                <a:ext cx="770084" cy="770084"/>
              </a:xfrm>
              <a:prstGeom prst="rect">
                <a:avLst/>
              </a:prstGeom>
              <a:blipFill>
                <a:blip r:embed="rId7"/>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926961A-5F1A-47CA-AC1A-C1C0E18F7197}"/>
                  </a:ext>
                </a:extLst>
              </p:cNvPr>
              <p:cNvSpPr/>
              <p:nvPr/>
            </p:nvSpPr>
            <p:spPr>
              <a:xfrm>
                <a:off x="8611722"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6</m:t>
                      </m:r>
                    </m:oMath>
                  </m:oMathPara>
                </a14:m>
                <a:endParaRPr lang="en-US" sz="2400" dirty="0">
                  <a:solidFill>
                    <a:schemeClr val="accent6">
                      <a:lumMod val="50000"/>
                    </a:schemeClr>
                  </a:solidFill>
                </a:endParaRPr>
              </a:p>
            </p:txBody>
          </p:sp>
        </mc:Choice>
        <mc:Fallback xmlns="">
          <p:sp>
            <p:nvSpPr>
              <p:cNvPr id="15" name="Rectangle 14">
                <a:extLst>
                  <a:ext uri="{FF2B5EF4-FFF2-40B4-BE49-F238E27FC236}">
                    <a16:creationId xmlns:a16="http://schemas.microsoft.com/office/drawing/2014/main" id="{4926961A-5F1A-47CA-AC1A-C1C0E18F7197}"/>
                  </a:ext>
                </a:extLst>
              </p:cNvPr>
              <p:cNvSpPr>
                <a:spLocks noRot="1" noChangeAspect="1" noMove="1" noResize="1" noEditPoints="1" noAdjustHandles="1" noChangeArrowheads="1" noChangeShapeType="1" noTextEdit="1"/>
              </p:cNvSpPr>
              <p:nvPr/>
            </p:nvSpPr>
            <p:spPr>
              <a:xfrm>
                <a:off x="8611722" y="3504236"/>
                <a:ext cx="770084" cy="770084"/>
              </a:xfrm>
              <a:prstGeom prst="rect">
                <a:avLst/>
              </a:prstGeom>
              <a:blipFill>
                <a:blip r:embed="rId8"/>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3E5F9008-6034-41FC-9704-94AE3BC82693}"/>
                  </a:ext>
                </a:extLst>
              </p:cNvPr>
              <p:cNvSpPr/>
              <p:nvPr/>
            </p:nvSpPr>
            <p:spPr>
              <a:xfrm>
                <a:off x="7068573" y="5042582"/>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8</m:t>
                      </m:r>
                    </m:oMath>
                  </m:oMathPara>
                </a14:m>
                <a:endParaRPr lang="en-US" sz="2400" dirty="0">
                  <a:solidFill>
                    <a:schemeClr val="accent6">
                      <a:lumMod val="50000"/>
                    </a:schemeClr>
                  </a:solidFill>
                </a:endParaRPr>
              </a:p>
            </p:txBody>
          </p:sp>
        </mc:Choice>
        <mc:Fallback xmlns="">
          <p:sp>
            <p:nvSpPr>
              <p:cNvPr id="16" name="Rectangle 15">
                <a:extLst>
                  <a:ext uri="{FF2B5EF4-FFF2-40B4-BE49-F238E27FC236}">
                    <a16:creationId xmlns:a16="http://schemas.microsoft.com/office/drawing/2014/main" id="{3E5F9008-6034-41FC-9704-94AE3BC82693}"/>
                  </a:ext>
                </a:extLst>
              </p:cNvPr>
              <p:cNvSpPr>
                <a:spLocks noRot="1" noChangeAspect="1" noMove="1" noResize="1" noEditPoints="1" noAdjustHandles="1" noChangeArrowheads="1" noChangeShapeType="1" noTextEdit="1"/>
              </p:cNvSpPr>
              <p:nvPr/>
            </p:nvSpPr>
            <p:spPr>
              <a:xfrm>
                <a:off x="7068573" y="5042582"/>
                <a:ext cx="770084" cy="770084"/>
              </a:xfrm>
              <a:prstGeom prst="rect">
                <a:avLst/>
              </a:prstGeom>
              <a:blipFill>
                <a:blip r:embed="rId9"/>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8E66F5B-7136-4CD5-A714-AEB1FAE3F221}"/>
                  </a:ext>
                </a:extLst>
              </p:cNvPr>
              <p:cNvSpPr/>
              <p:nvPr/>
            </p:nvSpPr>
            <p:spPr>
              <a:xfrm>
                <a:off x="8613212" y="5042582"/>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9</m:t>
                      </m:r>
                    </m:oMath>
                  </m:oMathPara>
                </a14:m>
                <a:endParaRPr lang="en-US" sz="2400" dirty="0">
                  <a:solidFill>
                    <a:schemeClr val="accent6">
                      <a:lumMod val="50000"/>
                    </a:schemeClr>
                  </a:solidFill>
                </a:endParaRPr>
              </a:p>
            </p:txBody>
          </p:sp>
        </mc:Choice>
        <mc:Fallback xmlns="">
          <p:sp>
            <p:nvSpPr>
              <p:cNvPr id="17" name="Rectangle 16">
                <a:extLst>
                  <a:ext uri="{FF2B5EF4-FFF2-40B4-BE49-F238E27FC236}">
                    <a16:creationId xmlns:a16="http://schemas.microsoft.com/office/drawing/2014/main" id="{18E66F5B-7136-4CD5-A714-AEB1FAE3F221}"/>
                  </a:ext>
                </a:extLst>
              </p:cNvPr>
              <p:cNvSpPr>
                <a:spLocks noRot="1" noChangeAspect="1" noMove="1" noResize="1" noEditPoints="1" noAdjustHandles="1" noChangeArrowheads="1" noChangeShapeType="1" noTextEdit="1"/>
              </p:cNvSpPr>
              <p:nvPr/>
            </p:nvSpPr>
            <p:spPr>
              <a:xfrm>
                <a:off x="8613212" y="5042582"/>
                <a:ext cx="770084" cy="770084"/>
              </a:xfrm>
              <a:prstGeom prst="rect">
                <a:avLst/>
              </a:prstGeom>
              <a:blipFill>
                <a:blip r:embed="rId10"/>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DDA335F7-8EC7-412B-8056-A1352D03B748}"/>
                  </a:ext>
                </a:extLst>
              </p:cNvPr>
              <p:cNvSpPr/>
              <p:nvPr/>
            </p:nvSpPr>
            <p:spPr>
              <a:xfrm>
                <a:off x="10153380" y="350423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7</m:t>
                      </m:r>
                    </m:oMath>
                  </m:oMathPara>
                </a14:m>
                <a:endParaRPr lang="en-US" sz="2400" dirty="0">
                  <a:solidFill>
                    <a:schemeClr val="accent6">
                      <a:lumMod val="50000"/>
                    </a:schemeClr>
                  </a:solidFill>
                </a:endParaRPr>
              </a:p>
            </p:txBody>
          </p:sp>
        </mc:Choice>
        <mc:Fallback xmlns="">
          <p:sp>
            <p:nvSpPr>
              <p:cNvPr id="18" name="Rectangle 17">
                <a:extLst>
                  <a:ext uri="{FF2B5EF4-FFF2-40B4-BE49-F238E27FC236}">
                    <a16:creationId xmlns:a16="http://schemas.microsoft.com/office/drawing/2014/main" id="{DDA335F7-8EC7-412B-8056-A1352D03B748}"/>
                  </a:ext>
                </a:extLst>
              </p:cNvPr>
              <p:cNvSpPr>
                <a:spLocks noRot="1" noChangeAspect="1" noMove="1" noResize="1" noEditPoints="1" noAdjustHandles="1" noChangeArrowheads="1" noChangeShapeType="1" noTextEdit="1"/>
              </p:cNvSpPr>
              <p:nvPr/>
            </p:nvSpPr>
            <p:spPr>
              <a:xfrm>
                <a:off x="10153380" y="3504236"/>
                <a:ext cx="770084" cy="770084"/>
              </a:xfrm>
              <a:prstGeom prst="rect">
                <a:avLst/>
              </a:prstGeom>
              <a:blipFill>
                <a:blip r:embed="rId11"/>
                <a:stretch>
                  <a:fillRect/>
                </a:stretch>
              </a:blipFill>
              <a:ln w="19050">
                <a:solidFill>
                  <a:schemeClr val="accent6">
                    <a:lumMod val="50000"/>
                  </a:schemeClr>
                </a:solid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3CAA5E37-E00F-466D-87C8-3008F24AB794}"/>
              </a:ext>
            </a:extLst>
          </p:cNvPr>
          <p:cNvCxnSpPr>
            <a:stCxn id="10" idx="3"/>
            <a:endCxn id="11" idx="1"/>
          </p:cNvCxnSpPr>
          <p:nvPr/>
        </p:nvCxnSpPr>
        <p:spPr>
          <a:xfrm>
            <a:off x="6295508" y="2350932"/>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4AD2334-2898-4BF2-A80E-75F5353B26B9}"/>
              </a:ext>
            </a:extLst>
          </p:cNvPr>
          <p:cNvCxnSpPr>
            <a:stCxn id="10" idx="2"/>
            <a:endCxn id="12" idx="0"/>
          </p:cNvCxnSpPr>
          <p:nvPr/>
        </p:nvCxnSpPr>
        <p:spPr>
          <a:xfrm>
            <a:off x="5910466" y="2735974"/>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CA0EC3-8C95-4A4C-81F3-DF8846D8927A}"/>
              </a:ext>
            </a:extLst>
          </p:cNvPr>
          <p:cNvCxnSpPr>
            <a:stCxn id="12" idx="3"/>
            <a:endCxn id="13" idx="1"/>
          </p:cNvCxnSpPr>
          <p:nvPr/>
        </p:nvCxnSpPr>
        <p:spPr>
          <a:xfrm>
            <a:off x="6295508" y="3889278"/>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747FB08-3BDE-4F78-9827-7DDF1B380FA2}"/>
              </a:ext>
            </a:extLst>
          </p:cNvPr>
          <p:cNvCxnSpPr>
            <a:stCxn id="13" idx="2"/>
            <a:endCxn id="16" idx="0"/>
          </p:cNvCxnSpPr>
          <p:nvPr/>
        </p:nvCxnSpPr>
        <p:spPr>
          <a:xfrm>
            <a:off x="7453615" y="4274320"/>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0B3C14F-6F61-4E71-9004-CB2E55FBF9CB}"/>
              </a:ext>
            </a:extLst>
          </p:cNvPr>
          <p:cNvCxnSpPr>
            <a:stCxn id="11" idx="3"/>
            <a:endCxn id="14" idx="1"/>
          </p:cNvCxnSpPr>
          <p:nvPr/>
        </p:nvCxnSpPr>
        <p:spPr>
          <a:xfrm>
            <a:off x="7838657" y="2350932"/>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4FF34BC8-2643-4BF7-BB9C-563E2DD426C1}"/>
              </a:ext>
            </a:extLst>
          </p:cNvPr>
          <p:cNvCxnSpPr>
            <a:stCxn id="11" idx="2"/>
            <a:endCxn id="15" idx="0"/>
          </p:cNvCxnSpPr>
          <p:nvPr/>
        </p:nvCxnSpPr>
        <p:spPr>
          <a:xfrm rot="16200000" flipH="1">
            <a:off x="7841058" y="2348530"/>
            <a:ext cx="768262" cy="1543149"/>
          </a:xfrm>
          <a:prstGeom prst="bentConnector3">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81A6703-38FC-4ECC-9FBF-4363CE70D88E}"/>
              </a:ext>
            </a:extLst>
          </p:cNvPr>
          <p:cNvCxnSpPr>
            <a:stCxn id="16" idx="3"/>
            <a:endCxn id="17" idx="1"/>
          </p:cNvCxnSpPr>
          <p:nvPr/>
        </p:nvCxnSpPr>
        <p:spPr>
          <a:xfrm>
            <a:off x="7838657" y="5427624"/>
            <a:ext cx="77455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731D67A-46C3-431C-931A-7B0629EE5196}"/>
              </a:ext>
            </a:extLst>
          </p:cNvPr>
          <p:cNvCxnSpPr>
            <a:stCxn id="17" idx="0"/>
            <a:endCxn id="15" idx="2"/>
          </p:cNvCxnSpPr>
          <p:nvPr/>
        </p:nvCxnSpPr>
        <p:spPr>
          <a:xfrm flipH="1" flipV="1">
            <a:off x="8996764" y="4274320"/>
            <a:ext cx="149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3905E1-34FD-4317-9A15-6297A56C7FF5}"/>
              </a:ext>
            </a:extLst>
          </p:cNvPr>
          <p:cNvCxnSpPr>
            <a:stCxn id="15" idx="1"/>
            <a:endCxn id="13" idx="3"/>
          </p:cNvCxnSpPr>
          <p:nvPr/>
        </p:nvCxnSpPr>
        <p:spPr>
          <a:xfrm flipH="1">
            <a:off x="7838657" y="3889278"/>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6DC77AE-CD6E-44DF-AE0E-1BB4EC77EC73}"/>
              </a:ext>
            </a:extLst>
          </p:cNvPr>
          <p:cNvCxnSpPr>
            <a:stCxn id="15" idx="3"/>
            <a:endCxn id="18" idx="1"/>
          </p:cNvCxnSpPr>
          <p:nvPr/>
        </p:nvCxnSpPr>
        <p:spPr>
          <a:xfrm>
            <a:off x="9381806" y="3889278"/>
            <a:ext cx="77157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8005A447-D06C-49D9-BE16-8BC38D04AD10}"/>
              </a:ext>
            </a:extLst>
          </p:cNvPr>
          <p:cNvCxnSpPr>
            <a:stCxn id="14" idx="3"/>
            <a:endCxn id="18" idx="0"/>
          </p:cNvCxnSpPr>
          <p:nvPr/>
        </p:nvCxnSpPr>
        <p:spPr>
          <a:xfrm>
            <a:off x="9381806" y="2350932"/>
            <a:ext cx="1156616" cy="1153304"/>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80216D2-D561-450B-AF5F-452164CB0990}"/>
              </a:ext>
            </a:extLst>
          </p:cNvPr>
          <p:cNvSpPr/>
          <p:nvPr/>
        </p:nvSpPr>
        <p:spPr>
          <a:xfrm>
            <a:off x="5273653" y="2267112"/>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2" name="Rectangle 31">
            <a:extLst>
              <a:ext uri="{FF2B5EF4-FFF2-40B4-BE49-F238E27FC236}">
                <a16:creationId xmlns:a16="http://schemas.microsoft.com/office/drawing/2014/main" id="{0AFCF7C2-61B4-4F89-BC52-C796203FDA63}"/>
              </a:ext>
            </a:extLst>
          </p:cNvPr>
          <p:cNvSpPr/>
          <p:nvPr/>
        </p:nvSpPr>
        <p:spPr>
          <a:xfrm>
            <a:off x="5273653" y="2267112"/>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endParaRPr>
          </a:p>
        </p:txBody>
      </p:sp>
      <p:sp>
        <p:nvSpPr>
          <p:cNvPr id="33" name="Rectangle 32">
            <a:extLst>
              <a:ext uri="{FF2B5EF4-FFF2-40B4-BE49-F238E27FC236}">
                <a16:creationId xmlns:a16="http://schemas.microsoft.com/office/drawing/2014/main" id="{8D6CF816-E437-4674-A105-A00C520F7573}"/>
              </a:ext>
            </a:extLst>
          </p:cNvPr>
          <p:cNvSpPr/>
          <p:nvPr/>
        </p:nvSpPr>
        <p:spPr>
          <a:xfrm>
            <a:off x="5273653" y="2267112"/>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4" name="Rectangle 33">
            <a:extLst>
              <a:ext uri="{FF2B5EF4-FFF2-40B4-BE49-F238E27FC236}">
                <a16:creationId xmlns:a16="http://schemas.microsoft.com/office/drawing/2014/main" id="{1180CC93-D7D6-4197-9107-C3C05A7CC40F}"/>
              </a:ext>
            </a:extLst>
          </p:cNvPr>
          <p:cNvSpPr/>
          <p:nvPr/>
        </p:nvSpPr>
        <p:spPr>
          <a:xfrm>
            <a:off x="5273653" y="2267112"/>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7" name="Rectangle 36">
            <a:extLst>
              <a:ext uri="{FF2B5EF4-FFF2-40B4-BE49-F238E27FC236}">
                <a16:creationId xmlns:a16="http://schemas.microsoft.com/office/drawing/2014/main" id="{91B07A0C-9583-4339-A6C7-278422CC9AFD}"/>
              </a:ext>
            </a:extLst>
          </p:cNvPr>
          <p:cNvSpPr/>
          <p:nvPr/>
        </p:nvSpPr>
        <p:spPr>
          <a:xfrm>
            <a:off x="5273653" y="2267112"/>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8" name="Rectangle 37">
            <a:extLst>
              <a:ext uri="{FF2B5EF4-FFF2-40B4-BE49-F238E27FC236}">
                <a16:creationId xmlns:a16="http://schemas.microsoft.com/office/drawing/2014/main" id="{3E829D96-2BFE-41D0-95D6-F73E6E5FEA85}"/>
              </a:ext>
            </a:extLst>
          </p:cNvPr>
          <p:cNvSpPr/>
          <p:nvPr/>
        </p:nvSpPr>
        <p:spPr>
          <a:xfrm>
            <a:off x="5273653" y="2267112"/>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mc:AlternateContent xmlns:mc="http://schemas.openxmlformats.org/markup-compatibility/2006" xmlns:a14="http://schemas.microsoft.com/office/drawing/2010/main">
        <mc:Choice Requires="a14">
          <p:sp>
            <p:nvSpPr>
              <p:cNvPr id="35" name="Content Placeholder 3">
                <a:extLst>
                  <a:ext uri="{FF2B5EF4-FFF2-40B4-BE49-F238E27FC236}">
                    <a16:creationId xmlns:a16="http://schemas.microsoft.com/office/drawing/2014/main" id="{5C428C2E-CE4A-48A0-98AB-4B593F8ABA48}"/>
                  </a:ext>
                </a:extLst>
              </p:cNvPr>
              <p:cNvSpPr txBox="1">
                <a:spLocks/>
              </p:cNvSpPr>
              <p:nvPr/>
            </p:nvSpPr>
            <p:spPr>
              <a:xfrm>
                <a:off x="990600" y="1978025"/>
                <a:ext cx="3913414" cy="412730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9pPr>
              </a:lstStyle>
              <a:p>
                <a:endParaRPr lang="en-US" b="0" i="0" dirty="0">
                  <a:solidFill>
                    <a:schemeClr val="accent6">
                      <a:lumMod val="50000"/>
                    </a:schemeClr>
                  </a:solidFill>
                  <a:cs typeface="Courier New" panose="02070309020205020404" pitchFamily="49" charset="0"/>
                </a:endParaRPr>
              </a:p>
              <a:p>
                <a:r>
                  <a:rPr lang="en-US" b="0" i="0" dirty="0">
                    <a:solidFill>
                      <a:schemeClr val="accent6">
                        <a:lumMod val="50000"/>
                      </a:schemeClr>
                    </a:solidFill>
                    <a:cs typeface="Courier New" panose="02070309020205020404" pitchFamily="49" charset="0"/>
                  </a:rPr>
                  <a:t>Active bundle selection is arbitrary, </a:t>
                </a:r>
                <a:r>
                  <a:rPr lang="en-US" i="0" dirty="0">
                    <a:solidFill>
                      <a:schemeClr val="accent6">
                        <a:lumMod val="50000"/>
                      </a:schemeClr>
                    </a:solidFill>
                    <a:cs typeface="Courier New" panose="02070309020205020404" pitchFamily="49" charset="0"/>
                  </a:rPr>
                  <a:t>multiple all-paths</a:t>
                </a:r>
                <a:r>
                  <a:rPr lang="en-US" b="0" i="0" dirty="0">
                    <a:solidFill>
                      <a:schemeClr val="accent6">
                        <a:lumMod val="50000"/>
                      </a:schemeClr>
                    </a:solidFill>
                    <a:cs typeface="Courier New" panose="02070309020205020404" pitchFamily="49" charset="0"/>
                  </a:rPr>
                  <a:t> walks of the CFRG are required to find a bound. </a:t>
                </a:r>
              </a:p>
              <a:p>
                <a:r>
                  <a:rPr lang="en-US" b="0" i="0" dirty="0">
                    <a:solidFill>
                      <a:schemeClr val="accent6">
                        <a:lumMod val="50000"/>
                      </a:schemeClr>
                    </a:solidFill>
                    <a:cs typeface="Courier New" panose="02070309020205020404" pitchFamily="49" charset="0"/>
                  </a:rPr>
                  <a:t>Resulting in a complexity of </a:t>
                </a:r>
                <a14:m>
                  <m:oMath xmlns:m="http://schemas.openxmlformats.org/officeDocument/2006/math">
                    <m:r>
                      <a:rPr lang="en-US" b="1" i="1" dirty="0" smtClean="0">
                        <a:solidFill>
                          <a:schemeClr val="accent6">
                            <a:lumMod val="50000"/>
                          </a:schemeClr>
                        </a:solidFill>
                        <a:latin typeface="Cambria Math" panose="02040503050406030204" pitchFamily="18" charset="0"/>
                        <a:cs typeface="Courier New" panose="02070309020205020404" pitchFamily="49" charset="0"/>
                      </a:rPr>
                      <m:t>𝟘</m:t>
                    </m:r>
                    <m:sSup>
                      <m:sSupPr>
                        <m:ctrlPr>
                          <a:rPr lang="en-US" b="0" i="1" dirty="0" smtClean="0">
                            <a:solidFill>
                              <a:schemeClr val="accent6">
                                <a:lumMod val="50000"/>
                              </a:schemeClr>
                            </a:solidFill>
                            <a:latin typeface="Cambria Math" panose="02040503050406030204" pitchFamily="18" charset="0"/>
                            <a:cs typeface="Courier New" panose="02070309020205020404" pitchFamily="49" charset="0"/>
                          </a:rPr>
                        </m:ctrlPr>
                      </m:sSupPr>
                      <m:e>
                        <m:r>
                          <a:rPr lang="en-US" b="0" i="1" dirty="0" smtClean="0">
                            <a:solidFill>
                              <a:schemeClr val="accent6">
                                <a:lumMod val="50000"/>
                              </a:schemeClr>
                            </a:solidFill>
                            <a:latin typeface="Cambria Math" panose="02040503050406030204" pitchFamily="18" charset="0"/>
                            <a:cs typeface="Courier New" panose="02070309020205020404" pitchFamily="49" charset="0"/>
                          </a:rPr>
                          <m:t>(|</m:t>
                        </m:r>
                        <m:r>
                          <a:rPr lang="en-US" b="0" i="1" dirty="0" smtClean="0">
                            <a:solidFill>
                              <a:schemeClr val="accent6">
                                <a:lumMod val="50000"/>
                              </a:schemeClr>
                            </a:solidFill>
                            <a:latin typeface="Cambria Math" panose="02040503050406030204" pitchFamily="18" charset="0"/>
                            <a:cs typeface="Courier New" panose="02070309020205020404" pitchFamily="49" charset="0"/>
                          </a:rPr>
                          <m:t>𝑁</m:t>
                        </m:r>
                        <m:r>
                          <a:rPr lang="en-US" b="0" i="1" dirty="0" smtClean="0">
                            <a:solidFill>
                              <a:schemeClr val="accent6">
                                <a:lumMod val="50000"/>
                              </a:schemeClr>
                            </a:solidFill>
                            <a:latin typeface="Cambria Math" panose="02040503050406030204" pitchFamily="18" charset="0"/>
                            <a:cs typeface="Courier New" panose="02070309020205020404" pitchFamily="49" charset="0"/>
                          </a:rPr>
                          <m:t>|</m:t>
                        </m:r>
                      </m:e>
                      <m:sup>
                        <m:r>
                          <a:rPr lang="en-US" b="0" i="1" dirty="0" smtClean="0">
                            <a:solidFill>
                              <a:schemeClr val="accent6">
                                <a:lumMod val="50000"/>
                              </a:schemeClr>
                            </a:solidFill>
                            <a:latin typeface="Cambria Math" panose="02040503050406030204" pitchFamily="18" charset="0"/>
                            <a:cs typeface="Courier New" panose="02070309020205020404" pitchFamily="49" charset="0"/>
                          </a:rPr>
                          <m:t>𝑚</m:t>
                        </m:r>
                      </m:sup>
                    </m:sSup>
                    <m:r>
                      <a:rPr lang="en-US" b="0" i="1" dirty="0" smtClean="0">
                        <a:solidFill>
                          <a:schemeClr val="accent6">
                            <a:lumMod val="50000"/>
                          </a:schemeClr>
                        </a:solidFill>
                        <a:latin typeface="Cambria Math" panose="02040503050406030204" pitchFamily="18" charset="0"/>
                        <a:cs typeface="Courier New" panose="02070309020205020404" pitchFamily="49" charset="0"/>
                      </a:rPr>
                      <m:t>)</m:t>
                    </m:r>
                  </m:oMath>
                </a14:m>
                <a:r>
                  <a:rPr lang="en-US" b="0" dirty="0">
                    <a:solidFill>
                      <a:schemeClr val="accent6">
                        <a:lumMod val="50000"/>
                      </a:schemeClr>
                    </a:solidFill>
                  </a:rPr>
                  <a:t> for </a:t>
                </a:r>
                <a14:m>
                  <m:oMath xmlns:m="http://schemas.openxmlformats.org/officeDocument/2006/math">
                    <m:r>
                      <a:rPr lang="en-US" b="0" i="1" smtClean="0">
                        <a:solidFill>
                          <a:schemeClr val="accent6">
                            <a:lumMod val="50000"/>
                          </a:schemeClr>
                        </a:solidFill>
                        <a:latin typeface="Cambria Math" panose="02040503050406030204" pitchFamily="18" charset="0"/>
                      </a:rPr>
                      <m:t>𝑁</m:t>
                    </m:r>
                  </m:oMath>
                </a14:m>
                <a:r>
                  <a:rPr lang="en-US" b="0" dirty="0">
                    <a:solidFill>
                      <a:schemeClr val="accent6">
                        <a:lumMod val="50000"/>
                      </a:schemeClr>
                    </a:solidFill>
                  </a:rPr>
                  <a:t> CFRs.</a:t>
                </a:r>
              </a:p>
            </p:txBody>
          </p:sp>
        </mc:Choice>
        <mc:Fallback xmlns="">
          <p:sp>
            <p:nvSpPr>
              <p:cNvPr id="35" name="Content Placeholder 3">
                <a:extLst>
                  <a:ext uri="{FF2B5EF4-FFF2-40B4-BE49-F238E27FC236}">
                    <a16:creationId xmlns:a16="http://schemas.microsoft.com/office/drawing/2014/main" id="{5C428C2E-CE4A-48A0-98AB-4B593F8ABA48}"/>
                  </a:ext>
                </a:extLst>
              </p:cNvPr>
              <p:cNvSpPr txBox="1">
                <a:spLocks noRot="1" noChangeAspect="1" noMove="1" noResize="1" noEditPoints="1" noAdjustHandles="1" noChangeArrowheads="1" noChangeShapeType="1" noTextEdit="1"/>
              </p:cNvSpPr>
              <p:nvPr/>
            </p:nvSpPr>
            <p:spPr>
              <a:xfrm>
                <a:off x="990600" y="1978025"/>
                <a:ext cx="3913414" cy="4127306"/>
              </a:xfrm>
              <a:prstGeom prst="rect">
                <a:avLst/>
              </a:prstGeom>
              <a:blipFill>
                <a:blip r:embed="rId12"/>
                <a:stretch>
                  <a:fillRect l="-249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69351B5-6616-4ACE-864A-E4654AF8547E}"/>
              </a:ext>
            </a:extLst>
          </p:cNvPr>
          <p:cNvSpPr>
            <a:spLocks noGrp="1"/>
          </p:cNvSpPr>
          <p:nvPr>
            <p:ph type="sldNum" sz="quarter" idx="12"/>
          </p:nvPr>
        </p:nvSpPr>
        <p:spPr/>
        <p:txBody>
          <a:bodyPr/>
          <a:lstStyle/>
          <a:p>
            <a:fld id="{C0DF9C1F-DB74-1E4B-8839-30A600129FD3}" type="slidenum">
              <a:rPr lang="en-US" smtClean="0"/>
              <a:t>26</a:t>
            </a:fld>
            <a:endParaRPr lang="en-US"/>
          </a:p>
        </p:txBody>
      </p:sp>
    </p:spTree>
    <p:extLst>
      <p:ext uri="{BB962C8B-B14F-4D97-AF65-F5344CB8AC3E}">
        <p14:creationId xmlns:p14="http://schemas.microsoft.com/office/powerpoint/2010/main" val="223090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2" nodeType="withEffect">
                                  <p:stCondLst>
                                    <p:cond delay="500"/>
                                  </p:stCondLst>
                                  <p:childTnLst>
                                    <p:animMotion origin="layout" path="M 0.00065 -0.00138 L 0.13998 -0.00046 L 0.26615 0.22755 L 0.57995 0.22871 " pathEditMode="relative" rAng="0" ptsTypes="AAAA">
                                      <p:cBhvr>
                                        <p:cTn id="6" dur="3000" fill="hold"/>
                                        <p:tgtEl>
                                          <p:spTgt spid="31"/>
                                        </p:tgtEl>
                                        <p:attrNameLst>
                                          <p:attrName>ppt_x</p:attrName>
                                          <p:attrName>ppt_y</p:attrName>
                                        </p:attrNameLst>
                                      </p:cBhvr>
                                      <p:rCtr x="28958" y="11505"/>
                                    </p:animMotion>
                                  </p:childTnLst>
                                </p:cTn>
                              </p:par>
                              <p:par>
                                <p:cTn id="7" presetID="0" presetClass="path" presetSubtype="0" repeatCount="indefinite" accel="28500" decel="28500" fill="hold" grpId="0" nodeType="withEffect">
                                  <p:stCondLst>
                                    <p:cond delay="1000"/>
                                  </p:stCondLst>
                                  <p:childTnLst>
                                    <p:animMotion origin="layout" path="M -0.0013 0.00209 L -0.0013 0.20533 L 0.13985 0.20533 L 0.13985 0.42755 L 0.2668 0.42755 L 0.2668 0.20301 L 0.13933 0.20301 L 0.13933 0.42639 L 0.2655 0.42639 L 0.2655 0.20533 L 0.57878 0.20533 L 0.57878 0.20417 " pathEditMode="relative" rAng="0" ptsTypes="AAAAAAAAAAAA">
                                      <p:cBhvr>
                                        <p:cTn id="8" dur="4000" fill="hold"/>
                                        <p:tgtEl>
                                          <p:spTgt spid="34"/>
                                        </p:tgtEl>
                                        <p:attrNameLst>
                                          <p:attrName>ppt_x</p:attrName>
                                          <p:attrName>ppt_y</p:attrName>
                                        </p:attrNameLst>
                                      </p:cBhvr>
                                      <p:rCtr x="28997" y="21273"/>
                                    </p:animMotion>
                                  </p:childTnLst>
                                </p:cTn>
                              </p:par>
                              <p:par>
                                <p:cTn id="9" presetID="0" presetClass="path" presetSubtype="0" repeatCount="indefinite" accel="20000" decel="20000" fill="hold" grpId="0" nodeType="withEffect">
                                  <p:stCondLst>
                                    <p:cond delay="0"/>
                                  </p:stCondLst>
                                  <p:childTnLst>
                                    <p:animMotion origin="layout" path="M -3.125E-6 0.00116 L 0.1405 0.00116 L 0.25118 0.19769 L 0.13555 0.19769 L 0.13555 0.43102 L 0.26615 0.43102 L 0.26615 0.18982 L 0.57618 0.19329 " pathEditMode="relative" rAng="0" ptsTypes="AAAAAAAA">
                                      <p:cBhvr>
                                        <p:cTn id="10" dur="5000" fill="hold"/>
                                        <p:tgtEl>
                                          <p:spTgt spid="33"/>
                                        </p:tgtEl>
                                        <p:attrNameLst>
                                          <p:attrName>ppt_x</p:attrName>
                                          <p:attrName>ppt_y</p:attrName>
                                        </p:attrNameLst>
                                      </p:cBhvr>
                                      <p:rCtr x="28802" y="21481"/>
                                    </p:animMotion>
                                  </p:childTnLst>
                                </p:cTn>
                              </p:par>
                              <p:par>
                                <p:cTn id="11" presetID="0" presetClass="path" presetSubtype="0" repeatCount="indefinite" accel="50000" decel="50000" fill="hold" grpId="0" nodeType="withEffect">
                                  <p:stCondLst>
                                    <p:cond delay="0"/>
                                  </p:stCondLst>
                                  <p:childTnLst>
                                    <p:animMotion origin="layout" path="M -0.00117 -0.00023 L -0.00117 0.16459 L 0.57904 0.16459 L 0.57904 0.18681 " pathEditMode="relative" rAng="0" ptsTypes="AAAA">
                                      <p:cBhvr>
                                        <p:cTn id="12" dur="2500" fill="hold"/>
                                        <p:tgtEl>
                                          <p:spTgt spid="32"/>
                                        </p:tgtEl>
                                        <p:attrNameLst>
                                          <p:attrName>ppt_x</p:attrName>
                                          <p:attrName>ppt_y</p:attrName>
                                        </p:attrNameLst>
                                      </p:cBhvr>
                                      <p:rCtr x="29010" y="9352"/>
                                    </p:animMotion>
                                  </p:childTnLst>
                                </p:cTn>
                              </p:par>
                              <p:par>
                                <p:cTn id="13" presetID="0" presetClass="path" presetSubtype="0" repeatCount="indefinite" accel="50000" decel="50000" fill="hold" grpId="0" nodeType="withEffect">
                                  <p:stCondLst>
                                    <p:cond delay="0"/>
                                  </p:stCondLst>
                                  <p:childTnLst>
                                    <p:animMotion origin="layout" path="M -0.00117 0.01135 L -0.00117 0.2 L 0.15756 0.2 L 0.15756 0.40463 L 0.28685 0.40463 L 0.28685 0.15903 L 0.60196 0.16574 " pathEditMode="relative" rAng="0" ptsTypes="AAAAAAA">
                                      <p:cBhvr>
                                        <p:cTn id="14" dur="3000" fill="hold"/>
                                        <p:tgtEl>
                                          <p:spTgt spid="37"/>
                                        </p:tgtEl>
                                        <p:attrNameLst>
                                          <p:attrName>ppt_x</p:attrName>
                                          <p:attrName>ppt_y</p:attrName>
                                        </p:attrNameLst>
                                      </p:cBhvr>
                                      <p:rCtr x="30156" y="19653"/>
                                    </p:animMotion>
                                  </p:childTnLst>
                                </p:cTn>
                              </p:par>
                              <p:par>
                                <p:cTn id="15" presetID="0" presetClass="path" presetSubtype="0" repeatCount="indefinite" accel="50000" decel="50000" fill="hold" grpId="0" nodeType="withEffect">
                                  <p:stCondLst>
                                    <p:cond delay="0"/>
                                  </p:stCondLst>
                                  <p:childTnLst>
                                    <p:animMotion origin="layout" path="M -0.00052 0.0088 L 0.28008 0.0088 L 0.40443 0.22987 L 0.59818 0.22987 L 0.59818 0.23102 " pathEditMode="relative" rAng="0" ptsTypes="AAAAA">
                                      <p:cBhvr>
                                        <p:cTn id="16" dur="2000" fill="hold"/>
                                        <p:tgtEl>
                                          <p:spTgt spid="38"/>
                                        </p:tgtEl>
                                        <p:attrNameLst>
                                          <p:attrName>ppt_x</p:attrName>
                                          <p:attrName>ppt_y</p:attrName>
                                        </p:attrNameLst>
                                      </p:cBhvr>
                                      <p:rCtr x="29935" y="1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2" animBg="1"/>
      <p:bldP spid="32" grpId="0" animBg="1"/>
      <p:bldP spid="33" grpId="0" animBg="1"/>
      <p:bldP spid="34" grpId="0" animBg="1"/>
      <p:bldP spid="37" grpId="0" animBg="1"/>
      <p:bldP spid="3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75A63-E17F-4F29-96D8-C70C526A9C7B}"/>
              </a:ext>
            </a:extLst>
          </p:cNvPr>
          <p:cNvSpPr>
            <a:spLocks noGrp="1"/>
          </p:cNvSpPr>
          <p:nvPr>
            <p:ph type="title"/>
          </p:nvPr>
        </p:nvSpPr>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a:t>
            </a:r>
            <a:r>
              <a:rPr lang="en-US" b="1" dirty="0">
                <a:solidFill>
                  <a:schemeClr val="accent6">
                    <a:lumMod val="50000"/>
                  </a:schemeClr>
                </a:solidFill>
                <a:latin typeface="+mn-lt"/>
              </a:rPr>
              <a:t> Analytical Evaluation</a:t>
            </a:r>
          </a:p>
        </p:txBody>
      </p:sp>
      <p:sp>
        <p:nvSpPr>
          <p:cNvPr id="3" name="Text Placeholder 2">
            <a:extLst>
              <a:ext uri="{FF2B5EF4-FFF2-40B4-BE49-F238E27FC236}">
                <a16:creationId xmlns:a16="http://schemas.microsoft.com/office/drawing/2014/main" id="{10ADEF32-7EBB-4655-9849-16431090D94C}"/>
              </a:ext>
            </a:extLst>
          </p:cNvPr>
          <p:cNvSpPr>
            <a:spLocks noGrp="1"/>
          </p:cNvSpPr>
          <p:nvPr>
            <p:ph type="body" idx="1"/>
          </p:nvPr>
        </p:nvSpPr>
        <p:spPr>
          <a:xfrm>
            <a:off x="836610" y="1772817"/>
            <a:ext cx="5157787" cy="396044"/>
          </a:xfrm>
        </p:spPr>
        <p:txBody>
          <a:bodyPr>
            <a:normAutofit lnSpcReduction="10000"/>
          </a:bodyPr>
          <a:lstStyle/>
          <a:p>
            <a:r>
              <a:rPr lang="en-US" dirty="0">
                <a:solidFill>
                  <a:schemeClr val="accent6">
                    <a:lumMod val="50000"/>
                  </a:schemeClr>
                </a:solidFill>
              </a:rPr>
              <a:t>WCET vs WCETO</a:t>
            </a:r>
          </a:p>
        </p:txBody>
      </p:sp>
      <p:sp>
        <p:nvSpPr>
          <p:cNvPr id="5" name="Text Placeholder 4">
            <a:extLst>
              <a:ext uri="{FF2B5EF4-FFF2-40B4-BE49-F238E27FC236}">
                <a16:creationId xmlns:a16="http://schemas.microsoft.com/office/drawing/2014/main" id="{7CB1A379-39FB-4F3E-AA18-CFAB8BDB0AE5}"/>
              </a:ext>
            </a:extLst>
          </p:cNvPr>
          <p:cNvSpPr>
            <a:spLocks noGrp="1"/>
          </p:cNvSpPr>
          <p:nvPr>
            <p:ph type="body" sz="quarter" idx="3"/>
          </p:nvPr>
        </p:nvSpPr>
        <p:spPr>
          <a:xfrm>
            <a:off x="6169024" y="1683155"/>
            <a:ext cx="5183188" cy="487698"/>
          </a:xfrm>
        </p:spPr>
        <p:txBody>
          <a:bodyPr>
            <a:normAutofit lnSpcReduction="10000"/>
          </a:bodyPr>
          <a:lstStyle/>
          <a:p>
            <a:r>
              <a:rPr lang="en-US" dirty="0">
                <a:solidFill>
                  <a:schemeClr val="accent6">
                    <a:lumMod val="50000"/>
                  </a:schemeClr>
                </a:solidFill>
              </a:rPr>
              <a:t>Preemption Delay Comparison</a:t>
            </a:r>
          </a:p>
        </p:txBody>
      </p:sp>
      <p:pic>
        <p:nvPicPr>
          <p:cNvPr id="8" name="Picture 7">
            <a:extLst>
              <a:ext uri="{FF2B5EF4-FFF2-40B4-BE49-F238E27FC236}">
                <a16:creationId xmlns:a16="http://schemas.microsoft.com/office/drawing/2014/main" id="{CA69D0D0-F497-468F-AA0D-C8234FCD0D94}"/>
              </a:ext>
            </a:extLst>
          </p:cNvPr>
          <p:cNvPicPr>
            <a:picLocks noChangeAspect="1"/>
          </p:cNvPicPr>
          <p:nvPr/>
        </p:nvPicPr>
        <p:blipFill>
          <a:blip r:embed="rId3"/>
          <a:stretch>
            <a:fillRect/>
          </a:stretch>
        </p:blipFill>
        <p:spPr>
          <a:xfrm>
            <a:off x="836610" y="2168861"/>
            <a:ext cx="4889699" cy="3456383"/>
          </a:xfrm>
          <a:prstGeom prst="rect">
            <a:avLst/>
          </a:prstGeom>
        </p:spPr>
      </p:pic>
      <p:pic>
        <p:nvPicPr>
          <p:cNvPr id="10" name="Picture 9">
            <a:extLst>
              <a:ext uri="{FF2B5EF4-FFF2-40B4-BE49-F238E27FC236}">
                <a16:creationId xmlns:a16="http://schemas.microsoft.com/office/drawing/2014/main" id="{8A1CE468-F192-432A-8598-EA859B828137}"/>
              </a:ext>
            </a:extLst>
          </p:cNvPr>
          <p:cNvPicPr>
            <a:picLocks noChangeAspect="1"/>
          </p:cNvPicPr>
          <p:nvPr/>
        </p:nvPicPr>
        <p:blipFill>
          <a:blip r:embed="rId4"/>
          <a:stretch>
            <a:fillRect/>
          </a:stretch>
        </p:blipFill>
        <p:spPr>
          <a:xfrm>
            <a:off x="6165330" y="2252978"/>
            <a:ext cx="5086215" cy="1037060"/>
          </a:xfrm>
          <a:prstGeom prst="rect">
            <a:avLst/>
          </a:prstGeom>
        </p:spPr>
      </p:pic>
      <p:sp>
        <p:nvSpPr>
          <p:cNvPr id="4" name="TextBox 3">
            <a:extLst>
              <a:ext uri="{FF2B5EF4-FFF2-40B4-BE49-F238E27FC236}">
                <a16:creationId xmlns:a16="http://schemas.microsoft.com/office/drawing/2014/main" id="{223F7219-47DB-4439-B263-46E4DEE9349F}"/>
              </a:ext>
            </a:extLst>
          </p:cNvPr>
          <p:cNvSpPr txBox="1"/>
          <p:nvPr/>
        </p:nvSpPr>
        <p:spPr>
          <a:xfrm>
            <a:off x="6774744" y="1200920"/>
            <a:ext cx="4483539" cy="400110"/>
          </a:xfrm>
          <a:prstGeom prst="rect">
            <a:avLst/>
          </a:prstGeom>
          <a:noFill/>
        </p:spPr>
        <p:txBody>
          <a:bodyPr wrap="square" rtlCol="0">
            <a:spAutoFit/>
          </a:bodyPr>
          <a:lstStyle/>
          <a:p>
            <a:r>
              <a:rPr lang="en-US" sz="2000" dirty="0">
                <a:solidFill>
                  <a:schemeClr val="accent6">
                    <a:lumMod val="50000"/>
                  </a:schemeClr>
                </a:solidFill>
              </a:rPr>
              <a:t>(Assuming context switches take no time)</a:t>
            </a:r>
          </a:p>
        </p:txBody>
      </p:sp>
      <p:sp>
        <p:nvSpPr>
          <p:cNvPr id="6" name="TextBox 5">
            <a:extLst>
              <a:ext uri="{FF2B5EF4-FFF2-40B4-BE49-F238E27FC236}">
                <a16:creationId xmlns:a16="http://schemas.microsoft.com/office/drawing/2014/main" id="{4F6DFD3A-6189-493B-9DC5-D844673D557D}"/>
              </a:ext>
            </a:extLst>
          </p:cNvPr>
          <p:cNvSpPr txBox="1"/>
          <p:nvPr/>
        </p:nvSpPr>
        <p:spPr>
          <a:xfrm>
            <a:off x="5879976" y="3429000"/>
            <a:ext cx="5378307"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lumMod val="50000"/>
                  </a:schemeClr>
                </a:solidFill>
              </a:rPr>
              <a:t>R. Arnold, F. Mueller, D. </a:t>
            </a:r>
            <a:r>
              <a:rPr lang="en-US" sz="1600" dirty="0" err="1">
                <a:solidFill>
                  <a:schemeClr val="bg1">
                    <a:lumMod val="50000"/>
                  </a:schemeClr>
                </a:solidFill>
              </a:rPr>
              <a:t>Whalley</a:t>
            </a:r>
            <a:r>
              <a:rPr lang="en-US" sz="1600" dirty="0">
                <a:solidFill>
                  <a:schemeClr val="bg1">
                    <a:lumMod val="50000"/>
                  </a:schemeClr>
                </a:solidFill>
              </a:rPr>
              <a:t>, and M. Harmon. Bounding worst-case instruction cache performance. </a:t>
            </a:r>
            <a:r>
              <a:rPr lang="en-US" sz="1600" i="1" dirty="0">
                <a:solidFill>
                  <a:schemeClr val="bg1">
                    <a:lumMod val="50000"/>
                  </a:schemeClr>
                </a:solidFill>
              </a:rPr>
              <a:t>RTSS </a:t>
            </a:r>
            <a:r>
              <a:rPr lang="en-US" sz="1600" dirty="0">
                <a:solidFill>
                  <a:schemeClr val="bg1">
                    <a:lumMod val="50000"/>
                  </a:schemeClr>
                </a:solidFill>
              </a:rPr>
              <a:t>1994</a:t>
            </a:r>
          </a:p>
          <a:p>
            <a:pPr marL="285750" indent="-285750">
              <a:buFont typeface="Arial" panose="020B0604020202020204" pitchFamily="34" charset="0"/>
              <a:buChar char="•"/>
            </a:pPr>
            <a:r>
              <a:rPr lang="en-US" sz="1600" dirty="0">
                <a:solidFill>
                  <a:schemeClr val="bg1">
                    <a:lumMod val="50000"/>
                  </a:schemeClr>
                </a:solidFill>
              </a:rPr>
              <a:t>F. Mueller. Static Cache Simulation and Its Applications. </a:t>
            </a:r>
            <a:r>
              <a:rPr lang="en-US" sz="1600" dirty="0" err="1">
                <a:solidFill>
                  <a:schemeClr val="bg1">
                    <a:lumMod val="50000"/>
                  </a:schemeClr>
                </a:solidFill>
              </a:rPr>
              <a:t>Ph.d.</a:t>
            </a:r>
            <a:r>
              <a:rPr lang="en-US" sz="1600" dirty="0">
                <a:solidFill>
                  <a:schemeClr val="bg1">
                    <a:lumMod val="50000"/>
                  </a:schemeClr>
                </a:solidFill>
              </a:rPr>
              <a:t> dissertation, Florida State University, 1995</a:t>
            </a:r>
          </a:p>
          <a:p>
            <a:pPr marL="285750" indent="-285750">
              <a:buFont typeface="Arial" panose="020B0604020202020204" pitchFamily="34" charset="0"/>
              <a:buChar char="•"/>
            </a:pPr>
            <a:r>
              <a:rPr lang="en-US" sz="1600" dirty="0">
                <a:solidFill>
                  <a:schemeClr val="bg1">
                    <a:lumMod val="50000"/>
                  </a:schemeClr>
                </a:solidFill>
              </a:rPr>
              <a:t>W. </a:t>
            </a:r>
            <a:r>
              <a:rPr lang="en-US" sz="1600" dirty="0" err="1">
                <a:solidFill>
                  <a:schemeClr val="bg1">
                    <a:lumMod val="50000"/>
                  </a:schemeClr>
                </a:solidFill>
              </a:rPr>
              <a:t>Lunniss</a:t>
            </a:r>
            <a:r>
              <a:rPr lang="en-US" sz="1600" dirty="0">
                <a:solidFill>
                  <a:schemeClr val="bg1">
                    <a:lumMod val="50000"/>
                  </a:schemeClr>
                </a:solidFill>
              </a:rPr>
              <a:t>, S. </a:t>
            </a:r>
            <a:r>
              <a:rPr lang="en-US" sz="1600" dirty="0" err="1">
                <a:solidFill>
                  <a:schemeClr val="bg1">
                    <a:lumMod val="50000"/>
                  </a:schemeClr>
                </a:solidFill>
              </a:rPr>
              <a:t>Altmeyer</a:t>
            </a:r>
            <a:r>
              <a:rPr lang="en-US" sz="1600" dirty="0">
                <a:solidFill>
                  <a:schemeClr val="bg1">
                    <a:lumMod val="50000"/>
                  </a:schemeClr>
                </a:solidFill>
              </a:rPr>
              <a:t>, C. </a:t>
            </a:r>
            <a:r>
              <a:rPr lang="en-US" sz="1600" dirty="0" err="1">
                <a:solidFill>
                  <a:schemeClr val="bg1">
                    <a:lumMod val="50000"/>
                  </a:schemeClr>
                </a:solidFill>
              </a:rPr>
              <a:t>Maiza</a:t>
            </a:r>
            <a:r>
              <a:rPr lang="en-US" sz="1600" dirty="0">
                <a:solidFill>
                  <a:schemeClr val="bg1">
                    <a:lumMod val="50000"/>
                  </a:schemeClr>
                </a:solidFill>
              </a:rPr>
              <a:t>, and R. I. Davis. Integrating cache related pre-emption delay analysis into </a:t>
            </a:r>
            <a:r>
              <a:rPr lang="en-US" sz="1600" dirty="0" err="1">
                <a:solidFill>
                  <a:schemeClr val="bg1">
                    <a:lumMod val="50000"/>
                  </a:schemeClr>
                </a:solidFill>
              </a:rPr>
              <a:t>edf</a:t>
            </a:r>
            <a:r>
              <a:rPr lang="en-US" sz="1600" dirty="0">
                <a:solidFill>
                  <a:schemeClr val="bg1">
                    <a:lumMod val="50000"/>
                  </a:schemeClr>
                </a:solidFill>
              </a:rPr>
              <a:t> scheduling. </a:t>
            </a:r>
            <a:r>
              <a:rPr lang="en-US" sz="1600" i="1" dirty="0">
                <a:solidFill>
                  <a:schemeClr val="bg1">
                    <a:lumMod val="50000"/>
                  </a:schemeClr>
                </a:solidFill>
              </a:rPr>
              <a:t>RTAS</a:t>
            </a:r>
            <a:r>
              <a:rPr lang="en-US" sz="1600" dirty="0">
                <a:solidFill>
                  <a:schemeClr val="bg1">
                    <a:lumMod val="50000"/>
                  </a:schemeClr>
                </a:solidFill>
              </a:rPr>
              <a:t> 2013</a:t>
            </a:r>
          </a:p>
        </p:txBody>
      </p:sp>
      <p:sp>
        <p:nvSpPr>
          <p:cNvPr id="9" name="Slide Number Placeholder 8">
            <a:extLst>
              <a:ext uri="{FF2B5EF4-FFF2-40B4-BE49-F238E27FC236}">
                <a16:creationId xmlns:a16="http://schemas.microsoft.com/office/drawing/2014/main" id="{CC915746-BAA1-40AB-8232-CF6D6595916A}"/>
              </a:ext>
            </a:extLst>
          </p:cNvPr>
          <p:cNvSpPr>
            <a:spLocks noGrp="1"/>
          </p:cNvSpPr>
          <p:nvPr>
            <p:ph type="sldNum" sz="quarter" idx="12"/>
          </p:nvPr>
        </p:nvSpPr>
        <p:spPr/>
        <p:txBody>
          <a:bodyPr/>
          <a:lstStyle/>
          <a:p>
            <a:fld id="{C0DF9C1F-DB74-1E4B-8839-30A600129FD3}" type="slidenum">
              <a:rPr lang="en-US" smtClean="0"/>
              <a:t>27</a:t>
            </a:fld>
            <a:endParaRPr lang="en-US"/>
          </a:p>
        </p:txBody>
      </p:sp>
    </p:spTree>
    <p:extLst>
      <p:ext uri="{BB962C8B-B14F-4D97-AF65-F5344CB8AC3E}">
        <p14:creationId xmlns:p14="http://schemas.microsoft.com/office/powerpoint/2010/main" val="1078715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A015470-4337-48E8-808C-0A7CF46CE625}"/>
              </a:ext>
            </a:extLst>
          </p:cNvPr>
          <p:cNvSpPr>
            <a:spLocks noGrp="1"/>
          </p:cNvSpPr>
          <p:nvPr>
            <p:ph type="title"/>
          </p:nvPr>
        </p:nvSpPr>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a:t>
            </a:r>
            <a:r>
              <a:rPr lang="en-US" b="1" dirty="0">
                <a:solidFill>
                  <a:schemeClr val="accent6">
                    <a:lumMod val="50000"/>
                  </a:schemeClr>
                </a:solidFill>
              </a:rPr>
              <a:t>: Run-Time Evaluation</a:t>
            </a:r>
          </a:p>
        </p:txBody>
      </p:sp>
      <p:pic>
        <p:nvPicPr>
          <p:cNvPr id="10" name="Picture 9">
            <a:extLst>
              <a:ext uri="{FF2B5EF4-FFF2-40B4-BE49-F238E27FC236}">
                <a16:creationId xmlns:a16="http://schemas.microsoft.com/office/drawing/2014/main" id="{3F95794A-E2AE-4282-8088-691D4BF22AF0}"/>
              </a:ext>
            </a:extLst>
          </p:cNvPr>
          <p:cNvPicPr>
            <a:picLocks noChangeAspect="1"/>
          </p:cNvPicPr>
          <p:nvPr/>
        </p:nvPicPr>
        <p:blipFill>
          <a:blip r:embed="rId3"/>
          <a:stretch>
            <a:fillRect/>
          </a:stretch>
        </p:blipFill>
        <p:spPr>
          <a:xfrm>
            <a:off x="5951984" y="1677869"/>
            <a:ext cx="5040560" cy="3502257"/>
          </a:xfrm>
          <a:prstGeom prst="rect">
            <a:avLst/>
          </a:prstGeom>
        </p:spPr>
      </p:pic>
      <p:pic>
        <p:nvPicPr>
          <p:cNvPr id="11" name="Content Placeholder 9">
            <a:extLst>
              <a:ext uri="{FF2B5EF4-FFF2-40B4-BE49-F238E27FC236}">
                <a16:creationId xmlns:a16="http://schemas.microsoft.com/office/drawing/2014/main" id="{C85CA463-379F-4A70-96FF-5439D6CF718B}"/>
              </a:ext>
            </a:extLst>
          </p:cNvPr>
          <p:cNvPicPr>
            <a:picLocks noChangeAspect="1"/>
          </p:cNvPicPr>
          <p:nvPr/>
        </p:nvPicPr>
        <p:blipFill>
          <a:blip r:embed="rId4"/>
          <a:stretch>
            <a:fillRect/>
          </a:stretch>
        </p:blipFill>
        <p:spPr>
          <a:xfrm>
            <a:off x="623392" y="1613311"/>
            <a:ext cx="5183188" cy="3617591"/>
          </a:xfrm>
          <a:prstGeom prst="rect">
            <a:avLst/>
          </a:prstGeom>
        </p:spPr>
      </p:pic>
      <p:sp>
        <p:nvSpPr>
          <p:cNvPr id="3" name="Slide Number Placeholder 2">
            <a:extLst>
              <a:ext uri="{FF2B5EF4-FFF2-40B4-BE49-F238E27FC236}">
                <a16:creationId xmlns:a16="http://schemas.microsoft.com/office/drawing/2014/main" id="{B306C38C-CFD3-4EE5-B329-4FDA20A0E08C}"/>
              </a:ext>
            </a:extLst>
          </p:cNvPr>
          <p:cNvSpPr>
            <a:spLocks noGrp="1"/>
          </p:cNvSpPr>
          <p:nvPr>
            <p:ph type="sldNum" sz="quarter" idx="12"/>
          </p:nvPr>
        </p:nvSpPr>
        <p:spPr/>
        <p:txBody>
          <a:bodyPr/>
          <a:lstStyle/>
          <a:p>
            <a:fld id="{C0DF9C1F-DB74-1E4B-8839-30A600129FD3}" type="slidenum">
              <a:rPr lang="en-US" smtClean="0"/>
              <a:t>28</a:t>
            </a:fld>
            <a:endParaRPr lang="en-US"/>
          </a:p>
        </p:txBody>
      </p:sp>
    </p:spTree>
    <p:extLst>
      <p:ext uri="{BB962C8B-B14F-4D97-AF65-F5344CB8AC3E}">
        <p14:creationId xmlns:p14="http://schemas.microsoft.com/office/powerpoint/2010/main" val="2984987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625CA-6526-4B7E-B82B-0930DCE103F9}"/>
              </a:ext>
            </a:extLst>
          </p:cNvPr>
          <p:cNvSpPr>
            <a:spLocks noGrp="1"/>
          </p:cNvSpPr>
          <p:nvPr>
            <p:ph type="title"/>
          </p:nvPr>
        </p:nvSpPr>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a:t>
            </a:r>
            <a:r>
              <a:rPr lang="en-US" b="1" dirty="0">
                <a:solidFill>
                  <a:schemeClr val="accent6">
                    <a:lumMod val="50000"/>
                  </a:schemeClr>
                </a:solidFill>
                <a:latin typeface="+mn-lt"/>
              </a:rPr>
              <a:t>: Lessons</a:t>
            </a:r>
          </a:p>
        </p:txBody>
      </p:sp>
      <p:sp>
        <p:nvSpPr>
          <p:cNvPr id="3" name="Content Placeholder 2">
            <a:extLst>
              <a:ext uri="{FF2B5EF4-FFF2-40B4-BE49-F238E27FC236}">
                <a16:creationId xmlns:a16="http://schemas.microsoft.com/office/drawing/2014/main" id="{62899761-C87F-430D-9CC1-BAAE0A88A431}"/>
              </a:ext>
            </a:extLst>
          </p:cNvPr>
          <p:cNvSpPr>
            <a:spLocks noGrp="1"/>
          </p:cNvSpPr>
          <p:nvPr>
            <p:ph idx="1"/>
          </p:nvPr>
        </p:nvSpPr>
        <p:spPr/>
        <p:txBody>
          <a:bodyPr/>
          <a:lstStyle/>
          <a:p>
            <a:r>
              <a:rPr lang="en-US" dirty="0">
                <a:solidFill>
                  <a:schemeClr val="accent6">
                    <a:lumMod val="50000"/>
                  </a:schemeClr>
                </a:solidFill>
              </a:rPr>
              <a:t>WCETO and run-time performance of </a:t>
            </a:r>
            <a:r>
              <a:rPr lang="en-US" b="1" dirty="0">
                <a:solidFill>
                  <a:schemeClr val="accent6">
                    <a:lumMod val="50000"/>
                  </a:schemeClr>
                </a:solidFill>
                <a:latin typeface="Courier New" panose="02070309020205020404" pitchFamily="49" charset="0"/>
                <a:cs typeface="Courier New" panose="02070309020205020404" pitchFamily="49" charset="0"/>
              </a:rPr>
              <a:t>BUNDLE</a:t>
            </a:r>
            <a:r>
              <a:rPr lang="en-US" dirty="0">
                <a:solidFill>
                  <a:schemeClr val="accent6">
                    <a:lumMod val="50000"/>
                  </a:schemeClr>
                </a:solidFill>
              </a:rPr>
              <a:t> affirms the potential inter-thread cache benefits.</a:t>
            </a:r>
          </a:p>
          <a:p>
            <a:endParaRPr lang="en-US" dirty="0">
              <a:solidFill>
                <a:schemeClr val="accent6">
                  <a:lumMod val="50000"/>
                </a:schemeClr>
              </a:solidFill>
            </a:endParaRPr>
          </a:p>
          <a:p>
            <a:r>
              <a:rPr lang="en-US" dirty="0">
                <a:solidFill>
                  <a:schemeClr val="accent6">
                    <a:lumMod val="50000"/>
                  </a:schemeClr>
                </a:solidFill>
              </a:rPr>
              <a:t>An integrated approach of scheduling algorithm, WCETO calculation, and </a:t>
            </a:r>
            <a:r>
              <a:rPr lang="en-US" dirty="0" err="1">
                <a:solidFill>
                  <a:schemeClr val="accent6">
                    <a:lumMod val="50000"/>
                  </a:schemeClr>
                </a:solidFill>
              </a:rPr>
              <a:t>schedulability</a:t>
            </a:r>
            <a:r>
              <a:rPr lang="en-US" dirty="0">
                <a:solidFill>
                  <a:schemeClr val="accent6">
                    <a:lumMod val="50000"/>
                  </a:schemeClr>
                </a:solidFill>
              </a:rPr>
              <a:t> analysis is required.</a:t>
            </a:r>
          </a:p>
          <a:p>
            <a:endParaRPr lang="en-US" b="1" dirty="0">
              <a:solidFill>
                <a:schemeClr val="accent6">
                  <a:lumMod val="50000"/>
                </a:schemeClr>
              </a:solidFill>
              <a:latin typeface="Courier New" panose="02070309020205020404" pitchFamily="49" charset="0"/>
              <a:cs typeface="Courier New" panose="02070309020205020404" pitchFamily="49" charset="0"/>
            </a:endParaRPr>
          </a:p>
          <a:p>
            <a:r>
              <a:rPr lang="en-US" b="1" dirty="0">
                <a:solidFill>
                  <a:schemeClr val="accent6">
                    <a:lumMod val="50000"/>
                  </a:schemeClr>
                </a:solidFill>
                <a:latin typeface="Courier New" panose="02070309020205020404" pitchFamily="49" charset="0"/>
                <a:cs typeface="Courier New" panose="02070309020205020404" pitchFamily="49" charset="0"/>
              </a:rPr>
              <a:t>BUNDLE</a:t>
            </a:r>
            <a:r>
              <a:rPr lang="en-US" dirty="0">
                <a:solidFill>
                  <a:schemeClr val="accent6">
                    <a:lumMod val="50000"/>
                  </a:schemeClr>
                </a:solidFill>
              </a:rPr>
              <a:t> is a promising </a:t>
            </a:r>
            <a:r>
              <a:rPr lang="en-US" b="1" dirty="0">
                <a:solidFill>
                  <a:schemeClr val="accent6">
                    <a:lumMod val="50000"/>
                  </a:schemeClr>
                </a:solidFill>
              </a:rPr>
              <a:t>first step</a:t>
            </a:r>
            <a:r>
              <a:rPr lang="en-US" dirty="0">
                <a:solidFill>
                  <a:schemeClr val="accent6">
                    <a:lumMod val="50000"/>
                  </a:schemeClr>
                </a:solidFill>
              </a:rPr>
              <a:t>.</a:t>
            </a:r>
          </a:p>
          <a:p>
            <a:endParaRPr lang="en-US" dirty="0">
              <a:solidFill>
                <a:schemeClr val="accent6">
                  <a:lumMod val="50000"/>
                </a:schemeClr>
              </a:solidFill>
            </a:endParaRPr>
          </a:p>
        </p:txBody>
      </p:sp>
      <p:sp>
        <p:nvSpPr>
          <p:cNvPr id="5" name="Slide Number Placeholder 4">
            <a:extLst>
              <a:ext uri="{FF2B5EF4-FFF2-40B4-BE49-F238E27FC236}">
                <a16:creationId xmlns:a16="http://schemas.microsoft.com/office/drawing/2014/main" id="{67570AFB-A15D-441F-AD0A-4A14692EBD8D}"/>
              </a:ext>
            </a:extLst>
          </p:cNvPr>
          <p:cNvSpPr>
            <a:spLocks noGrp="1"/>
          </p:cNvSpPr>
          <p:nvPr>
            <p:ph type="sldNum" sz="quarter" idx="12"/>
          </p:nvPr>
        </p:nvSpPr>
        <p:spPr/>
        <p:txBody>
          <a:bodyPr/>
          <a:lstStyle/>
          <a:p>
            <a:fld id="{C0DF9C1F-DB74-1E4B-8839-30A600129FD3}" type="slidenum">
              <a:rPr lang="en-US" smtClean="0"/>
              <a:t>29</a:t>
            </a:fld>
            <a:endParaRPr lang="en-US"/>
          </a:p>
        </p:txBody>
      </p:sp>
    </p:spTree>
    <p:extLst>
      <p:ext uri="{BB962C8B-B14F-4D97-AF65-F5344CB8AC3E}">
        <p14:creationId xmlns:p14="http://schemas.microsoft.com/office/powerpoint/2010/main" val="1289660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3005C-8418-4E73-B668-1CB430162328}"/>
              </a:ext>
            </a:extLst>
          </p:cNvPr>
          <p:cNvSpPr>
            <a:spLocks noGrp="1"/>
          </p:cNvSpPr>
          <p:nvPr>
            <p:ph type="title"/>
          </p:nvPr>
        </p:nvSpPr>
        <p:spPr/>
        <p:txBody>
          <a:bodyPr/>
          <a:lstStyle/>
          <a:p>
            <a:r>
              <a:rPr lang="en-US" b="1" dirty="0">
                <a:solidFill>
                  <a:schemeClr val="accent6">
                    <a:lumMod val="50000"/>
                  </a:schemeClr>
                </a:solidFill>
                <a:latin typeface="+mn-lt"/>
              </a:rPr>
              <a:t>Hard Real-Time Systems</a:t>
            </a:r>
          </a:p>
        </p:txBody>
      </p:sp>
      <p:sp>
        <p:nvSpPr>
          <p:cNvPr id="3" name="Text Placeholder 2">
            <a:extLst>
              <a:ext uri="{FF2B5EF4-FFF2-40B4-BE49-F238E27FC236}">
                <a16:creationId xmlns:a16="http://schemas.microsoft.com/office/drawing/2014/main" id="{55C4CB72-818B-4A70-8D31-ABA3EA749DF9}"/>
              </a:ext>
            </a:extLst>
          </p:cNvPr>
          <p:cNvSpPr>
            <a:spLocks noGrp="1"/>
          </p:cNvSpPr>
          <p:nvPr>
            <p:ph idx="1"/>
          </p:nvPr>
        </p:nvSpPr>
        <p:spPr>
          <a:xfrm>
            <a:off x="838199" y="1690692"/>
            <a:ext cx="5400555" cy="4250563"/>
          </a:xfrm>
        </p:spPr>
        <p:txBody>
          <a:bodyPr>
            <a:normAutofit/>
          </a:bodyPr>
          <a:lstStyle/>
          <a:p>
            <a:pPr marL="0" indent="0">
              <a:buNone/>
            </a:pPr>
            <a:r>
              <a:rPr lang="en-US" sz="2800" dirty="0">
                <a:solidFill>
                  <a:schemeClr val="accent6">
                    <a:lumMod val="50000"/>
                  </a:schemeClr>
                </a:solidFill>
              </a:rPr>
              <a:t>Differ from a </a:t>
            </a:r>
            <a:r>
              <a:rPr lang="en-US" sz="2800" b="1" dirty="0">
                <a:solidFill>
                  <a:schemeClr val="accent6">
                    <a:lumMod val="50000"/>
                  </a:schemeClr>
                </a:solidFill>
              </a:rPr>
              <a:t>non-real-time</a:t>
            </a:r>
            <a:r>
              <a:rPr lang="en-US" sz="2800" dirty="0">
                <a:solidFill>
                  <a:schemeClr val="accent6">
                    <a:lumMod val="50000"/>
                  </a:schemeClr>
                </a:solidFill>
              </a:rPr>
              <a:t> systems by two significant aspects:</a:t>
            </a:r>
          </a:p>
          <a:p>
            <a:pPr marL="514350" indent="-514350">
              <a:buFont typeface="+mj-lt"/>
              <a:buAutoNum type="arabicPeriod"/>
            </a:pPr>
            <a:r>
              <a:rPr lang="en-US" dirty="0">
                <a:solidFill>
                  <a:schemeClr val="accent6">
                    <a:lumMod val="50000"/>
                  </a:schemeClr>
                </a:solidFill>
              </a:rPr>
              <a:t>Results must be </a:t>
            </a:r>
            <a:r>
              <a:rPr lang="en-US" b="1" dirty="0">
                <a:solidFill>
                  <a:schemeClr val="accent6">
                    <a:lumMod val="50000"/>
                  </a:schemeClr>
                </a:solidFill>
              </a:rPr>
              <a:t>logically</a:t>
            </a:r>
            <a:r>
              <a:rPr lang="en-US" dirty="0">
                <a:solidFill>
                  <a:schemeClr val="accent6">
                    <a:lumMod val="50000"/>
                  </a:schemeClr>
                </a:solidFill>
              </a:rPr>
              <a:t> and </a:t>
            </a:r>
            <a:r>
              <a:rPr lang="en-US" b="1" dirty="0">
                <a:solidFill>
                  <a:schemeClr val="accent6">
                    <a:lumMod val="50000"/>
                  </a:schemeClr>
                </a:solidFill>
              </a:rPr>
              <a:t>temporally</a:t>
            </a:r>
            <a:r>
              <a:rPr lang="en-US" dirty="0">
                <a:solidFill>
                  <a:schemeClr val="accent6">
                    <a:lumMod val="50000"/>
                  </a:schemeClr>
                </a:solidFill>
              </a:rPr>
              <a:t> correct, where results must arrive on time (neither early nor late).</a:t>
            </a:r>
          </a:p>
          <a:p>
            <a:pPr marL="514350" indent="-514350">
              <a:buFont typeface="+mj-lt"/>
              <a:buAutoNum type="arabicPeriod"/>
            </a:pPr>
            <a:r>
              <a:rPr lang="en-US" sz="2800" dirty="0">
                <a:solidFill>
                  <a:schemeClr val="accent6">
                    <a:lumMod val="50000"/>
                  </a:schemeClr>
                </a:solidFill>
              </a:rPr>
              <a:t>A logical or temporal error is </a:t>
            </a:r>
            <a:r>
              <a:rPr lang="en-US" sz="2800" b="1" dirty="0">
                <a:solidFill>
                  <a:schemeClr val="accent6">
                    <a:lumMod val="50000"/>
                  </a:schemeClr>
                </a:solidFill>
              </a:rPr>
              <a:t>catastrophic</a:t>
            </a:r>
            <a:r>
              <a:rPr lang="en-US" sz="2800" dirty="0">
                <a:solidFill>
                  <a:schemeClr val="accent6">
                    <a:lumMod val="50000"/>
                  </a:schemeClr>
                </a:solidFill>
              </a:rPr>
              <a:t>,</a:t>
            </a:r>
            <a:r>
              <a:rPr lang="en-US" dirty="0">
                <a:solidFill>
                  <a:schemeClr val="accent6">
                    <a:lumMod val="50000"/>
                  </a:schemeClr>
                </a:solidFill>
              </a:rPr>
              <a:t> where</a:t>
            </a:r>
            <a:r>
              <a:rPr lang="en-US" b="1" dirty="0">
                <a:solidFill>
                  <a:schemeClr val="accent6">
                    <a:lumMod val="50000"/>
                  </a:schemeClr>
                </a:solidFill>
              </a:rPr>
              <a:t> </a:t>
            </a:r>
            <a:r>
              <a:rPr lang="en-US" dirty="0">
                <a:solidFill>
                  <a:schemeClr val="accent6">
                    <a:lumMod val="50000"/>
                  </a:schemeClr>
                </a:solidFill>
              </a:rPr>
              <a:t>safety or property is put at risk</a:t>
            </a:r>
            <a:r>
              <a:rPr lang="en-US" sz="2800" dirty="0">
                <a:solidFill>
                  <a:schemeClr val="accent6">
                    <a:lumMod val="50000"/>
                  </a:schemeClr>
                </a:solidFill>
              </a:rPr>
              <a:t>.</a:t>
            </a:r>
          </a:p>
        </p:txBody>
      </p:sp>
      <p:sp>
        <p:nvSpPr>
          <p:cNvPr id="4" name="Heart 3">
            <a:extLst>
              <a:ext uri="{FF2B5EF4-FFF2-40B4-BE49-F238E27FC236}">
                <a16:creationId xmlns:a16="http://schemas.microsoft.com/office/drawing/2014/main" id="{C9AFB3C0-A14C-4FC9-A3AB-4370C45FBB55}"/>
              </a:ext>
            </a:extLst>
          </p:cNvPr>
          <p:cNvSpPr/>
          <p:nvPr/>
        </p:nvSpPr>
        <p:spPr>
          <a:xfrm>
            <a:off x="8543778" y="1825625"/>
            <a:ext cx="2869810" cy="2869810"/>
          </a:xfrm>
          <a:prstGeom prst="heart">
            <a:avLst/>
          </a:prstGeom>
          <a:solidFill>
            <a:schemeClr val="accent6">
              <a:lumMod val="60000"/>
              <a:lumOff val="40000"/>
            </a:schemeClr>
          </a:solidFill>
          <a:ln w="19050">
            <a:solidFill>
              <a:schemeClr val="accent6">
                <a:lumMod val="50000"/>
              </a:schemeClr>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Connector: Elbow 6">
            <a:extLst>
              <a:ext uri="{FF2B5EF4-FFF2-40B4-BE49-F238E27FC236}">
                <a16:creationId xmlns:a16="http://schemas.microsoft.com/office/drawing/2014/main" id="{95E1B6AF-A675-4CC1-8D66-E2736730C5C6}"/>
              </a:ext>
            </a:extLst>
          </p:cNvPr>
          <p:cNvCxnSpPr>
            <a:cxnSpLocks/>
            <a:stCxn id="9" idx="0"/>
          </p:cNvCxnSpPr>
          <p:nvPr/>
        </p:nvCxnSpPr>
        <p:spPr>
          <a:xfrm rot="5400000" flipH="1" flipV="1">
            <a:off x="7775874" y="2010755"/>
            <a:ext cx="741500" cy="2041347"/>
          </a:xfrm>
          <a:prstGeom prst="bentConnector2">
            <a:avLst/>
          </a:prstGeom>
          <a:ln w="19050">
            <a:solidFill>
              <a:schemeClr val="accent6">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DE870463-2B64-4A3D-BD46-D4BDA0197D89}"/>
              </a:ext>
            </a:extLst>
          </p:cNvPr>
          <p:cNvCxnSpPr>
            <a:cxnSpLocks/>
          </p:cNvCxnSpPr>
          <p:nvPr/>
        </p:nvCxnSpPr>
        <p:spPr>
          <a:xfrm flipV="1">
            <a:off x="7312919" y="3038785"/>
            <a:ext cx="2051549" cy="363392"/>
          </a:xfrm>
          <a:prstGeom prst="bentConnector3">
            <a:avLst>
              <a:gd name="adj1" fmla="val 35896"/>
            </a:avLst>
          </a:prstGeom>
          <a:ln w="19050">
            <a:solidFill>
              <a:schemeClr val="accent6">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 name="Lightning Bolt 4">
            <a:extLst>
              <a:ext uri="{FF2B5EF4-FFF2-40B4-BE49-F238E27FC236}">
                <a16:creationId xmlns:a16="http://schemas.microsoft.com/office/drawing/2014/main" id="{3F3EBC90-68BA-4B41-97E1-F785CE059813}"/>
              </a:ext>
            </a:extLst>
          </p:cNvPr>
          <p:cNvSpPr/>
          <p:nvPr/>
        </p:nvSpPr>
        <p:spPr>
          <a:xfrm>
            <a:off x="7125950" y="2246883"/>
            <a:ext cx="831460" cy="831460"/>
          </a:xfrm>
          <a:prstGeom prst="lightningBolt">
            <a:avLst/>
          </a:prstGeom>
          <a:solidFill>
            <a:schemeClr val="accent4"/>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D0CD864-A3C6-44EB-B2D4-13BB30CF4197}"/>
              </a:ext>
            </a:extLst>
          </p:cNvPr>
          <p:cNvSpPr/>
          <p:nvPr/>
        </p:nvSpPr>
        <p:spPr>
          <a:xfrm>
            <a:off x="6769273" y="3402178"/>
            <a:ext cx="713356" cy="827590"/>
          </a:xfrm>
          <a:prstGeom prst="rect">
            <a:avLst/>
          </a:prstGeom>
          <a:solidFill>
            <a:schemeClr val="accent6">
              <a:lumMod val="60000"/>
              <a:lumOff val="4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CPU</a:t>
            </a:r>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1B16E3CC-D2CD-4659-AB0C-CD66943D096D}"/>
                  </a:ext>
                </a:extLst>
              </p:cNvPr>
              <p:cNvSpPr/>
              <p:nvPr/>
            </p:nvSpPr>
            <p:spPr>
              <a:xfrm>
                <a:off x="8280388" y="3429000"/>
                <a:ext cx="526780" cy="526780"/>
              </a:xfrm>
              <a:prstGeom prst="ellipse">
                <a:avLst/>
              </a:prstGeom>
              <a:solidFill>
                <a:schemeClr val="accent6">
                  <a:lumMod val="60000"/>
                  <a:lumOff val="4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smtClean="0">
                          <a:solidFill>
                            <a:schemeClr val="accent6">
                              <a:lumMod val="50000"/>
                            </a:schemeClr>
                          </a:solidFill>
                          <a:latin typeface="Cambria Math" panose="02040503050406030204" pitchFamily="18" charset="0"/>
                          <a:ea typeface="Cambria Math" panose="02040503050406030204" pitchFamily="18" charset="0"/>
                        </a:rPr>
                        <m:t>𝜃</m:t>
                      </m:r>
                    </m:oMath>
                  </m:oMathPara>
                </a14:m>
                <a:endParaRPr lang="en-US" sz="2400" dirty="0"/>
              </a:p>
            </p:txBody>
          </p:sp>
        </mc:Choice>
        <mc:Fallback xmlns="">
          <p:sp>
            <p:nvSpPr>
              <p:cNvPr id="12" name="Oval 11">
                <a:extLst>
                  <a:ext uri="{FF2B5EF4-FFF2-40B4-BE49-F238E27FC236}">
                    <a16:creationId xmlns:a16="http://schemas.microsoft.com/office/drawing/2014/main" id="{1B16E3CC-D2CD-4659-AB0C-CD66943D096D}"/>
                  </a:ext>
                </a:extLst>
              </p:cNvPr>
              <p:cNvSpPr>
                <a:spLocks noRot="1" noChangeAspect="1" noMove="1" noResize="1" noEditPoints="1" noAdjustHandles="1" noChangeArrowheads="1" noChangeShapeType="1" noTextEdit="1"/>
              </p:cNvSpPr>
              <p:nvPr/>
            </p:nvSpPr>
            <p:spPr>
              <a:xfrm>
                <a:off x="8280388" y="3429000"/>
                <a:ext cx="526780" cy="526780"/>
              </a:xfrm>
              <a:prstGeom prst="ellipse">
                <a:avLst/>
              </a:prstGeom>
              <a:blipFill>
                <a:blip r:embed="rId3"/>
                <a:stretch>
                  <a:fillRect/>
                </a:stretch>
              </a:blipFill>
              <a:ln w="19050">
                <a:solidFill>
                  <a:schemeClr val="accent6">
                    <a:lumMod val="50000"/>
                  </a:schemeClr>
                </a:solidFill>
              </a:ln>
            </p:spPr>
            <p:txBody>
              <a:bodyPr/>
              <a:lstStyle/>
              <a:p>
                <a:r>
                  <a:rPr lang="en-US">
                    <a:noFill/>
                  </a:rPr>
                  <a:t> </a:t>
                </a:r>
              </a:p>
            </p:txBody>
          </p:sp>
        </mc:Fallback>
      </mc:AlternateContent>
      <p:cxnSp>
        <p:nvCxnSpPr>
          <p:cNvPr id="14" name="Connector: Elbow 13">
            <a:extLst>
              <a:ext uri="{FF2B5EF4-FFF2-40B4-BE49-F238E27FC236}">
                <a16:creationId xmlns:a16="http://schemas.microsoft.com/office/drawing/2014/main" id="{A6E1BFAF-6398-4692-8F80-745ABDE56B89}"/>
              </a:ext>
            </a:extLst>
          </p:cNvPr>
          <p:cNvCxnSpPr>
            <a:cxnSpLocks/>
            <a:endCxn id="12" idx="1"/>
          </p:cNvCxnSpPr>
          <p:nvPr/>
        </p:nvCxnSpPr>
        <p:spPr>
          <a:xfrm flipV="1">
            <a:off x="7408298" y="3506145"/>
            <a:ext cx="949235" cy="127912"/>
          </a:xfrm>
          <a:prstGeom prst="bentConnector4">
            <a:avLst>
              <a:gd name="adj1" fmla="val 45936"/>
              <a:gd name="adj2" fmla="val 112323"/>
            </a:avLst>
          </a:prstGeom>
          <a:ln w="19050">
            <a:solidFill>
              <a:schemeClr val="accent6">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96CE28C-612A-4D80-B27E-34AF8F88F05A}"/>
              </a:ext>
            </a:extLst>
          </p:cNvPr>
          <p:cNvCxnSpPr>
            <a:cxnSpLocks/>
            <a:endCxn id="12" idx="3"/>
          </p:cNvCxnSpPr>
          <p:nvPr/>
        </p:nvCxnSpPr>
        <p:spPr>
          <a:xfrm flipV="1">
            <a:off x="7411111" y="3878635"/>
            <a:ext cx="946422" cy="75964"/>
          </a:xfrm>
          <a:prstGeom prst="bentConnector4">
            <a:avLst>
              <a:gd name="adj1" fmla="val 45924"/>
              <a:gd name="adj2" fmla="val -226010"/>
            </a:avLst>
          </a:prstGeom>
          <a:ln w="19050">
            <a:solidFill>
              <a:schemeClr val="accent6">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96" name="Graphic 95">
            <a:extLst>
              <a:ext uri="{FF2B5EF4-FFF2-40B4-BE49-F238E27FC236}">
                <a16:creationId xmlns:a16="http://schemas.microsoft.com/office/drawing/2014/main" id="{9942AB3D-EE7E-49C8-9B8E-DDCD093455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6858896" y="4229768"/>
            <a:ext cx="572012" cy="1007238"/>
          </a:xfrm>
          <a:prstGeom prst="rect">
            <a:avLst/>
          </a:prstGeom>
        </p:spPr>
      </p:pic>
      <p:cxnSp>
        <p:nvCxnSpPr>
          <p:cNvPr id="118" name="Connector: Elbow 117">
            <a:extLst>
              <a:ext uri="{FF2B5EF4-FFF2-40B4-BE49-F238E27FC236}">
                <a16:creationId xmlns:a16="http://schemas.microsoft.com/office/drawing/2014/main" id="{CACDA2D6-BA1F-49FF-A07A-7EE28BA6AE10}"/>
              </a:ext>
            </a:extLst>
          </p:cNvPr>
          <p:cNvCxnSpPr>
            <a:cxnSpLocks/>
          </p:cNvCxnSpPr>
          <p:nvPr/>
        </p:nvCxnSpPr>
        <p:spPr>
          <a:xfrm flipV="1">
            <a:off x="7045085" y="4229767"/>
            <a:ext cx="199633" cy="1"/>
          </a:xfrm>
          <a:prstGeom prst="bentConnector3">
            <a:avLst>
              <a:gd name="adj1" fmla="val 50000"/>
            </a:avLst>
          </a:prstGeom>
          <a:ln w="19050">
            <a:solidFill>
              <a:schemeClr val="accent6">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Slide Number Placeholder 9">
            <a:extLst>
              <a:ext uri="{FF2B5EF4-FFF2-40B4-BE49-F238E27FC236}">
                <a16:creationId xmlns:a16="http://schemas.microsoft.com/office/drawing/2014/main" id="{CA3299E6-88D8-4697-B166-F9EDA1197523}"/>
              </a:ext>
            </a:extLst>
          </p:cNvPr>
          <p:cNvSpPr>
            <a:spLocks noGrp="1"/>
          </p:cNvSpPr>
          <p:nvPr>
            <p:ph type="sldNum" sz="quarter" idx="12"/>
          </p:nvPr>
        </p:nvSpPr>
        <p:spPr/>
        <p:txBody>
          <a:bodyPr/>
          <a:lstStyle/>
          <a:p>
            <a:fld id="{C0DF9C1F-DB74-1E4B-8839-30A600129FD3}" type="slidenum">
              <a:rPr lang="en-US" smtClean="0"/>
              <a:t>3</a:t>
            </a:fld>
            <a:endParaRPr lang="en-US"/>
          </a:p>
        </p:txBody>
      </p:sp>
    </p:spTree>
    <p:extLst>
      <p:ext uri="{BB962C8B-B14F-4D97-AF65-F5344CB8AC3E}">
        <p14:creationId xmlns:p14="http://schemas.microsoft.com/office/powerpoint/2010/main" val="311032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6" presetClass="emph" presetSubtype="0" repeatCount="indefinite" accel="26667" autoRev="1" fill="hold" grpId="0" nodeType="afterEffect">
                                  <p:stCondLst>
                                    <p:cond delay="0"/>
                                  </p:stCondLst>
                                  <p:childTnLst>
                                    <p:animScale>
                                      <p:cBhvr>
                                        <p:cTn id="10" dur="750" fill="hold"/>
                                        <p:tgtEl>
                                          <p:spTgt spid="4"/>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625CA-6526-4B7E-B82B-0930DCE103F9}"/>
              </a:ext>
            </a:extLst>
          </p:cNvPr>
          <p:cNvSpPr>
            <a:spLocks noGrp="1"/>
          </p:cNvSpPr>
          <p:nvPr>
            <p:ph type="title"/>
          </p:nvPr>
        </p:nvSpPr>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a:t>
            </a:r>
            <a:r>
              <a:rPr lang="en-US" b="1" dirty="0">
                <a:solidFill>
                  <a:schemeClr val="accent6">
                    <a:lumMod val="50000"/>
                  </a:schemeClr>
                </a:solidFill>
                <a:latin typeface="+mn-lt"/>
              </a:rPr>
              <a:t>: First Step</a:t>
            </a:r>
          </a:p>
        </p:txBody>
      </p:sp>
      <p:sp>
        <p:nvSpPr>
          <p:cNvPr id="3" name="Content Placeholder 2">
            <a:extLst>
              <a:ext uri="{FF2B5EF4-FFF2-40B4-BE49-F238E27FC236}">
                <a16:creationId xmlns:a16="http://schemas.microsoft.com/office/drawing/2014/main" id="{62899761-C87F-430D-9CC1-BAAE0A88A431}"/>
              </a:ext>
            </a:extLst>
          </p:cNvPr>
          <p:cNvSpPr>
            <a:spLocks noGrp="1"/>
          </p:cNvSpPr>
          <p:nvPr>
            <p:ph idx="1"/>
          </p:nvPr>
        </p:nvSpPr>
        <p:spPr/>
        <p:txBody>
          <a:bodyPr/>
          <a:lstStyle/>
          <a:p>
            <a:pPr>
              <a:lnSpc>
                <a:spcPct val="150000"/>
              </a:lnSpc>
            </a:pPr>
            <a:r>
              <a:rPr lang="en-US" dirty="0">
                <a:solidFill>
                  <a:schemeClr val="accent6">
                    <a:lumMod val="50000"/>
                  </a:schemeClr>
                </a:solidFill>
              </a:rPr>
              <a:t>Complex WCETO calculation.</a:t>
            </a:r>
          </a:p>
          <a:p>
            <a:pPr>
              <a:lnSpc>
                <a:spcPct val="150000"/>
              </a:lnSpc>
            </a:pPr>
            <a:r>
              <a:rPr lang="en-US" dirty="0">
                <a:solidFill>
                  <a:schemeClr val="accent6">
                    <a:lumMod val="50000"/>
                  </a:schemeClr>
                </a:solidFill>
              </a:rPr>
              <a:t>WCETO analysis and run-time performance compared for synthetic, rather than real programs. </a:t>
            </a:r>
          </a:p>
          <a:p>
            <a:pPr>
              <a:lnSpc>
                <a:spcPct val="150000"/>
              </a:lnSpc>
            </a:pPr>
            <a:r>
              <a:rPr lang="en-US" dirty="0">
                <a:solidFill>
                  <a:schemeClr val="accent6">
                    <a:lumMod val="50000"/>
                  </a:schemeClr>
                </a:solidFill>
              </a:rPr>
              <a:t>Sub-optimal cache sharing between threads due to scheduling decisions.</a:t>
            </a:r>
          </a:p>
        </p:txBody>
      </p:sp>
      <p:sp>
        <p:nvSpPr>
          <p:cNvPr id="5" name="Slide Number Placeholder 4">
            <a:extLst>
              <a:ext uri="{FF2B5EF4-FFF2-40B4-BE49-F238E27FC236}">
                <a16:creationId xmlns:a16="http://schemas.microsoft.com/office/drawing/2014/main" id="{67570AFB-A15D-441F-AD0A-4A14692EBD8D}"/>
              </a:ext>
            </a:extLst>
          </p:cNvPr>
          <p:cNvSpPr>
            <a:spLocks noGrp="1"/>
          </p:cNvSpPr>
          <p:nvPr>
            <p:ph type="sldNum" sz="quarter" idx="12"/>
          </p:nvPr>
        </p:nvSpPr>
        <p:spPr/>
        <p:txBody>
          <a:bodyPr/>
          <a:lstStyle/>
          <a:p>
            <a:fld id="{C0DF9C1F-DB74-1E4B-8839-30A600129FD3}" type="slidenum">
              <a:rPr lang="en-US" smtClean="0"/>
              <a:t>30</a:t>
            </a:fld>
            <a:endParaRPr lang="en-US"/>
          </a:p>
        </p:txBody>
      </p:sp>
    </p:spTree>
    <p:extLst>
      <p:ext uri="{BB962C8B-B14F-4D97-AF65-F5344CB8AC3E}">
        <p14:creationId xmlns:p14="http://schemas.microsoft.com/office/powerpoint/2010/main" val="1246471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38290C-261E-4676-B0EC-C8EC75356D7E}"/>
              </a:ext>
            </a:extLst>
          </p:cNvPr>
          <p:cNvSpPr>
            <a:spLocks noGrp="1"/>
          </p:cNvSpPr>
          <p:nvPr>
            <p:ph type="ctrTitle"/>
          </p:nvPr>
        </p:nvSpPr>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a:t>
            </a:r>
            <a:r>
              <a:rPr lang="en-US" dirty="0">
                <a:solidFill>
                  <a:schemeClr val="accent6">
                    <a:lumMod val="50000"/>
                  </a:schemeClr>
                </a:solidFill>
                <a:latin typeface="+mn-lt"/>
                <a:cs typeface="Courier New" panose="02070309020205020404" pitchFamily="49" charset="0"/>
              </a:rPr>
              <a:t> : Sub-Optimal Cache Sharing</a:t>
            </a:r>
          </a:p>
        </p:txBody>
      </p:sp>
      <p:sp>
        <p:nvSpPr>
          <p:cNvPr id="5" name="Subtitle 4">
            <a:extLst>
              <a:ext uri="{FF2B5EF4-FFF2-40B4-BE49-F238E27FC236}">
                <a16:creationId xmlns:a16="http://schemas.microsoft.com/office/drawing/2014/main" id="{C1FC5906-9076-4490-A9FE-6906A96E864A}"/>
              </a:ext>
            </a:extLst>
          </p:cNvPr>
          <p:cNvSpPr>
            <a:spLocks noGrp="1"/>
          </p:cNvSpPr>
          <p:nvPr>
            <p:ph type="subTitle" idx="1"/>
          </p:nvPr>
        </p:nvSpPr>
        <p:spPr/>
        <p:txBody>
          <a:bodyPr anchor="ctr">
            <a:normAutofit/>
          </a:bodyPr>
          <a:lstStyle/>
          <a:p>
            <a:r>
              <a:rPr lang="en-US" sz="2800" b="1" dirty="0">
                <a:solidFill>
                  <a:schemeClr val="accent6">
                    <a:lumMod val="50000"/>
                  </a:schemeClr>
                </a:solidFill>
              </a:rPr>
              <a:t>Arbitrary</a:t>
            </a:r>
            <a:r>
              <a:rPr lang="en-US" sz="2800" dirty="0">
                <a:solidFill>
                  <a:schemeClr val="accent6">
                    <a:lumMod val="50000"/>
                  </a:schemeClr>
                </a:solidFill>
              </a:rPr>
              <a:t> active bundle </a:t>
            </a:r>
            <a:r>
              <a:rPr lang="en-US" sz="2800" b="1" dirty="0">
                <a:solidFill>
                  <a:schemeClr val="accent6">
                    <a:lumMod val="50000"/>
                  </a:schemeClr>
                </a:solidFill>
              </a:rPr>
              <a:t>selection</a:t>
            </a:r>
            <a:r>
              <a:rPr lang="en-US" sz="2800" dirty="0">
                <a:solidFill>
                  <a:schemeClr val="accent6">
                    <a:lumMod val="50000"/>
                  </a:schemeClr>
                </a:solidFill>
              </a:rPr>
              <a:t> creates complex WCETO calculations and </a:t>
            </a:r>
            <a:r>
              <a:rPr lang="en-US" sz="2800" b="1" dirty="0">
                <a:solidFill>
                  <a:schemeClr val="accent6">
                    <a:lumMod val="50000"/>
                  </a:schemeClr>
                </a:solidFill>
              </a:rPr>
              <a:t>sub-optimal cache</a:t>
            </a:r>
            <a:r>
              <a:rPr lang="en-US" sz="2800" dirty="0">
                <a:solidFill>
                  <a:schemeClr val="accent6">
                    <a:lumMod val="50000"/>
                  </a:schemeClr>
                </a:solidFill>
              </a:rPr>
              <a:t> sharing at run-time.</a:t>
            </a:r>
          </a:p>
        </p:txBody>
      </p:sp>
      <p:sp>
        <p:nvSpPr>
          <p:cNvPr id="3" name="Slide Number Placeholder 2">
            <a:extLst>
              <a:ext uri="{FF2B5EF4-FFF2-40B4-BE49-F238E27FC236}">
                <a16:creationId xmlns:a16="http://schemas.microsoft.com/office/drawing/2014/main" id="{E7F99171-6681-45B7-BF52-67DF8B6693D8}"/>
              </a:ext>
            </a:extLst>
          </p:cNvPr>
          <p:cNvSpPr>
            <a:spLocks noGrp="1"/>
          </p:cNvSpPr>
          <p:nvPr>
            <p:ph type="sldNum" sz="quarter" idx="12"/>
          </p:nvPr>
        </p:nvSpPr>
        <p:spPr/>
        <p:txBody>
          <a:bodyPr/>
          <a:lstStyle/>
          <a:p>
            <a:fld id="{C0DF9C1F-DB74-1E4B-8839-30A600129FD3}" type="slidenum">
              <a:rPr lang="en-US" smtClean="0"/>
              <a:t>31</a:t>
            </a:fld>
            <a:endParaRPr lang="en-US" dirty="0"/>
          </a:p>
        </p:txBody>
      </p:sp>
    </p:spTree>
    <p:extLst>
      <p:ext uri="{BB962C8B-B14F-4D97-AF65-F5344CB8AC3E}">
        <p14:creationId xmlns:p14="http://schemas.microsoft.com/office/powerpoint/2010/main" val="886211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C0B829F3-129A-448E-BFF9-9A92907AB948}"/>
              </a:ext>
            </a:extLst>
          </p:cNvPr>
          <p:cNvSpPr>
            <a:spLocks noGrp="1"/>
          </p:cNvSpPr>
          <p:nvPr>
            <p:ph type="title"/>
          </p:nvPr>
        </p:nvSpPr>
        <p:spPr>
          <a:xfrm>
            <a:off x="838200" y="365129"/>
            <a:ext cx="10515600" cy="1325563"/>
          </a:xfrm>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a:t>
            </a:r>
            <a:r>
              <a:rPr lang="en-US" b="1" dirty="0">
                <a:solidFill>
                  <a:schemeClr val="accent6">
                    <a:lumMod val="50000"/>
                  </a:schemeClr>
                </a:solidFill>
              </a:rPr>
              <a:t>: Sub-Optimal Example</a:t>
            </a:r>
          </a:p>
        </p:txBody>
      </p:sp>
      <mc:AlternateContent xmlns:mc="http://schemas.openxmlformats.org/markup-compatibility/2006" xmlns:a14="http://schemas.microsoft.com/office/drawing/2010/main">
        <mc:Choice Requires="a14">
          <p:sp>
            <p:nvSpPr>
              <p:cNvPr id="47" name="Content Placeholder 3">
                <a:extLst>
                  <a:ext uri="{FF2B5EF4-FFF2-40B4-BE49-F238E27FC236}">
                    <a16:creationId xmlns:a16="http://schemas.microsoft.com/office/drawing/2014/main" id="{6E0CE63E-7AC0-414C-B9D5-21A5FD524498}"/>
                  </a:ext>
                </a:extLst>
              </p:cNvPr>
              <p:cNvSpPr>
                <a:spLocks noGrp="1"/>
              </p:cNvSpPr>
              <p:nvPr>
                <p:ph sz="half" idx="1"/>
              </p:nvPr>
            </p:nvSpPr>
            <p:spPr>
              <a:xfrm>
                <a:off x="838200" y="1825625"/>
                <a:ext cx="3913414" cy="4127306"/>
              </a:xfrm>
            </p:spPr>
            <p:txBody>
              <a:bodyPr anchor="ctr"/>
              <a:lstStyle/>
              <a:p>
                <a:pPr marL="0" indent="0">
                  <a:buNone/>
                </a:pPr>
                <a:r>
                  <a:rPr lang="en-US" dirty="0">
                    <a:solidFill>
                      <a:schemeClr val="accent6">
                        <a:lumMod val="50000"/>
                      </a:schemeClr>
                    </a:solidFill>
                  </a:rPr>
                  <a:t>When </a:t>
                </a:r>
                <a14:m>
                  <m:oMath xmlns:m="http://schemas.openxmlformats.org/officeDocument/2006/math">
                    <m:r>
                      <a:rPr lang="en-US" i="1" dirty="0" smtClean="0">
                        <a:solidFill>
                          <a:schemeClr val="accent6">
                            <a:lumMod val="50000"/>
                          </a:schemeClr>
                        </a:solidFill>
                        <a:latin typeface="Cambria Math" panose="02040503050406030204" pitchFamily="18" charset="0"/>
                      </a:rPr>
                      <m:t>𝑛</m:t>
                    </m:r>
                    <m:r>
                      <a:rPr lang="en-US" i="1" baseline="-25000" dirty="0">
                        <a:solidFill>
                          <a:schemeClr val="accent6">
                            <a:lumMod val="50000"/>
                          </a:schemeClr>
                        </a:solidFill>
                        <a:latin typeface="Cambria Math" panose="02040503050406030204" pitchFamily="18" charset="0"/>
                      </a:rPr>
                      <m:t>3</m:t>
                    </m:r>
                  </m:oMath>
                </a14:m>
                <a:r>
                  <a:rPr lang="en-US" dirty="0">
                    <a:solidFill>
                      <a:schemeClr val="accent6">
                        <a:lumMod val="50000"/>
                      </a:schemeClr>
                    </a:solidFill>
                  </a:rPr>
                  <a:t> and </a:t>
                </a:r>
                <a14:m>
                  <m:oMath xmlns:m="http://schemas.openxmlformats.org/officeDocument/2006/math">
                    <m:r>
                      <a:rPr lang="en-US" i="1" dirty="0" smtClean="0">
                        <a:solidFill>
                          <a:schemeClr val="accent6">
                            <a:lumMod val="50000"/>
                          </a:schemeClr>
                        </a:solidFill>
                        <a:latin typeface="Cambria Math" panose="02040503050406030204" pitchFamily="18" charset="0"/>
                      </a:rPr>
                      <m:t>𝑛</m:t>
                    </m:r>
                    <m:r>
                      <a:rPr lang="en-US" i="1" baseline="-25000" dirty="0">
                        <a:solidFill>
                          <a:schemeClr val="accent6">
                            <a:lumMod val="50000"/>
                          </a:schemeClr>
                        </a:solidFill>
                        <a:latin typeface="Cambria Math" panose="02040503050406030204" pitchFamily="18" charset="0"/>
                      </a:rPr>
                      <m:t>4</m:t>
                    </m:r>
                  </m:oMath>
                </a14:m>
                <a:r>
                  <a:rPr lang="en-US" dirty="0">
                    <a:solidFill>
                      <a:schemeClr val="accent6">
                        <a:lumMod val="50000"/>
                      </a:schemeClr>
                    </a:solidFill>
                  </a:rPr>
                  <a:t> conflict,  activating </a:t>
                </a:r>
                <a14:m>
                  <m:oMath xmlns:m="http://schemas.openxmlformats.org/officeDocument/2006/math">
                    <m:r>
                      <a:rPr lang="en-US" i="1" dirty="0" smtClean="0">
                        <a:solidFill>
                          <a:schemeClr val="accent6">
                            <a:lumMod val="50000"/>
                          </a:schemeClr>
                        </a:solidFill>
                        <a:latin typeface="Cambria Math" panose="02040503050406030204" pitchFamily="18" charset="0"/>
                      </a:rPr>
                      <m:t>𝑛</m:t>
                    </m:r>
                    <m:r>
                      <a:rPr lang="en-US" i="1" baseline="-25000" dirty="0">
                        <a:solidFill>
                          <a:schemeClr val="accent6">
                            <a:lumMod val="50000"/>
                          </a:schemeClr>
                        </a:solidFill>
                        <a:latin typeface="Cambria Math" panose="02040503050406030204" pitchFamily="18" charset="0"/>
                      </a:rPr>
                      <m:t>3</m:t>
                    </m:r>
                  </m:oMath>
                </a14:m>
                <a:r>
                  <a:rPr lang="en-US" dirty="0">
                    <a:solidFill>
                      <a:schemeClr val="accent6">
                        <a:lumMod val="50000"/>
                      </a:schemeClr>
                    </a:solidFill>
                  </a:rPr>
                  <a:t> </a:t>
                </a:r>
                <a:r>
                  <a:rPr lang="en-US" b="1" dirty="0">
                    <a:solidFill>
                      <a:schemeClr val="accent6">
                        <a:lumMod val="50000"/>
                      </a:schemeClr>
                    </a:solidFill>
                  </a:rPr>
                  <a:t>before</a:t>
                </a:r>
                <a:r>
                  <a:rPr lang="en-US" dirty="0">
                    <a:solidFill>
                      <a:schemeClr val="accent6">
                        <a:lumMod val="50000"/>
                      </a:schemeClr>
                    </a:solidFill>
                  </a:rPr>
                  <a:t> </a:t>
                </a:r>
                <a14:m>
                  <m:oMath xmlns:m="http://schemas.openxmlformats.org/officeDocument/2006/math">
                    <m:r>
                      <a:rPr lang="en-US" i="1" dirty="0" smtClean="0">
                        <a:solidFill>
                          <a:schemeClr val="accent6">
                            <a:lumMod val="50000"/>
                          </a:schemeClr>
                        </a:solidFill>
                        <a:latin typeface="Cambria Math" panose="02040503050406030204" pitchFamily="18" charset="0"/>
                      </a:rPr>
                      <m:t>𝑛</m:t>
                    </m:r>
                    <m:r>
                      <a:rPr lang="en-US" i="1" baseline="-25000" dirty="0">
                        <a:solidFill>
                          <a:schemeClr val="accent6">
                            <a:lumMod val="50000"/>
                          </a:schemeClr>
                        </a:solidFill>
                        <a:latin typeface="Cambria Math" panose="02040503050406030204" pitchFamily="18" charset="0"/>
                      </a:rPr>
                      <m:t>4</m:t>
                    </m:r>
                  </m:oMath>
                </a14:m>
                <a:r>
                  <a:rPr lang="en-US" baseline="-25000" dirty="0">
                    <a:solidFill>
                      <a:schemeClr val="accent6">
                        <a:lumMod val="50000"/>
                      </a:schemeClr>
                    </a:solidFill>
                  </a:rPr>
                  <a:t> </a:t>
                </a:r>
                <a:r>
                  <a:rPr lang="en-US" dirty="0">
                    <a:solidFill>
                      <a:schemeClr val="accent6">
                        <a:lumMod val="50000"/>
                      </a:schemeClr>
                    </a:solidFill>
                  </a:rPr>
                  <a:t>creates </a:t>
                </a:r>
                <a:r>
                  <a:rPr lang="en-US" b="1" dirty="0">
                    <a:solidFill>
                      <a:schemeClr val="accent6">
                        <a:lumMod val="50000"/>
                      </a:schemeClr>
                    </a:solidFill>
                  </a:rPr>
                  <a:t>additional activations</a:t>
                </a:r>
                <a:r>
                  <a:rPr lang="en-US" dirty="0">
                    <a:solidFill>
                      <a:schemeClr val="accent6">
                        <a:lumMod val="50000"/>
                      </a:schemeClr>
                    </a:solidFill>
                  </a:rPr>
                  <a:t> of </a:t>
                </a:r>
                <a14:m>
                  <m:oMath xmlns:m="http://schemas.openxmlformats.org/officeDocument/2006/math">
                    <m:r>
                      <a:rPr lang="en-US" i="1" dirty="0" smtClean="0">
                        <a:solidFill>
                          <a:schemeClr val="accent6">
                            <a:lumMod val="50000"/>
                          </a:schemeClr>
                        </a:solidFill>
                        <a:latin typeface="Cambria Math" panose="02040503050406030204" pitchFamily="18" charset="0"/>
                      </a:rPr>
                      <m:t>𝑛</m:t>
                    </m:r>
                    <m:r>
                      <a:rPr lang="en-US" i="1" baseline="-25000" dirty="0">
                        <a:solidFill>
                          <a:schemeClr val="accent6">
                            <a:lumMod val="50000"/>
                          </a:schemeClr>
                        </a:solidFill>
                        <a:latin typeface="Cambria Math" panose="02040503050406030204" pitchFamily="18" charset="0"/>
                      </a:rPr>
                      <m:t>3</m:t>
                    </m:r>
                  </m:oMath>
                </a14:m>
                <a:r>
                  <a:rPr lang="en-US" dirty="0">
                    <a:solidFill>
                      <a:schemeClr val="accent6">
                        <a:lumMod val="50000"/>
                      </a:schemeClr>
                    </a:solidFill>
                  </a:rPr>
                  <a:t>, thread-level </a:t>
                </a:r>
                <a:r>
                  <a:rPr lang="en-US" b="1" dirty="0">
                    <a:solidFill>
                      <a:schemeClr val="accent6">
                        <a:lumMod val="50000"/>
                      </a:schemeClr>
                    </a:solidFill>
                  </a:rPr>
                  <a:t>context switches</a:t>
                </a:r>
                <a:r>
                  <a:rPr lang="en-US" dirty="0">
                    <a:solidFill>
                      <a:schemeClr val="accent6">
                        <a:lumMod val="50000"/>
                      </a:schemeClr>
                    </a:solidFill>
                  </a:rPr>
                  <a:t>, and cache </a:t>
                </a:r>
                <a:r>
                  <a:rPr lang="en-US" b="1" dirty="0">
                    <a:solidFill>
                      <a:schemeClr val="accent6">
                        <a:lumMod val="50000"/>
                      </a:schemeClr>
                    </a:solidFill>
                  </a:rPr>
                  <a:t>evictions</a:t>
                </a:r>
                <a:r>
                  <a:rPr lang="en-US" dirty="0">
                    <a:solidFill>
                      <a:schemeClr val="accent6">
                        <a:lumMod val="50000"/>
                      </a:schemeClr>
                    </a:solidFill>
                  </a:rPr>
                  <a:t>. </a:t>
                </a:r>
              </a:p>
            </p:txBody>
          </p:sp>
        </mc:Choice>
        <mc:Fallback xmlns="">
          <p:sp>
            <p:nvSpPr>
              <p:cNvPr id="47" name="Content Placeholder 3">
                <a:extLst>
                  <a:ext uri="{FF2B5EF4-FFF2-40B4-BE49-F238E27FC236}">
                    <a16:creationId xmlns:a16="http://schemas.microsoft.com/office/drawing/2014/main" id="{6E0CE63E-7AC0-414C-B9D5-21A5FD524498}"/>
                  </a:ext>
                </a:extLst>
              </p:cNvPr>
              <p:cNvSpPr>
                <a:spLocks noGrp="1" noRot="1" noChangeAspect="1" noMove="1" noResize="1" noEditPoints="1" noAdjustHandles="1" noChangeArrowheads="1" noChangeShapeType="1" noTextEdit="1"/>
              </p:cNvSpPr>
              <p:nvPr>
                <p:ph sz="half" idx="1"/>
              </p:nvPr>
            </p:nvSpPr>
            <p:spPr>
              <a:xfrm>
                <a:off x="838200" y="1825625"/>
                <a:ext cx="3913414" cy="4127306"/>
              </a:xfrm>
              <a:blipFill>
                <a:blip r:embed="rId3"/>
                <a:stretch>
                  <a:fillRect l="-3276" r="-29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3735D471-F761-4C94-924B-A5CBFEA0BBA2}"/>
                  </a:ext>
                </a:extLst>
              </p:cNvPr>
              <p:cNvSpPr/>
              <p:nvPr/>
            </p:nvSpPr>
            <p:spPr>
              <a:xfrm>
                <a:off x="7971163" y="2274785"/>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2</m:t>
                      </m:r>
                    </m:oMath>
                  </m:oMathPara>
                </a14:m>
                <a:endParaRPr lang="en-US" sz="2400" dirty="0">
                  <a:solidFill>
                    <a:schemeClr val="accent6">
                      <a:lumMod val="50000"/>
                    </a:schemeClr>
                  </a:solidFill>
                </a:endParaRPr>
              </a:p>
            </p:txBody>
          </p:sp>
        </mc:Choice>
        <mc:Fallback xmlns="">
          <p:sp>
            <p:nvSpPr>
              <p:cNvPr id="88" name="Rectangle 87">
                <a:extLst>
                  <a:ext uri="{FF2B5EF4-FFF2-40B4-BE49-F238E27FC236}">
                    <a16:creationId xmlns:a16="http://schemas.microsoft.com/office/drawing/2014/main" id="{3735D471-F761-4C94-924B-A5CBFEA0BBA2}"/>
                  </a:ext>
                </a:extLst>
              </p:cNvPr>
              <p:cNvSpPr>
                <a:spLocks noRot="1" noChangeAspect="1" noMove="1" noResize="1" noEditPoints="1" noAdjustHandles="1" noChangeArrowheads="1" noChangeShapeType="1" noTextEdit="1"/>
              </p:cNvSpPr>
              <p:nvPr/>
            </p:nvSpPr>
            <p:spPr>
              <a:xfrm>
                <a:off x="7971163" y="2274785"/>
                <a:ext cx="770084" cy="770084"/>
              </a:xfrm>
              <a:prstGeom prst="rect">
                <a:avLst/>
              </a:prstGeom>
              <a:blipFill>
                <a:blip r:embed="rId4"/>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B1FBD3BD-7723-4F0F-AB1B-37BEE69503D7}"/>
                  </a:ext>
                </a:extLst>
              </p:cNvPr>
              <p:cNvSpPr/>
              <p:nvPr/>
            </p:nvSpPr>
            <p:spPr>
              <a:xfrm>
                <a:off x="6428014" y="304304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1</m:t>
                      </m:r>
                    </m:oMath>
                  </m:oMathPara>
                </a14:m>
                <a:endParaRPr lang="en-US" sz="2400" dirty="0">
                  <a:solidFill>
                    <a:schemeClr val="accent6">
                      <a:lumMod val="50000"/>
                    </a:schemeClr>
                  </a:solidFill>
                </a:endParaRPr>
              </a:p>
            </p:txBody>
          </p:sp>
        </mc:Choice>
        <mc:Fallback xmlns="">
          <p:sp>
            <p:nvSpPr>
              <p:cNvPr id="91" name="Rectangle 90">
                <a:extLst>
                  <a:ext uri="{FF2B5EF4-FFF2-40B4-BE49-F238E27FC236}">
                    <a16:creationId xmlns:a16="http://schemas.microsoft.com/office/drawing/2014/main" id="{B1FBD3BD-7723-4F0F-AB1B-37BEE69503D7}"/>
                  </a:ext>
                </a:extLst>
              </p:cNvPr>
              <p:cNvSpPr>
                <a:spLocks noRot="1" noChangeAspect="1" noMove="1" noResize="1" noEditPoints="1" noAdjustHandles="1" noChangeArrowheads="1" noChangeShapeType="1" noTextEdit="1"/>
              </p:cNvSpPr>
              <p:nvPr/>
            </p:nvSpPr>
            <p:spPr>
              <a:xfrm>
                <a:off x="6428014" y="3043047"/>
                <a:ext cx="770084" cy="770084"/>
              </a:xfrm>
              <a:prstGeom prst="rect">
                <a:avLst/>
              </a:prstGeom>
              <a:blipFill>
                <a:blip r:embed="rId5"/>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59AD029-944B-4A07-946A-4730BA1A3DB6}"/>
                  </a:ext>
                </a:extLst>
              </p:cNvPr>
              <p:cNvSpPr/>
              <p:nvPr/>
            </p:nvSpPr>
            <p:spPr>
              <a:xfrm>
                <a:off x="7971163" y="3813131"/>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4</m:t>
                      </m:r>
                    </m:oMath>
                  </m:oMathPara>
                </a14:m>
                <a:endParaRPr lang="en-US" sz="2400" dirty="0">
                  <a:solidFill>
                    <a:schemeClr val="accent6">
                      <a:lumMod val="50000"/>
                    </a:schemeClr>
                  </a:solidFill>
                </a:endParaRPr>
              </a:p>
            </p:txBody>
          </p:sp>
        </mc:Choice>
        <mc:Fallback xmlns="">
          <p:sp>
            <p:nvSpPr>
              <p:cNvPr id="97" name="Rectangle 96">
                <a:extLst>
                  <a:ext uri="{FF2B5EF4-FFF2-40B4-BE49-F238E27FC236}">
                    <a16:creationId xmlns:a16="http://schemas.microsoft.com/office/drawing/2014/main" id="{159AD029-944B-4A07-946A-4730BA1A3DB6}"/>
                  </a:ext>
                </a:extLst>
              </p:cNvPr>
              <p:cNvSpPr>
                <a:spLocks noRot="1" noChangeAspect="1" noMove="1" noResize="1" noEditPoints="1" noAdjustHandles="1" noChangeArrowheads="1" noChangeShapeType="1" noTextEdit="1"/>
              </p:cNvSpPr>
              <p:nvPr/>
            </p:nvSpPr>
            <p:spPr>
              <a:xfrm>
                <a:off x="7971163" y="3813131"/>
                <a:ext cx="770084" cy="770084"/>
              </a:xfrm>
              <a:prstGeom prst="rect">
                <a:avLst/>
              </a:prstGeom>
              <a:blipFill>
                <a:blip r:embed="rId6"/>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DD10793B-1C6D-4668-A3E4-80FB62C9F3E8}"/>
                  </a:ext>
                </a:extLst>
              </p:cNvPr>
              <p:cNvSpPr/>
              <p:nvPr/>
            </p:nvSpPr>
            <p:spPr>
              <a:xfrm>
                <a:off x="9514312" y="304304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smtClean="0">
                          <a:solidFill>
                            <a:schemeClr val="accent6">
                              <a:lumMod val="50000"/>
                            </a:schemeClr>
                          </a:solidFill>
                          <a:latin typeface="Cambria Math" panose="02040503050406030204" pitchFamily="18" charset="0"/>
                        </a:rPr>
                        <m:t>3</m:t>
                      </m:r>
                    </m:oMath>
                  </m:oMathPara>
                </a14:m>
                <a:endParaRPr lang="en-US" sz="2400" dirty="0">
                  <a:solidFill>
                    <a:schemeClr val="accent6">
                      <a:lumMod val="50000"/>
                    </a:schemeClr>
                  </a:solidFill>
                </a:endParaRPr>
              </a:p>
            </p:txBody>
          </p:sp>
        </mc:Choice>
        <mc:Fallback xmlns="">
          <p:sp>
            <p:nvSpPr>
              <p:cNvPr id="107" name="Rectangle 106">
                <a:extLst>
                  <a:ext uri="{FF2B5EF4-FFF2-40B4-BE49-F238E27FC236}">
                    <a16:creationId xmlns:a16="http://schemas.microsoft.com/office/drawing/2014/main" id="{DD10793B-1C6D-4668-A3E4-80FB62C9F3E8}"/>
                  </a:ext>
                </a:extLst>
              </p:cNvPr>
              <p:cNvSpPr>
                <a:spLocks noRot="1" noChangeAspect="1" noMove="1" noResize="1" noEditPoints="1" noAdjustHandles="1" noChangeArrowheads="1" noChangeShapeType="1" noTextEdit="1"/>
              </p:cNvSpPr>
              <p:nvPr/>
            </p:nvSpPr>
            <p:spPr>
              <a:xfrm>
                <a:off x="9514312" y="3043047"/>
                <a:ext cx="770084" cy="770084"/>
              </a:xfrm>
              <a:prstGeom prst="rect">
                <a:avLst/>
              </a:prstGeom>
              <a:blipFill>
                <a:blip r:embed="rId7"/>
                <a:stretch>
                  <a:fillRect/>
                </a:stretch>
              </a:blipFill>
              <a:ln w="19050">
                <a:solidFill>
                  <a:schemeClr val="accent6">
                    <a:lumMod val="50000"/>
                  </a:schemeClr>
                </a:solidFill>
              </a:ln>
            </p:spPr>
            <p:txBody>
              <a:bodyPr/>
              <a:lstStyle/>
              <a:p>
                <a:r>
                  <a:rPr lang="en-US">
                    <a:noFill/>
                  </a:rPr>
                  <a:t> </a:t>
                </a:r>
              </a:p>
            </p:txBody>
          </p:sp>
        </mc:Fallback>
      </mc:AlternateContent>
      <p:cxnSp>
        <p:nvCxnSpPr>
          <p:cNvPr id="3" name="Connector: Elbow 2">
            <a:extLst>
              <a:ext uri="{FF2B5EF4-FFF2-40B4-BE49-F238E27FC236}">
                <a16:creationId xmlns:a16="http://schemas.microsoft.com/office/drawing/2014/main" id="{8FB0E225-4B41-44D6-8C3B-D9F27E7231DD}"/>
              </a:ext>
            </a:extLst>
          </p:cNvPr>
          <p:cNvCxnSpPr>
            <a:cxnSpLocks/>
          </p:cNvCxnSpPr>
          <p:nvPr/>
        </p:nvCxnSpPr>
        <p:spPr>
          <a:xfrm rot="5400000" flipH="1" flipV="1">
            <a:off x="7200501" y="2272385"/>
            <a:ext cx="383220" cy="1158107"/>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287C40B4-B5FC-45F1-9FF6-0352BD24C2B1}"/>
              </a:ext>
            </a:extLst>
          </p:cNvPr>
          <p:cNvCxnSpPr>
            <a:cxnSpLocks/>
          </p:cNvCxnSpPr>
          <p:nvPr/>
        </p:nvCxnSpPr>
        <p:spPr>
          <a:xfrm rot="16200000" flipH="1">
            <a:off x="7199589" y="3426599"/>
            <a:ext cx="385042" cy="1158107"/>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F8B032B9-E6A3-4C86-8515-635A855C309B}"/>
              </a:ext>
            </a:extLst>
          </p:cNvPr>
          <p:cNvCxnSpPr>
            <a:stCxn id="97" idx="3"/>
            <a:endCxn id="107" idx="2"/>
          </p:cNvCxnSpPr>
          <p:nvPr/>
        </p:nvCxnSpPr>
        <p:spPr>
          <a:xfrm flipV="1">
            <a:off x="8741247" y="3813131"/>
            <a:ext cx="1158107" cy="385042"/>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67CB8A24-3EAA-44D6-BE54-A707C8AFD6BA}"/>
              </a:ext>
            </a:extLst>
          </p:cNvPr>
          <p:cNvCxnSpPr>
            <a:cxnSpLocks/>
          </p:cNvCxnSpPr>
          <p:nvPr/>
        </p:nvCxnSpPr>
        <p:spPr>
          <a:xfrm>
            <a:off x="8741249" y="2659828"/>
            <a:ext cx="1158107" cy="383220"/>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E6319EB-AA00-4BF5-9882-39BD9E5F2528}"/>
              </a:ext>
            </a:extLst>
          </p:cNvPr>
          <p:cNvCxnSpPr>
            <a:cxnSpLocks/>
          </p:cNvCxnSpPr>
          <p:nvPr/>
        </p:nvCxnSpPr>
        <p:spPr>
          <a:xfrm>
            <a:off x="5278845" y="5339255"/>
            <a:ext cx="64664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D2DF85D-AC6C-4B90-87CA-06FA6B18CDD9}"/>
              </a:ext>
            </a:extLst>
          </p:cNvPr>
          <p:cNvSpPr/>
          <p:nvPr/>
        </p:nvSpPr>
        <p:spPr>
          <a:xfrm>
            <a:off x="5278845" y="4834760"/>
            <a:ext cx="751490" cy="357351"/>
          </a:xfrm>
          <a:prstGeom prst="rect">
            <a:avLst/>
          </a:prstGeom>
          <a:solidFill>
            <a:schemeClr val="accent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21" name="Rectangle 20">
            <a:extLst>
              <a:ext uri="{FF2B5EF4-FFF2-40B4-BE49-F238E27FC236}">
                <a16:creationId xmlns:a16="http://schemas.microsoft.com/office/drawing/2014/main" id="{FD78AE75-ACB9-4968-8C97-38717D20AFAE}"/>
              </a:ext>
            </a:extLst>
          </p:cNvPr>
          <p:cNvSpPr/>
          <p:nvPr/>
        </p:nvSpPr>
        <p:spPr>
          <a:xfrm>
            <a:off x="6030335" y="4834760"/>
            <a:ext cx="404648" cy="357351"/>
          </a:xfrm>
          <a:prstGeom prst="rect">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98" name="Rectangle 97">
            <a:extLst>
              <a:ext uri="{FF2B5EF4-FFF2-40B4-BE49-F238E27FC236}">
                <a16:creationId xmlns:a16="http://schemas.microsoft.com/office/drawing/2014/main" id="{857C24B8-61BE-4F3E-9D74-6C300C100A53}"/>
              </a:ext>
            </a:extLst>
          </p:cNvPr>
          <p:cNvSpPr/>
          <p:nvPr/>
        </p:nvSpPr>
        <p:spPr>
          <a:xfrm>
            <a:off x="6434983" y="4834760"/>
            <a:ext cx="751490" cy="357351"/>
          </a:xfrm>
          <a:prstGeom prst="rect">
            <a:avLst/>
          </a:prstGeom>
          <a:solidFill>
            <a:schemeClr val="accent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99" name="Rectangle 98">
            <a:extLst>
              <a:ext uri="{FF2B5EF4-FFF2-40B4-BE49-F238E27FC236}">
                <a16:creationId xmlns:a16="http://schemas.microsoft.com/office/drawing/2014/main" id="{BBF0C2AC-186F-46D0-AA88-65A5F68197EF}"/>
              </a:ext>
            </a:extLst>
          </p:cNvPr>
          <p:cNvSpPr/>
          <p:nvPr/>
        </p:nvSpPr>
        <p:spPr>
          <a:xfrm>
            <a:off x="7186473" y="4834760"/>
            <a:ext cx="404648" cy="357351"/>
          </a:xfrm>
          <a:prstGeom prst="rect">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00" name="Rectangle 99">
            <a:extLst>
              <a:ext uri="{FF2B5EF4-FFF2-40B4-BE49-F238E27FC236}">
                <a16:creationId xmlns:a16="http://schemas.microsoft.com/office/drawing/2014/main" id="{198BA52B-9F69-4E2F-A3A4-F54CD134DFD8}"/>
              </a:ext>
            </a:extLst>
          </p:cNvPr>
          <p:cNvSpPr/>
          <p:nvPr/>
        </p:nvSpPr>
        <p:spPr>
          <a:xfrm>
            <a:off x="7591121" y="4834760"/>
            <a:ext cx="751490" cy="357351"/>
          </a:xfrm>
          <a:prstGeom prst="rect">
            <a:avLst/>
          </a:prstGeom>
          <a:solidFill>
            <a:schemeClr val="accent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01" name="Rectangle 100">
            <a:extLst>
              <a:ext uri="{FF2B5EF4-FFF2-40B4-BE49-F238E27FC236}">
                <a16:creationId xmlns:a16="http://schemas.microsoft.com/office/drawing/2014/main" id="{1D6BCC77-C520-42E4-89DB-EE9938DC6733}"/>
              </a:ext>
            </a:extLst>
          </p:cNvPr>
          <p:cNvSpPr/>
          <p:nvPr/>
        </p:nvSpPr>
        <p:spPr>
          <a:xfrm>
            <a:off x="8342611" y="4834760"/>
            <a:ext cx="404648" cy="357351"/>
          </a:xfrm>
          <a:prstGeom prst="rect">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02" name="Rectangle 101">
            <a:extLst>
              <a:ext uri="{FF2B5EF4-FFF2-40B4-BE49-F238E27FC236}">
                <a16:creationId xmlns:a16="http://schemas.microsoft.com/office/drawing/2014/main" id="{E4C90DB6-E6ED-4806-B217-46795E1CCEF1}"/>
              </a:ext>
            </a:extLst>
          </p:cNvPr>
          <p:cNvSpPr/>
          <p:nvPr/>
        </p:nvSpPr>
        <p:spPr>
          <a:xfrm>
            <a:off x="8749886" y="4834759"/>
            <a:ext cx="751490" cy="357351"/>
          </a:xfrm>
          <a:prstGeom prst="rect">
            <a:avLst/>
          </a:prstGeom>
          <a:solidFill>
            <a:schemeClr val="accent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12" name="Rectangle 111">
            <a:extLst>
              <a:ext uri="{FF2B5EF4-FFF2-40B4-BE49-F238E27FC236}">
                <a16:creationId xmlns:a16="http://schemas.microsoft.com/office/drawing/2014/main" id="{050382B2-67B6-45CD-B3B8-D6CBAB074C8C}"/>
              </a:ext>
            </a:extLst>
          </p:cNvPr>
          <p:cNvSpPr/>
          <p:nvPr/>
        </p:nvSpPr>
        <p:spPr>
          <a:xfrm>
            <a:off x="9501376" y="4834759"/>
            <a:ext cx="404648" cy="357351"/>
          </a:xfrm>
          <a:prstGeom prst="rect">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13" name="Rectangle 112">
            <a:extLst>
              <a:ext uri="{FF2B5EF4-FFF2-40B4-BE49-F238E27FC236}">
                <a16:creationId xmlns:a16="http://schemas.microsoft.com/office/drawing/2014/main" id="{79C3B49D-9DE8-4154-BA2E-D742A839ECE3}"/>
              </a:ext>
            </a:extLst>
          </p:cNvPr>
          <p:cNvSpPr/>
          <p:nvPr/>
        </p:nvSpPr>
        <p:spPr>
          <a:xfrm>
            <a:off x="9908651" y="4834760"/>
            <a:ext cx="751490" cy="357351"/>
          </a:xfrm>
          <a:prstGeom prst="rect">
            <a:avLst/>
          </a:prstGeom>
          <a:solidFill>
            <a:schemeClr val="accent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14" name="Rectangle 113">
            <a:extLst>
              <a:ext uri="{FF2B5EF4-FFF2-40B4-BE49-F238E27FC236}">
                <a16:creationId xmlns:a16="http://schemas.microsoft.com/office/drawing/2014/main" id="{6EF742AF-CE31-4368-BCA2-D14E45155CA4}"/>
              </a:ext>
            </a:extLst>
          </p:cNvPr>
          <p:cNvSpPr/>
          <p:nvPr/>
        </p:nvSpPr>
        <p:spPr>
          <a:xfrm>
            <a:off x="10660141" y="4834760"/>
            <a:ext cx="404648" cy="357351"/>
          </a:xfrm>
          <a:prstGeom prst="rect">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23" name="TextBox 22">
            <a:extLst>
              <a:ext uri="{FF2B5EF4-FFF2-40B4-BE49-F238E27FC236}">
                <a16:creationId xmlns:a16="http://schemas.microsoft.com/office/drawing/2014/main" id="{48913543-89AF-4ADB-A2CF-CA785A211294}"/>
              </a:ext>
            </a:extLst>
          </p:cNvPr>
          <p:cNvSpPr txBox="1"/>
          <p:nvPr/>
        </p:nvSpPr>
        <p:spPr>
          <a:xfrm>
            <a:off x="5278845" y="5362171"/>
            <a:ext cx="2092111" cy="461665"/>
          </a:xfrm>
          <a:prstGeom prst="rect">
            <a:avLst/>
          </a:prstGeom>
          <a:noFill/>
        </p:spPr>
        <p:txBody>
          <a:bodyPr wrap="none" rtlCol="0">
            <a:spAutoFit/>
          </a:bodyPr>
          <a:lstStyle/>
          <a:p>
            <a:r>
              <a:rPr lang="en-US" sz="2400" dirty="0">
                <a:solidFill>
                  <a:schemeClr val="accent6">
                    <a:lumMod val="50000"/>
                  </a:schemeClr>
                </a:solidFill>
              </a:rPr>
              <a:t>Execution Time</a:t>
            </a:r>
          </a:p>
        </p:txBody>
      </p:sp>
      <p:sp>
        <p:nvSpPr>
          <p:cNvPr id="115" name="Rectangle 114">
            <a:extLst>
              <a:ext uri="{FF2B5EF4-FFF2-40B4-BE49-F238E27FC236}">
                <a16:creationId xmlns:a16="http://schemas.microsoft.com/office/drawing/2014/main" id="{9A49FFB5-FDE5-40C0-B973-92AE5F42ABEB}"/>
              </a:ext>
            </a:extLst>
          </p:cNvPr>
          <p:cNvSpPr/>
          <p:nvPr/>
        </p:nvSpPr>
        <p:spPr>
          <a:xfrm>
            <a:off x="6193748" y="3037961"/>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25" name="Rectangle 124">
            <a:extLst>
              <a:ext uri="{FF2B5EF4-FFF2-40B4-BE49-F238E27FC236}">
                <a16:creationId xmlns:a16="http://schemas.microsoft.com/office/drawing/2014/main" id="{FBCC2C6D-632A-404B-85D4-69ED5EBA11D9}"/>
              </a:ext>
            </a:extLst>
          </p:cNvPr>
          <p:cNvSpPr/>
          <p:nvPr/>
        </p:nvSpPr>
        <p:spPr>
          <a:xfrm>
            <a:off x="6193748" y="3268925"/>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26" name="Rectangle 125">
            <a:extLst>
              <a:ext uri="{FF2B5EF4-FFF2-40B4-BE49-F238E27FC236}">
                <a16:creationId xmlns:a16="http://schemas.microsoft.com/office/drawing/2014/main" id="{79309853-6D20-4A90-938A-21CA7A59EFD3}"/>
              </a:ext>
            </a:extLst>
          </p:cNvPr>
          <p:cNvSpPr/>
          <p:nvPr/>
        </p:nvSpPr>
        <p:spPr>
          <a:xfrm>
            <a:off x="6193748" y="3499889"/>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27" name="Rectangle 126">
            <a:extLst>
              <a:ext uri="{FF2B5EF4-FFF2-40B4-BE49-F238E27FC236}">
                <a16:creationId xmlns:a16="http://schemas.microsoft.com/office/drawing/2014/main" id="{DE11236B-54D2-4937-821B-8AA626008B3A}"/>
              </a:ext>
            </a:extLst>
          </p:cNvPr>
          <p:cNvSpPr/>
          <p:nvPr/>
        </p:nvSpPr>
        <p:spPr>
          <a:xfrm>
            <a:off x="6193748" y="3705396"/>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28" name="Rectangle 127">
            <a:extLst>
              <a:ext uri="{FF2B5EF4-FFF2-40B4-BE49-F238E27FC236}">
                <a16:creationId xmlns:a16="http://schemas.microsoft.com/office/drawing/2014/main" id="{4D3FE667-866C-45A3-A711-3F1687AAF7C8}"/>
              </a:ext>
            </a:extLst>
          </p:cNvPr>
          <p:cNvSpPr/>
          <p:nvPr/>
        </p:nvSpPr>
        <p:spPr>
          <a:xfrm>
            <a:off x="7719702" y="2721484"/>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38" name="Rectangle 137">
            <a:extLst>
              <a:ext uri="{FF2B5EF4-FFF2-40B4-BE49-F238E27FC236}">
                <a16:creationId xmlns:a16="http://schemas.microsoft.com/office/drawing/2014/main" id="{BBC9198F-F35D-449E-ABF7-577B53597931}"/>
              </a:ext>
            </a:extLst>
          </p:cNvPr>
          <p:cNvSpPr/>
          <p:nvPr/>
        </p:nvSpPr>
        <p:spPr>
          <a:xfrm>
            <a:off x="7719702" y="2952448"/>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39" name="Rectangle 138">
            <a:extLst>
              <a:ext uri="{FF2B5EF4-FFF2-40B4-BE49-F238E27FC236}">
                <a16:creationId xmlns:a16="http://schemas.microsoft.com/office/drawing/2014/main" id="{91CDE093-F241-412E-8119-3610B60DE9D9}"/>
              </a:ext>
            </a:extLst>
          </p:cNvPr>
          <p:cNvSpPr/>
          <p:nvPr/>
        </p:nvSpPr>
        <p:spPr>
          <a:xfrm>
            <a:off x="7719702" y="3673840"/>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40" name="Rectangle 139">
            <a:extLst>
              <a:ext uri="{FF2B5EF4-FFF2-40B4-BE49-F238E27FC236}">
                <a16:creationId xmlns:a16="http://schemas.microsoft.com/office/drawing/2014/main" id="{5F805980-4114-495C-9395-A23472F3A435}"/>
              </a:ext>
            </a:extLst>
          </p:cNvPr>
          <p:cNvSpPr/>
          <p:nvPr/>
        </p:nvSpPr>
        <p:spPr>
          <a:xfrm>
            <a:off x="7719702" y="3904804"/>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41" name="Rectangle 140">
            <a:extLst>
              <a:ext uri="{FF2B5EF4-FFF2-40B4-BE49-F238E27FC236}">
                <a16:creationId xmlns:a16="http://schemas.microsoft.com/office/drawing/2014/main" id="{02FB67A9-8598-4D8E-B3AE-B72C58751A71}"/>
              </a:ext>
            </a:extLst>
          </p:cNvPr>
          <p:cNvSpPr/>
          <p:nvPr/>
        </p:nvSpPr>
        <p:spPr>
          <a:xfrm>
            <a:off x="9262849" y="3044605"/>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42" name="Rectangle 141">
            <a:extLst>
              <a:ext uri="{FF2B5EF4-FFF2-40B4-BE49-F238E27FC236}">
                <a16:creationId xmlns:a16="http://schemas.microsoft.com/office/drawing/2014/main" id="{3C8CFCEF-907B-49BC-94E7-8A63B04C9A9B}"/>
              </a:ext>
            </a:extLst>
          </p:cNvPr>
          <p:cNvSpPr/>
          <p:nvPr/>
        </p:nvSpPr>
        <p:spPr>
          <a:xfrm>
            <a:off x="9262849" y="3275569"/>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2" name="Rectangle 1">
            <a:extLst>
              <a:ext uri="{FF2B5EF4-FFF2-40B4-BE49-F238E27FC236}">
                <a16:creationId xmlns:a16="http://schemas.microsoft.com/office/drawing/2014/main" id="{DB3C2BF8-2069-4326-9406-0EF025197D22}"/>
              </a:ext>
            </a:extLst>
          </p:cNvPr>
          <p:cNvSpPr/>
          <p:nvPr/>
        </p:nvSpPr>
        <p:spPr>
          <a:xfrm>
            <a:off x="9810750" y="4743450"/>
            <a:ext cx="1373995" cy="572890"/>
          </a:xfrm>
          <a:prstGeom prst="rect">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endParaRPr>
          </a:p>
        </p:txBody>
      </p:sp>
      <p:sp>
        <p:nvSpPr>
          <p:cNvPr id="4" name="TextBox 3">
            <a:extLst>
              <a:ext uri="{FF2B5EF4-FFF2-40B4-BE49-F238E27FC236}">
                <a16:creationId xmlns:a16="http://schemas.microsoft.com/office/drawing/2014/main" id="{F4931832-882B-4913-9FFF-B28CDF69172F}"/>
              </a:ext>
            </a:extLst>
          </p:cNvPr>
          <p:cNvSpPr txBox="1"/>
          <p:nvPr/>
        </p:nvSpPr>
        <p:spPr>
          <a:xfrm>
            <a:off x="9810750" y="4374118"/>
            <a:ext cx="1380058" cy="369332"/>
          </a:xfrm>
          <a:prstGeom prst="rect">
            <a:avLst/>
          </a:prstGeom>
          <a:noFill/>
          <a:ln w="19050">
            <a:solidFill>
              <a:schemeClr val="accent6">
                <a:lumMod val="50000"/>
              </a:schemeClr>
            </a:solidFill>
            <a:prstDash val="dash"/>
          </a:ln>
        </p:spPr>
        <p:txBody>
          <a:bodyPr wrap="none" rtlCol="0">
            <a:spAutoFit/>
          </a:bodyPr>
          <a:lstStyle/>
          <a:p>
            <a:r>
              <a:rPr lang="en-US" dirty="0">
                <a:solidFill>
                  <a:schemeClr val="accent6">
                    <a:lumMod val="50000"/>
                  </a:schemeClr>
                </a:solidFill>
              </a:rPr>
              <a:t>Unnecessary</a:t>
            </a:r>
          </a:p>
        </p:txBody>
      </p:sp>
      <p:sp>
        <p:nvSpPr>
          <p:cNvPr id="7" name="Slide Number Placeholder 6">
            <a:extLst>
              <a:ext uri="{FF2B5EF4-FFF2-40B4-BE49-F238E27FC236}">
                <a16:creationId xmlns:a16="http://schemas.microsoft.com/office/drawing/2014/main" id="{2C72C5A9-213C-4856-BB42-4168EF086B4A}"/>
              </a:ext>
            </a:extLst>
          </p:cNvPr>
          <p:cNvSpPr>
            <a:spLocks noGrp="1"/>
          </p:cNvSpPr>
          <p:nvPr>
            <p:ph type="sldNum" sz="quarter" idx="12"/>
          </p:nvPr>
        </p:nvSpPr>
        <p:spPr/>
        <p:txBody>
          <a:bodyPr/>
          <a:lstStyle/>
          <a:p>
            <a:fld id="{C0DF9C1F-DB74-1E4B-8839-30A600129FD3}" type="slidenum">
              <a:rPr lang="en-US" smtClean="0"/>
              <a:t>32</a:t>
            </a:fld>
            <a:endParaRPr lang="en-US"/>
          </a:p>
        </p:txBody>
      </p:sp>
    </p:spTree>
    <p:extLst>
      <p:ext uri="{BB962C8B-B14F-4D97-AF65-F5344CB8AC3E}">
        <p14:creationId xmlns:p14="http://schemas.microsoft.com/office/powerpoint/2010/main" val="64607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1"/>
                                        </p:tgtEl>
                                        <p:attrNameLst>
                                          <p:attrName>fillcolor</p:attrName>
                                        </p:attrNameLst>
                                      </p:cBhvr>
                                      <p:to>
                                        <a:srgbClr val="CCFFCC"/>
                                      </p:to>
                                    </p:animClr>
                                    <p:set>
                                      <p:cBhvr>
                                        <p:cTn id="7" dur="500" fill="hold"/>
                                        <p:tgtEl>
                                          <p:spTgt spid="91"/>
                                        </p:tgtEl>
                                        <p:attrNameLst>
                                          <p:attrName>fill.type</p:attrName>
                                        </p:attrNameLst>
                                      </p:cBhvr>
                                      <p:to>
                                        <p:strVal val="solid"/>
                                      </p:to>
                                    </p:set>
                                    <p:set>
                                      <p:cBhvr>
                                        <p:cTn id="8" dur="500" fill="hold"/>
                                        <p:tgtEl>
                                          <p:spTgt spid="91"/>
                                        </p:tgtEl>
                                        <p:attrNameLst>
                                          <p:attrName>fill.on</p:attrName>
                                        </p:attrNameLst>
                                      </p:cBhvr>
                                      <p:to>
                                        <p:strVal val="true"/>
                                      </p:to>
                                    </p:set>
                                  </p:childTnLst>
                                </p:cTn>
                              </p:par>
                            </p:childTnLst>
                          </p:cTn>
                        </p:par>
                        <p:par>
                          <p:cTn id="9" fill="hold">
                            <p:stCondLst>
                              <p:cond delay="500"/>
                            </p:stCondLst>
                            <p:childTnLst>
                              <p:par>
                                <p:cTn id="10" presetID="42" presetClass="path" presetSubtype="0" accel="50000" decel="50000" fill="hold" grpId="0" nodeType="afterEffect">
                                  <p:stCondLst>
                                    <p:cond delay="0"/>
                                  </p:stCondLst>
                                  <p:childTnLst>
                                    <p:animMotion origin="layout" path="M -3.75E-6 -2.59259E-6 L 0.12526 -0.04676 " pathEditMode="relative" rAng="0" ptsTypes="AA">
                                      <p:cBhvr>
                                        <p:cTn id="11" dur="500" fill="hold"/>
                                        <p:tgtEl>
                                          <p:spTgt spid="115"/>
                                        </p:tgtEl>
                                        <p:attrNameLst>
                                          <p:attrName>ppt_x</p:attrName>
                                          <p:attrName>ppt_y</p:attrName>
                                        </p:attrNameLst>
                                      </p:cBhvr>
                                      <p:rCtr x="6263" y="-2338"/>
                                    </p:animMotion>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42" presetClass="path" presetSubtype="0" accel="50000" decel="50000" fill="hold" grpId="0" nodeType="afterEffect">
                                  <p:stCondLst>
                                    <p:cond delay="0"/>
                                  </p:stCondLst>
                                  <p:childTnLst>
                                    <p:animMotion origin="layout" path="M -3.75E-6 1.11111E-6 L 0.12526 -0.04607 " pathEditMode="relative" rAng="0" ptsTypes="AA">
                                      <p:cBhvr>
                                        <p:cTn id="18" dur="250" fill="hold"/>
                                        <p:tgtEl>
                                          <p:spTgt spid="125"/>
                                        </p:tgtEl>
                                        <p:attrNameLst>
                                          <p:attrName>ppt_x</p:attrName>
                                          <p:attrName>ppt_y</p:attrName>
                                        </p:attrNameLst>
                                      </p:cBhvr>
                                      <p:rCtr x="6263" y="-2315"/>
                                    </p:animMotion>
                                  </p:childTnLst>
                                </p:cTn>
                              </p:par>
                            </p:childTnLst>
                          </p:cTn>
                        </p:par>
                        <p:par>
                          <p:cTn id="19" fill="hold">
                            <p:stCondLst>
                              <p:cond delay="1750"/>
                            </p:stCondLst>
                            <p:childTnLst>
                              <p:par>
                                <p:cTn id="20" presetID="42" presetClass="path" presetSubtype="0" accel="50000" decel="50000" fill="hold" grpId="0" nodeType="afterEffect">
                                  <p:stCondLst>
                                    <p:cond delay="0"/>
                                  </p:stCondLst>
                                  <p:childTnLst>
                                    <p:animMotion origin="layout" path="M -3.75E-6 -3.7037E-6 L 0.12526 0.02524 " pathEditMode="relative" rAng="0" ptsTypes="AA">
                                      <p:cBhvr>
                                        <p:cTn id="21" dur="250" fill="hold"/>
                                        <p:tgtEl>
                                          <p:spTgt spid="126"/>
                                        </p:tgtEl>
                                        <p:attrNameLst>
                                          <p:attrName>ppt_x</p:attrName>
                                          <p:attrName>ppt_y</p:attrName>
                                        </p:attrNameLst>
                                      </p:cBhvr>
                                      <p:rCtr x="6263" y="1250"/>
                                    </p:animMotion>
                                  </p:childTnLst>
                                </p:cTn>
                              </p:par>
                            </p:childTnLst>
                          </p:cTn>
                        </p:par>
                        <p:par>
                          <p:cTn id="22" fill="hold">
                            <p:stCondLst>
                              <p:cond delay="2000"/>
                            </p:stCondLst>
                            <p:childTnLst>
                              <p:par>
                                <p:cTn id="23" presetID="42" presetClass="path" presetSubtype="0" accel="50000" decel="50000" fill="hold" grpId="0" nodeType="afterEffect">
                                  <p:stCondLst>
                                    <p:cond delay="0"/>
                                  </p:stCondLst>
                                  <p:childTnLst>
                                    <p:animMotion origin="layout" path="M -3.75E-6 3.7037E-6 L 0.12513 0.02916 " pathEditMode="relative" rAng="0" ptsTypes="AA">
                                      <p:cBhvr>
                                        <p:cTn id="24" dur="250" fill="hold"/>
                                        <p:tgtEl>
                                          <p:spTgt spid="127"/>
                                        </p:tgtEl>
                                        <p:attrNameLst>
                                          <p:attrName>ppt_x</p:attrName>
                                          <p:attrName>ppt_y</p:attrName>
                                        </p:attrNameLst>
                                      </p:cBhvr>
                                      <p:rCtr x="6250" y="1458"/>
                                    </p:animMotion>
                                  </p:childTnLst>
                                </p:cTn>
                              </p:par>
                            </p:childTnLst>
                          </p:cTn>
                        </p:par>
                        <p:par>
                          <p:cTn id="25" fill="hold">
                            <p:stCondLst>
                              <p:cond delay="2250"/>
                            </p:stCondLst>
                            <p:childTnLst>
                              <p:par>
                                <p:cTn id="26" presetID="10"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2750"/>
                            </p:stCondLst>
                            <p:childTnLst>
                              <p:par>
                                <p:cTn id="30" presetID="1" presetClass="exit" presetSubtype="0" fill="hold" grpId="1" nodeType="afterEffect">
                                  <p:stCondLst>
                                    <p:cond delay="0"/>
                                  </p:stCondLst>
                                  <p:childTnLst>
                                    <p:set>
                                      <p:cBhvr>
                                        <p:cTn id="31" dur="1" fill="hold">
                                          <p:stCondLst>
                                            <p:cond delay="0"/>
                                          </p:stCondLst>
                                        </p:cTn>
                                        <p:tgtEl>
                                          <p:spTgt spid="115"/>
                                        </p:tgtEl>
                                        <p:attrNameLst>
                                          <p:attrName>style.visibility</p:attrName>
                                        </p:attrNameLst>
                                      </p:cBhvr>
                                      <p:to>
                                        <p:strVal val="hidden"/>
                                      </p:to>
                                    </p:set>
                                  </p:childTnLst>
                                </p:cTn>
                              </p:par>
                            </p:childTnLst>
                          </p:cTn>
                        </p:par>
                        <p:par>
                          <p:cTn id="32" fill="hold">
                            <p:stCondLst>
                              <p:cond delay="2750"/>
                            </p:stCondLst>
                            <p:childTnLst>
                              <p:par>
                                <p:cTn id="33" presetID="1" presetClass="exit" presetSubtype="0" fill="hold" grpId="1" nodeType="afterEffect">
                                  <p:stCondLst>
                                    <p:cond delay="0"/>
                                  </p:stCondLst>
                                  <p:childTnLst>
                                    <p:set>
                                      <p:cBhvr>
                                        <p:cTn id="34" dur="1" fill="hold">
                                          <p:stCondLst>
                                            <p:cond delay="0"/>
                                          </p:stCondLst>
                                        </p:cTn>
                                        <p:tgtEl>
                                          <p:spTgt spid="125"/>
                                        </p:tgtEl>
                                        <p:attrNameLst>
                                          <p:attrName>style.visibility</p:attrName>
                                        </p:attrNameLst>
                                      </p:cBhvr>
                                      <p:to>
                                        <p:strVal val="hidden"/>
                                      </p:to>
                                    </p:set>
                                  </p:childTnLst>
                                </p:cTn>
                              </p:par>
                            </p:childTnLst>
                          </p:cTn>
                        </p:par>
                        <p:par>
                          <p:cTn id="35" fill="hold">
                            <p:stCondLst>
                              <p:cond delay="2750"/>
                            </p:stCondLst>
                            <p:childTnLst>
                              <p:par>
                                <p:cTn id="36" presetID="1" presetClass="exit" presetSubtype="0" fill="hold" grpId="1" nodeType="afterEffect">
                                  <p:stCondLst>
                                    <p:cond delay="0"/>
                                  </p:stCondLst>
                                  <p:childTnLst>
                                    <p:set>
                                      <p:cBhvr>
                                        <p:cTn id="37" dur="1" fill="hold">
                                          <p:stCondLst>
                                            <p:cond delay="0"/>
                                          </p:stCondLst>
                                        </p:cTn>
                                        <p:tgtEl>
                                          <p:spTgt spid="126"/>
                                        </p:tgtEl>
                                        <p:attrNameLst>
                                          <p:attrName>style.visibility</p:attrName>
                                        </p:attrNameLst>
                                      </p:cBhvr>
                                      <p:to>
                                        <p:strVal val="hidden"/>
                                      </p:to>
                                    </p:set>
                                  </p:childTnLst>
                                </p:cTn>
                              </p:par>
                            </p:childTnLst>
                          </p:cTn>
                        </p:par>
                        <p:par>
                          <p:cTn id="38" fill="hold">
                            <p:stCondLst>
                              <p:cond delay="2750"/>
                            </p:stCondLst>
                            <p:childTnLst>
                              <p:par>
                                <p:cTn id="39" presetID="1" presetClass="exit" presetSubtype="0" fill="hold" grpId="1" nodeType="afterEffect">
                                  <p:stCondLst>
                                    <p:cond delay="0"/>
                                  </p:stCondLst>
                                  <p:childTnLst>
                                    <p:set>
                                      <p:cBhvr>
                                        <p:cTn id="40" dur="1" fill="hold">
                                          <p:stCondLst>
                                            <p:cond delay="0"/>
                                          </p:stCondLst>
                                        </p:cTn>
                                        <p:tgtEl>
                                          <p:spTgt spid="127"/>
                                        </p:tgtEl>
                                        <p:attrNameLst>
                                          <p:attrName>style.visibility</p:attrName>
                                        </p:attrNameLst>
                                      </p:cBhvr>
                                      <p:to>
                                        <p:strVal val="hidden"/>
                                      </p:to>
                                    </p:set>
                                  </p:childTnLst>
                                </p:cTn>
                              </p:par>
                            </p:childTnLst>
                          </p:cTn>
                        </p:par>
                        <p:par>
                          <p:cTn id="41" fill="hold">
                            <p:stCondLst>
                              <p:cond delay="2750"/>
                            </p:stCondLst>
                            <p:childTnLst>
                              <p:par>
                                <p:cTn id="42" presetID="1" presetClass="entr" presetSubtype="0" fill="hold" grpId="0" nodeType="afterEffect">
                                  <p:stCondLst>
                                    <p:cond delay="0"/>
                                  </p:stCondLst>
                                  <p:childTnLst>
                                    <p:set>
                                      <p:cBhvr>
                                        <p:cTn id="43" dur="1" fill="hold">
                                          <p:stCondLst>
                                            <p:cond delay="0"/>
                                          </p:stCondLst>
                                        </p:cTn>
                                        <p:tgtEl>
                                          <p:spTgt spid="139"/>
                                        </p:tgtEl>
                                        <p:attrNameLst>
                                          <p:attrName>style.visibility</p:attrName>
                                        </p:attrNameLst>
                                      </p:cBhvr>
                                      <p:to>
                                        <p:strVal val="visible"/>
                                      </p:to>
                                    </p:set>
                                  </p:childTnLst>
                                </p:cTn>
                              </p:par>
                            </p:childTnLst>
                          </p:cTn>
                        </p:par>
                        <p:par>
                          <p:cTn id="44" fill="hold">
                            <p:stCondLst>
                              <p:cond delay="2750"/>
                            </p:stCondLst>
                            <p:childTnLst>
                              <p:par>
                                <p:cTn id="45" presetID="1" presetClass="entr" presetSubtype="0" fill="hold" grpId="0" nodeType="afterEffect">
                                  <p:stCondLst>
                                    <p:cond delay="0"/>
                                  </p:stCondLst>
                                  <p:childTnLst>
                                    <p:set>
                                      <p:cBhvr>
                                        <p:cTn id="46" dur="1" fill="hold">
                                          <p:stCondLst>
                                            <p:cond delay="0"/>
                                          </p:stCondLst>
                                        </p:cTn>
                                        <p:tgtEl>
                                          <p:spTgt spid="140"/>
                                        </p:tgtEl>
                                        <p:attrNameLst>
                                          <p:attrName>style.visibility</p:attrName>
                                        </p:attrNameLst>
                                      </p:cBhvr>
                                      <p:to>
                                        <p:strVal val="visible"/>
                                      </p:to>
                                    </p:set>
                                  </p:childTnLst>
                                </p:cTn>
                              </p:par>
                            </p:childTnLst>
                          </p:cTn>
                        </p:par>
                        <p:par>
                          <p:cTn id="47" fill="hold">
                            <p:stCondLst>
                              <p:cond delay="2750"/>
                            </p:stCondLst>
                            <p:childTnLst>
                              <p:par>
                                <p:cTn id="48" presetID="1" presetClass="entr" presetSubtype="0" fill="hold" grpId="0" nodeType="afterEffect">
                                  <p:stCondLst>
                                    <p:cond delay="0"/>
                                  </p:stCondLst>
                                  <p:childTnLst>
                                    <p:set>
                                      <p:cBhvr>
                                        <p:cTn id="49" dur="1" fill="hold">
                                          <p:stCondLst>
                                            <p:cond delay="0"/>
                                          </p:stCondLst>
                                        </p:cTn>
                                        <p:tgtEl>
                                          <p:spTgt spid="138"/>
                                        </p:tgtEl>
                                        <p:attrNameLst>
                                          <p:attrName>style.visibility</p:attrName>
                                        </p:attrNameLst>
                                      </p:cBhvr>
                                      <p:to>
                                        <p:strVal val="visible"/>
                                      </p:to>
                                    </p:set>
                                  </p:childTnLst>
                                </p:cTn>
                              </p:par>
                            </p:childTnLst>
                          </p:cTn>
                        </p:par>
                        <p:par>
                          <p:cTn id="50" fill="hold">
                            <p:stCondLst>
                              <p:cond delay="2750"/>
                            </p:stCondLst>
                            <p:childTnLst>
                              <p:par>
                                <p:cTn id="51" presetID="1" presetClass="entr" presetSubtype="0" fill="hold" grpId="0" nodeType="afterEffect">
                                  <p:stCondLst>
                                    <p:cond delay="0"/>
                                  </p:stCondLst>
                                  <p:childTnLst>
                                    <p:set>
                                      <p:cBhvr>
                                        <p:cTn id="52" dur="1" fill="hold">
                                          <p:stCondLst>
                                            <p:cond delay="0"/>
                                          </p:stCondLst>
                                        </p:cTn>
                                        <p:tgtEl>
                                          <p:spTgt spid="128"/>
                                        </p:tgtEl>
                                        <p:attrNameLst>
                                          <p:attrName>style.visibility</p:attrName>
                                        </p:attrNameLst>
                                      </p:cBhvr>
                                      <p:to>
                                        <p:strVal val="visible"/>
                                      </p:to>
                                    </p:set>
                                  </p:childTnLst>
                                </p:cTn>
                              </p:par>
                            </p:childTnLst>
                          </p:cTn>
                        </p:par>
                        <p:par>
                          <p:cTn id="53" fill="hold">
                            <p:stCondLst>
                              <p:cond delay="2750"/>
                            </p:stCondLst>
                            <p:childTnLst>
                              <p:par>
                                <p:cTn id="54" presetID="1" presetClass="emph" presetSubtype="2" fill="hold" nodeType="afterEffect">
                                  <p:stCondLst>
                                    <p:cond delay="0"/>
                                  </p:stCondLst>
                                  <p:childTnLst>
                                    <p:animClr clrSpc="rgb" dir="cw">
                                      <p:cBhvr>
                                        <p:cTn id="55" dur="500" fill="hold"/>
                                        <p:tgtEl>
                                          <p:spTgt spid="91"/>
                                        </p:tgtEl>
                                        <p:attrNameLst>
                                          <p:attrName>fillcolor</p:attrName>
                                        </p:attrNameLst>
                                      </p:cBhvr>
                                      <p:to>
                                        <a:schemeClr val="bg1"/>
                                      </p:to>
                                    </p:animClr>
                                    <p:set>
                                      <p:cBhvr>
                                        <p:cTn id="56" dur="500" fill="hold"/>
                                        <p:tgtEl>
                                          <p:spTgt spid="91"/>
                                        </p:tgtEl>
                                        <p:attrNameLst>
                                          <p:attrName>fill.type</p:attrName>
                                        </p:attrNameLst>
                                      </p:cBhvr>
                                      <p:to>
                                        <p:strVal val="solid"/>
                                      </p:to>
                                    </p:set>
                                    <p:set>
                                      <p:cBhvr>
                                        <p:cTn id="57" dur="500" fill="hold"/>
                                        <p:tgtEl>
                                          <p:spTgt spid="91"/>
                                        </p:tgtEl>
                                        <p:attrNameLst>
                                          <p:attrName>fill.on</p:attrName>
                                        </p:attrNameLst>
                                      </p:cBhvr>
                                      <p:to>
                                        <p:strVal val="true"/>
                                      </p:to>
                                    </p:set>
                                  </p:childTnLst>
                                </p:cTn>
                              </p:par>
                            </p:childTnLst>
                          </p:cTn>
                        </p:par>
                        <p:par>
                          <p:cTn id="58" fill="hold">
                            <p:stCondLst>
                              <p:cond delay="3250"/>
                            </p:stCondLst>
                            <p:childTnLst>
                              <p:par>
                                <p:cTn id="59" presetID="1" presetClass="emph" presetSubtype="2" fill="hold" nodeType="afterEffect">
                                  <p:stCondLst>
                                    <p:cond delay="0"/>
                                  </p:stCondLst>
                                  <p:childTnLst>
                                    <p:animClr clrSpc="rgb" dir="cw">
                                      <p:cBhvr>
                                        <p:cTn id="60" dur="500" fill="hold"/>
                                        <p:tgtEl>
                                          <p:spTgt spid="88"/>
                                        </p:tgtEl>
                                        <p:attrNameLst>
                                          <p:attrName>fillcolor</p:attrName>
                                        </p:attrNameLst>
                                      </p:cBhvr>
                                      <p:to>
                                        <a:srgbClr val="CCFFCC"/>
                                      </p:to>
                                    </p:animClr>
                                    <p:set>
                                      <p:cBhvr>
                                        <p:cTn id="61" dur="500" fill="hold"/>
                                        <p:tgtEl>
                                          <p:spTgt spid="88"/>
                                        </p:tgtEl>
                                        <p:attrNameLst>
                                          <p:attrName>fill.type</p:attrName>
                                        </p:attrNameLst>
                                      </p:cBhvr>
                                      <p:to>
                                        <p:strVal val="solid"/>
                                      </p:to>
                                    </p:set>
                                    <p:set>
                                      <p:cBhvr>
                                        <p:cTn id="62" dur="500" fill="hold"/>
                                        <p:tgtEl>
                                          <p:spTgt spid="88"/>
                                        </p:tgtEl>
                                        <p:attrNameLst>
                                          <p:attrName>fill.on</p:attrName>
                                        </p:attrNameLst>
                                      </p:cBhvr>
                                      <p:to>
                                        <p:strVal val="true"/>
                                      </p:to>
                                    </p:set>
                                  </p:childTnLst>
                                </p:cTn>
                              </p:par>
                            </p:childTnLst>
                          </p:cTn>
                        </p:par>
                        <p:par>
                          <p:cTn id="63" fill="hold">
                            <p:stCondLst>
                              <p:cond delay="3750"/>
                            </p:stCondLst>
                            <p:childTnLst>
                              <p:par>
                                <p:cTn id="64" presetID="42" presetClass="path" presetSubtype="0" accel="50000" decel="50000" fill="hold" grpId="1" nodeType="afterEffect">
                                  <p:stCondLst>
                                    <p:cond delay="0"/>
                                  </p:stCondLst>
                                  <p:childTnLst>
                                    <p:animMotion origin="layout" path="M -3.95833E-6 2.22222E-6 L 0.1267 0.04722 " pathEditMode="relative" rAng="0" ptsTypes="AA">
                                      <p:cBhvr>
                                        <p:cTn id="65" dur="500" fill="hold"/>
                                        <p:tgtEl>
                                          <p:spTgt spid="128"/>
                                        </p:tgtEl>
                                        <p:attrNameLst>
                                          <p:attrName>ppt_x</p:attrName>
                                          <p:attrName>ppt_y</p:attrName>
                                        </p:attrNameLst>
                                      </p:cBhvr>
                                      <p:rCtr x="6328" y="2361"/>
                                    </p:animMotion>
                                  </p:childTnLst>
                                </p:cTn>
                              </p:par>
                            </p:childTnLst>
                          </p:cTn>
                        </p:par>
                        <p:par>
                          <p:cTn id="66" fill="hold">
                            <p:stCondLst>
                              <p:cond delay="4250"/>
                            </p:stCondLst>
                            <p:childTnLst>
                              <p:par>
                                <p:cTn id="67" presetID="10" presetClass="entr" presetSubtype="0" fill="hold" grpId="0" nodeType="afterEffect">
                                  <p:stCondLst>
                                    <p:cond delay="0"/>
                                  </p:stCondLst>
                                  <p:childTnLst>
                                    <p:set>
                                      <p:cBhvr>
                                        <p:cTn id="68" dur="1" fill="hold">
                                          <p:stCondLst>
                                            <p:cond delay="0"/>
                                          </p:stCondLst>
                                        </p:cTn>
                                        <p:tgtEl>
                                          <p:spTgt spid="98"/>
                                        </p:tgtEl>
                                        <p:attrNameLst>
                                          <p:attrName>style.visibility</p:attrName>
                                        </p:attrNameLst>
                                      </p:cBhvr>
                                      <p:to>
                                        <p:strVal val="visible"/>
                                      </p:to>
                                    </p:set>
                                    <p:animEffect transition="in" filter="fade">
                                      <p:cBhvr>
                                        <p:cTn id="69" dur="500"/>
                                        <p:tgtEl>
                                          <p:spTgt spid="98"/>
                                        </p:tgtEl>
                                      </p:cBhvr>
                                    </p:animEffect>
                                  </p:childTnLst>
                                </p:cTn>
                              </p:par>
                            </p:childTnLst>
                          </p:cTn>
                        </p:par>
                        <p:par>
                          <p:cTn id="70" fill="hold">
                            <p:stCondLst>
                              <p:cond delay="4750"/>
                            </p:stCondLst>
                            <p:childTnLst>
                              <p:par>
                                <p:cTn id="71" presetID="42" presetClass="path" presetSubtype="0" accel="50000" decel="50000" fill="hold" grpId="1" nodeType="afterEffect">
                                  <p:stCondLst>
                                    <p:cond delay="0"/>
                                  </p:stCondLst>
                                  <p:childTnLst>
                                    <p:animMotion origin="layout" path="M -3.95833E-6 -2.59259E-6 L 0.1267 0.04699 " pathEditMode="relative" rAng="0" ptsTypes="AA">
                                      <p:cBhvr>
                                        <p:cTn id="72" dur="500" fill="hold"/>
                                        <p:tgtEl>
                                          <p:spTgt spid="138"/>
                                        </p:tgtEl>
                                        <p:attrNameLst>
                                          <p:attrName>ppt_x</p:attrName>
                                          <p:attrName>ppt_y</p:attrName>
                                        </p:attrNameLst>
                                      </p:cBhvr>
                                      <p:rCtr x="6328" y="2338"/>
                                    </p:animMotion>
                                  </p:childTnLst>
                                </p:cTn>
                              </p:par>
                            </p:childTnLst>
                          </p:cTn>
                        </p:par>
                        <p:par>
                          <p:cTn id="73" fill="hold">
                            <p:stCondLst>
                              <p:cond delay="5250"/>
                            </p:stCondLst>
                            <p:childTnLst>
                              <p:par>
                                <p:cTn id="74" presetID="10" presetClass="entr" presetSubtype="0" fill="hold" grpId="0" nodeType="after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500"/>
                                        <p:tgtEl>
                                          <p:spTgt spid="99"/>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2" nodeType="clickEffect">
                                  <p:stCondLst>
                                    <p:cond delay="0"/>
                                  </p:stCondLst>
                                  <p:childTnLst>
                                    <p:set>
                                      <p:cBhvr>
                                        <p:cTn id="80" dur="1" fill="hold">
                                          <p:stCondLst>
                                            <p:cond delay="0"/>
                                          </p:stCondLst>
                                        </p:cTn>
                                        <p:tgtEl>
                                          <p:spTgt spid="138"/>
                                        </p:tgtEl>
                                        <p:attrNameLst>
                                          <p:attrName>style.visibility</p:attrName>
                                        </p:attrNameLst>
                                      </p:cBhvr>
                                      <p:to>
                                        <p:strVal val="hidden"/>
                                      </p:to>
                                    </p:set>
                                  </p:childTnLst>
                                </p:cTn>
                              </p:par>
                            </p:childTnLst>
                          </p:cTn>
                        </p:par>
                        <p:par>
                          <p:cTn id="81" fill="hold">
                            <p:stCondLst>
                              <p:cond delay="0"/>
                            </p:stCondLst>
                            <p:childTnLst>
                              <p:par>
                                <p:cTn id="82" presetID="1" presetClass="exit" presetSubtype="0" fill="hold" grpId="2" nodeType="afterEffect">
                                  <p:stCondLst>
                                    <p:cond delay="0"/>
                                  </p:stCondLst>
                                  <p:childTnLst>
                                    <p:set>
                                      <p:cBhvr>
                                        <p:cTn id="83" dur="1" fill="hold">
                                          <p:stCondLst>
                                            <p:cond delay="0"/>
                                          </p:stCondLst>
                                        </p:cTn>
                                        <p:tgtEl>
                                          <p:spTgt spid="128"/>
                                        </p:tgtEl>
                                        <p:attrNameLst>
                                          <p:attrName>style.visibility</p:attrName>
                                        </p:attrNameLst>
                                      </p:cBhvr>
                                      <p:to>
                                        <p:strVal val="hidden"/>
                                      </p:to>
                                    </p:set>
                                  </p:childTnLst>
                                </p:cTn>
                              </p:par>
                            </p:childTnLst>
                          </p:cTn>
                        </p:par>
                        <p:par>
                          <p:cTn id="84" fill="hold">
                            <p:stCondLst>
                              <p:cond delay="0"/>
                            </p:stCondLst>
                            <p:childTnLst>
                              <p:par>
                                <p:cTn id="85" presetID="1" presetClass="entr" presetSubtype="0" fill="hold" grpId="0" nodeType="afterEffect">
                                  <p:stCondLst>
                                    <p:cond delay="0"/>
                                  </p:stCondLst>
                                  <p:childTnLst>
                                    <p:set>
                                      <p:cBhvr>
                                        <p:cTn id="86" dur="1" fill="hold">
                                          <p:stCondLst>
                                            <p:cond delay="0"/>
                                          </p:stCondLst>
                                        </p:cTn>
                                        <p:tgtEl>
                                          <p:spTgt spid="1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41"/>
                                        </p:tgtEl>
                                        <p:attrNameLst>
                                          <p:attrName>style.visibility</p:attrName>
                                        </p:attrNameLst>
                                      </p:cBhvr>
                                      <p:to>
                                        <p:strVal val="visible"/>
                                      </p:to>
                                    </p:set>
                                  </p:childTnLst>
                                </p:cTn>
                              </p:par>
                            </p:childTnLst>
                          </p:cTn>
                        </p:par>
                        <p:par>
                          <p:cTn id="89" fill="hold">
                            <p:stCondLst>
                              <p:cond delay="0"/>
                            </p:stCondLst>
                            <p:childTnLst>
                              <p:par>
                                <p:cTn id="90" presetID="1" presetClass="emph" presetSubtype="2" fill="hold" nodeType="afterEffect">
                                  <p:stCondLst>
                                    <p:cond delay="0"/>
                                  </p:stCondLst>
                                  <p:childTnLst>
                                    <p:animClr clrSpc="rgb" dir="cw">
                                      <p:cBhvr>
                                        <p:cTn id="91" dur="500" fill="hold"/>
                                        <p:tgtEl>
                                          <p:spTgt spid="88"/>
                                        </p:tgtEl>
                                        <p:attrNameLst>
                                          <p:attrName>fillcolor</p:attrName>
                                        </p:attrNameLst>
                                      </p:cBhvr>
                                      <p:to>
                                        <a:schemeClr val="bg1"/>
                                      </p:to>
                                    </p:animClr>
                                    <p:set>
                                      <p:cBhvr>
                                        <p:cTn id="92" dur="500" fill="hold"/>
                                        <p:tgtEl>
                                          <p:spTgt spid="88"/>
                                        </p:tgtEl>
                                        <p:attrNameLst>
                                          <p:attrName>fill.type</p:attrName>
                                        </p:attrNameLst>
                                      </p:cBhvr>
                                      <p:to>
                                        <p:strVal val="solid"/>
                                      </p:to>
                                    </p:set>
                                    <p:set>
                                      <p:cBhvr>
                                        <p:cTn id="93" dur="500" fill="hold"/>
                                        <p:tgtEl>
                                          <p:spTgt spid="88"/>
                                        </p:tgtEl>
                                        <p:attrNameLst>
                                          <p:attrName>fill.on</p:attrName>
                                        </p:attrNameLst>
                                      </p:cBhvr>
                                      <p:to>
                                        <p:strVal val="true"/>
                                      </p:to>
                                    </p:set>
                                  </p:childTnLst>
                                </p:cTn>
                              </p:par>
                            </p:childTnLst>
                          </p:cTn>
                        </p:par>
                        <p:par>
                          <p:cTn id="94" fill="hold">
                            <p:stCondLst>
                              <p:cond delay="500"/>
                            </p:stCondLst>
                            <p:childTnLst>
                              <p:par>
                                <p:cTn id="95" presetID="1" presetClass="emph" presetSubtype="2" fill="hold" nodeType="afterEffect">
                                  <p:stCondLst>
                                    <p:cond delay="0"/>
                                  </p:stCondLst>
                                  <p:childTnLst>
                                    <p:animClr clrSpc="rgb" dir="cw">
                                      <p:cBhvr>
                                        <p:cTn id="96" dur="500" fill="hold"/>
                                        <p:tgtEl>
                                          <p:spTgt spid="107"/>
                                        </p:tgtEl>
                                        <p:attrNameLst>
                                          <p:attrName>fillcolor</p:attrName>
                                        </p:attrNameLst>
                                      </p:cBhvr>
                                      <p:to>
                                        <a:srgbClr val="CCFFCC"/>
                                      </p:to>
                                    </p:animClr>
                                    <p:set>
                                      <p:cBhvr>
                                        <p:cTn id="97" dur="500" fill="hold"/>
                                        <p:tgtEl>
                                          <p:spTgt spid="107"/>
                                        </p:tgtEl>
                                        <p:attrNameLst>
                                          <p:attrName>fill.type</p:attrName>
                                        </p:attrNameLst>
                                      </p:cBhvr>
                                      <p:to>
                                        <p:strVal val="solid"/>
                                      </p:to>
                                    </p:set>
                                    <p:set>
                                      <p:cBhvr>
                                        <p:cTn id="98" dur="500" fill="hold"/>
                                        <p:tgtEl>
                                          <p:spTgt spid="107"/>
                                        </p:tgtEl>
                                        <p:attrNameLst>
                                          <p:attrName>fill.on</p:attrName>
                                        </p:attrNameLst>
                                      </p:cBhvr>
                                      <p:to>
                                        <p:strVal val="true"/>
                                      </p:to>
                                    </p:set>
                                  </p:childTnLst>
                                </p:cTn>
                              </p:par>
                            </p:childTnLst>
                          </p:cTn>
                        </p:par>
                        <p:par>
                          <p:cTn id="99" fill="hold">
                            <p:stCondLst>
                              <p:cond delay="1000"/>
                            </p:stCondLst>
                            <p:childTnLst>
                              <p:par>
                                <p:cTn id="100" presetID="42" presetClass="path" presetSubtype="0" accel="50000" decel="50000" fill="remove" grpId="1" nodeType="afterEffect">
                                  <p:stCondLst>
                                    <p:cond delay="0"/>
                                  </p:stCondLst>
                                  <p:childTnLst>
                                    <p:animMotion origin="layout" path="M 3.54167E-6 1.48148E-6 L 0.12721 0.00023 " pathEditMode="relative" rAng="0" ptsTypes="AA">
                                      <p:cBhvr>
                                        <p:cTn id="101" dur="500" fill="hold"/>
                                        <p:tgtEl>
                                          <p:spTgt spid="141"/>
                                        </p:tgtEl>
                                        <p:attrNameLst>
                                          <p:attrName>ppt_x</p:attrName>
                                          <p:attrName>ppt_y</p:attrName>
                                        </p:attrNameLst>
                                      </p:cBhvr>
                                      <p:rCtr x="6354" y="0"/>
                                    </p:animMotion>
                                  </p:childTnLst>
                                </p:cTn>
                              </p:par>
                              <p:par>
                                <p:cTn id="102" presetID="10" presetClass="exit" presetSubtype="0" fill="hold" grpId="2" nodeType="withEffect">
                                  <p:stCondLst>
                                    <p:cond delay="0"/>
                                  </p:stCondLst>
                                  <p:childTnLst>
                                    <p:animEffect transition="out" filter="fade">
                                      <p:cBhvr>
                                        <p:cTn id="103" dur="500"/>
                                        <p:tgtEl>
                                          <p:spTgt spid="141"/>
                                        </p:tgtEl>
                                      </p:cBhvr>
                                    </p:animEffect>
                                    <p:set>
                                      <p:cBhvr>
                                        <p:cTn id="104" dur="1" fill="hold">
                                          <p:stCondLst>
                                            <p:cond delay="499"/>
                                          </p:stCondLst>
                                        </p:cTn>
                                        <p:tgtEl>
                                          <p:spTgt spid="141"/>
                                        </p:tgtEl>
                                        <p:attrNameLst>
                                          <p:attrName>style.visibility</p:attrName>
                                        </p:attrNameLst>
                                      </p:cBhvr>
                                      <p:to>
                                        <p:strVal val="hidden"/>
                                      </p:to>
                                    </p:set>
                                  </p:childTnLst>
                                </p:cTn>
                              </p:par>
                            </p:childTnLst>
                          </p:cTn>
                        </p:par>
                        <p:par>
                          <p:cTn id="105" fill="hold">
                            <p:stCondLst>
                              <p:cond delay="1500"/>
                            </p:stCondLst>
                            <p:childTnLst>
                              <p:par>
                                <p:cTn id="106" presetID="10" presetClass="entr" presetSubtype="0" fill="hold" grpId="0" nodeType="afterEffect">
                                  <p:stCondLst>
                                    <p:cond delay="0"/>
                                  </p:stCondLst>
                                  <p:childTnLst>
                                    <p:set>
                                      <p:cBhvr>
                                        <p:cTn id="107" dur="1" fill="hold">
                                          <p:stCondLst>
                                            <p:cond delay="0"/>
                                          </p:stCondLst>
                                        </p:cTn>
                                        <p:tgtEl>
                                          <p:spTgt spid="100"/>
                                        </p:tgtEl>
                                        <p:attrNameLst>
                                          <p:attrName>style.visibility</p:attrName>
                                        </p:attrNameLst>
                                      </p:cBhvr>
                                      <p:to>
                                        <p:strVal val="visible"/>
                                      </p:to>
                                    </p:set>
                                    <p:animEffect transition="in" filter="fade">
                                      <p:cBhvr>
                                        <p:cTn id="108" dur="500"/>
                                        <p:tgtEl>
                                          <p:spTgt spid="100"/>
                                        </p:tgtEl>
                                      </p:cBhvr>
                                    </p:animEffect>
                                  </p:childTnLst>
                                </p:cTn>
                              </p:par>
                            </p:childTnLst>
                          </p:cTn>
                        </p:par>
                        <p:par>
                          <p:cTn id="109" fill="hold">
                            <p:stCondLst>
                              <p:cond delay="2000"/>
                            </p:stCondLst>
                            <p:childTnLst>
                              <p:par>
                                <p:cTn id="110" presetID="42" presetClass="path" presetSubtype="0" accel="50000" decel="50000" fill="remove" grpId="1" nodeType="afterEffect">
                                  <p:stCondLst>
                                    <p:cond delay="0"/>
                                  </p:stCondLst>
                                  <p:childTnLst>
                                    <p:animMotion origin="layout" path="M 3.54167E-6 -4.81481E-6 L 0.12656 -4.81481E-6 " pathEditMode="relative" rAng="0" ptsTypes="AA">
                                      <p:cBhvr>
                                        <p:cTn id="111" dur="250" fill="hold"/>
                                        <p:tgtEl>
                                          <p:spTgt spid="142"/>
                                        </p:tgtEl>
                                        <p:attrNameLst>
                                          <p:attrName>ppt_x</p:attrName>
                                          <p:attrName>ppt_y</p:attrName>
                                        </p:attrNameLst>
                                      </p:cBhvr>
                                      <p:rCtr x="6328" y="0"/>
                                    </p:animMotion>
                                  </p:childTnLst>
                                </p:cTn>
                              </p:par>
                              <p:par>
                                <p:cTn id="112" presetID="10" presetClass="exit" presetSubtype="0" fill="hold" grpId="2" nodeType="withEffect">
                                  <p:stCondLst>
                                    <p:cond delay="0"/>
                                  </p:stCondLst>
                                  <p:childTnLst>
                                    <p:animEffect transition="out" filter="fade">
                                      <p:cBhvr>
                                        <p:cTn id="113" dur="250"/>
                                        <p:tgtEl>
                                          <p:spTgt spid="142"/>
                                        </p:tgtEl>
                                      </p:cBhvr>
                                    </p:animEffect>
                                    <p:set>
                                      <p:cBhvr>
                                        <p:cTn id="114" dur="1" fill="hold">
                                          <p:stCondLst>
                                            <p:cond delay="249"/>
                                          </p:stCondLst>
                                        </p:cTn>
                                        <p:tgtEl>
                                          <p:spTgt spid="142"/>
                                        </p:tgtEl>
                                        <p:attrNameLst>
                                          <p:attrName>style.visibility</p:attrName>
                                        </p:attrNameLst>
                                      </p:cBhvr>
                                      <p:to>
                                        <p:strVal val="hidden"/>
                                      </p:to>
                                    </p:set>
                                  </p:childTnLst>
                                </p:cTn>
                              </p:par>
                            </p:childTnLst>
                          </p:cTn>
                        </p:par>
                        <p:par>
                          <p:cTn id="115" fill="hold">
                            <p:stCondLst>
                              <p:cond delay="2250"/>
                            </p:stCondLst>
                            <p:childTnLst>
                              <p:par>
                                <p:cTn id="116" presetID="10" presetClass="entr" presetSubtype="0" fill="hold" grpId="0" nodeType="afterEffect">
                                  <p:stCondLst>
                                    <p:cond delay="0"/>
                                  </p:stCondLst>
                                  <p:childTnLst>
                                    <p:set>
                                      <p:cBhvr>
                                        <p:cTn id="117" dur="1" fill="hold">
                                          <p:stCondLst>
                                            <p:cond delay="0"/>
                                          </p:stCondLst>
                                        </p:cTn>
                                        <p:tgtEl>
                                          <p:spTgt spid="101"/>
                                        </p:tgtEl>
                                        <p:attrNameLst>
                                          <p:attrName>style.visibility</p:attrName>
                                        </p:attrNameLst>
                                      </p:cBhvr>
                                      <p:to>
                                        <p:strVal val="visible"/>
                                      </p:to>
                                    </p:set>
                                    <p:animEffect transition="in" filter="fade">
                                      <p:cBhvr>
                                        <p:cTn id="118" dur="500"/>
                                        <p:tgtEl>
                                          <p:spTgt spid="101"/>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mph" presetSubtype="2" fill="hold" nodeType="clickEffect">
                                  <p:stCondLst>
                                    <p:cond delay="0"/>
                                  </p:stCondLst>
                                  <p:childTnLst>
                                    <p:animClr clrSpc="rgb" dir="cw">
                                      <p:cBhvr>
                                        <p:cTn id="122" dur="500" fill="hold"/>
                                        <p:tgtEl>
                                          <p:spTgt spid="107"/>
                                        </p:tgtEl>
                                        <p:attrNameLst>
                                          <p:attrName>fillcolor</p:attrName>
                                        </p:attrNameLst>
                                      </p:cBhvr>
                                      <p:to>
                                        <a:schemeClr val="bg1"/>
                                      </p:to>
                                    </p:animClr>
                                    <p:set>
                                      <p:cBhvr>
                                        <p:cTn id="123" dur="500" fill="hold"/>
                                        <p:tgtEl>
                                          <p:spTgt spid="107"/>
                                        </p:tgtEl>
                                        <p:attrNameLst>
                                          <p:attrName>fill.type</p:attrName>
                                        </p:attrNameLst>
                                      </p:cBhvr>
                                      <p:to>
                                        <p:strVal val="solid"/>
                                      </p:to>
                                    </p:set>
                                    <p:set>
                                      <p:cBhvr>
                                        <p:cTn id="124" dur="500" fill="hold"/>
                                        <p:tgtEl>
                                          <p:spTgt spid="107"/>
                                        </p:tgtEl>
                                        <p:attrNameLst>
                                          <p:attrName>fill.on</p:attrName>
                                        </p:attrNameLst>
                                      </p:cBhvr>
                                      <p:to>
                                        <p:strVal val="true"/>
                                      </p:to>
                                    </p:set>
                                  </p:childTnLst>
                                </p:cTn>
                              </p:par>
                            </p:childTnLst>
                          </p:cTn>
                        </p:par>
                        <p:par>
                          <p:cTn id="125" fill="hold">
                            <p:stCondLst>
                              <p:cond delay="500"/>
                            </p:stCondLst>
                            <p:childTnLst>
                              <p:par>
                                <p:cTn id="126" presetID="1" presetClass="emph" presetSubtype="2" fill="hold" nodeType="afterEffect">
                                  <p:stCondLst>
                                    <p:cond delay="0"/>
                                  </p:stCondLst>
                                  <p:childTnLst>
                                    <p:animClr clrSpc="rgb" dir="cw">
                                      <p:cBhvr>
                                        <p:cTn id="127" dur="500" fill="hold"/>
                                        <p:tgtEl>
                                          <p:spTgt spid="97"/>
                                        </p:tgtEl>
                                        <p:attrNameLst>
                                          <p:attrName>fillcolor</p:attrName>
                                        </p:attrNameLst>
                                      </p:cBhvr>
                                      <p:to>
                                        <a:srgbClr val="CCFFCC"/>
                                      </p:to>
                                    </p:animClr>
                                    <p:set>
                                      <p:cBhvr>
                                        <p:cTn id="128" dur="500" fill="hold"/>
                                        <p:tgtEl>
                                          <p:spTgt spid="97"/>
                                        </p:tgtEl>
                                        <p:attrNameLst>
                                          <p:attrName>fill.type</p:attrName>
                                        </p:attrNameLst>
                                      </p:cBhvr>
                                      <p:to>
                                        <p:strVal val="solid"/>
                                      </p:to>
                                    </p:set>
                                    <p:set>
                                      <p:cBhvr>
                                        <p:cTn id="129" dur="500" fill="hold"/>
                                        <p:tgtEl>
                                          <p:spTgt spid="97"/>
                                        </p:tgtEl>
                                        <p:attrNameLst>
                                          <p:attrName>fill.on</p:attrName>
                                        </p:attrNameLst>
                                      </p:cBhvr>
                                      <p:to>
                                        <p:strVal val="true"/>
                                      </p:to>
                                    </p:set>
                                  </p:childTnLst>
                                </p:cTn>
                              </p:par>
                            </p:childTnLst>
                          </p:cTn>
                        </p:par>
                        <p:par>
                          <p:cTn id="130" fill="hold">
                            <p:stCondLst>
                              <p:cond delay="1000"/>
                            </p:stCondLst>
                            <p:childTnLst>
                              <p:par>
                                <p:cTn id="131" presetID="42" presetClass="path" presetSubtype="0" accel="50000" decel="50000" fill="hold" grpId="1" nodeType="afterEffect">
                                  <p:stCondLst>
                                    <p:cond delay="0"/>
                                  </p:stCondLst>
                                  <p:childTnLst>
                                    <p:animMotion origin="layout" path="M -3.95833E-6 3.33333E-6 L 0.1267 -0.09306 " pathEditMode="relative" rAng="0" ptsTypes="AA">
                                      <p:cBhvr>
                                        <p:cTn id="132" dur="500" fill="hold"/>
                                        <p:tgtEl>
                                          <p:spTgt spid="139"/>
                                        </p:tgtEl>
                                        <p:attrNameLst>
                                          <p:attrName>ppt_x</p:attrName>
                                          <p:attrName>ppt_y</p:attrName>
                                        </p:attrNameLst>
                                      </p:cBhvr>
                                      <p:rCtr x="6328" y="-4653"/>
                                    </p:animMotion>
                                  </p:childTnLst>
                                </p:cTn>
                              </p:par>
                            </p:childTnLst>
                          </p:cTn>
                        </p:par>
                        <p:par>
                          <p:cTn id="133" fill="hold">
                            <p:stCondLst>
                              <p:cond delay="1500"/>
                            </p:stCondLst>
                            <p:childTnLst>
                              <p:par>
                                <p:cTn id="134" presetID="10" presetClass="entr" presetSubtype="0" fill="hold" grpId="0" nodeType="afterEffect">
                                  <p:stCondLst>
                                    <p:cond delay="0"/>
                                  </p:stCondLst>
                                  <p:childTnLst>
                                    <p:set>
                                      <p:cBhvr>
                                        <p:cTn id="135" dur="1" fill="hold">
                                          <p:stCondLst>
                                            <p:cond delay="0"/>
                                          </p:stCondLst>
                                        </p:cTn>
                                        <p:tgtEl>
                                          <p:spTgt spid="102"/>
                                        </p:tgtEl>
                                        <p:attrNameLst>
                                          <p:attrName>style.visibility</p:attrName>
                                        </p:attrNameLst>
                                      </p:cBhvr>
                                      <p:to>
                                        <p:strVal val="visible"/>
                                      </p:to>
                                    </p:set>
                                    <p:animEffect transition="in" filter="fade">
                                      <p:cBhvr>
                                        <p:cTn id="136" dur="500"/>
                                        <p:tgtEl>
                                          <p:spTgt spid="102"/>
                                        </p:tgtEl>
                                      </p:cBhvr>
                                    </p:animEffect>
                                  </p:childTnLst>
                                </p:cTn>
                              </p:par>
                            </p:childTnLst>
                          </p:cTn>
                        </p:par>
                        <p:par>
                          <p:cTn id="137" fill="hold">
                            <p:stCondLst>
                              <p:cond delay="2000"/>
                            </p:stCondLst>
                            <p:childTnLst>
                              <p:par>
                                <p:cTn id="138" presetID="42" presetClass="path" presetSubtype="0" accel="50000" decel="50000" fill="hold" grpId="1" nodeType="afterEffect">
                                  <p:stCondLst>
                                    <p:cond delay="0"/>
                                  </p:stCondLst>
                                  <p:childTnLst>
                                    <p:animMotion origin="layout" path="M -3.95833E-6 -1.48148E-6 L 0.12631 -0.09167 " pathEditMode="relative" rAng="0" ptsTypes="AA">
                                      <p:cBhvr>
                                        <p:cTn id="139" dur="250" fill="hold"/>
                                        <p:tgtEl>
                                          <p:spTgt spid="140"/>
                                        </p:tgtEl>
                                        <p:attrNameLst>
                                          <p:attrName>ppt_x</p:attrName>
                                          <p:attrName>ppt_y</p:attrName>
                                        </p:attrNameLst>
                                      </p:cBhvr>
                                      <p:rCtr x="6315" y="-4583"/>
                                    </p:animMotion>
                                  </p:childTnLst>
                                </p:cTn>
                              </p:par>
                            </p:childTnLst>
                          </p:cTn>
                        </p:par>
                        <p:par>
                          <p:cTn id="140" fill="hold">
                            <p:stCondLst>
                              <p:cond delay="2250"/>
                            </p:stCondLst>
                            <p:childTnLst>
                              <p:par>
                                <p:cTn id="141" presetID="10" presetClass="entr" presetSubtype="0" fill="hold" grpId="0" nodeType="afterEffect">
                                  <p:stCondLst>
                                    <p:cond delay="0"/>
                                  </p:stCondLst>
                                  <p:childTnLst>
                                    <p:set>
                                      <p:cBhvr>
                                        <p:cTn id="142" dur="1" fill="hold">
                                          <p:stCondLst>
                                            <p:cond delay="0"/>
                                          </p:stCondLst>
                                        </p:cTn>
                                        <p:tgtEl>
                                          <p:spTgt spid="112"/>
                                        </p:tgtEl>
                                        <p:attrNameLst>
                                          <p:attrName>style.visibility</p:attrName>
                                        </p:attrNameLst>
                                      </p:cBhvr>
                                      <p:to>
                                        <p:strVal val="visible"/>
                                      </p:to>
                                    </p:set>
                                    <p:animEffect transition="in" filter="fade">
                                      <p:cBhvr>
                                        <p:cTn id="143" dur="500"/>
                                        <p:tgtEl>
                                          <p:spTgt spid="112"/>
                                        </p:tgtEl>
                                      </p:cBhvr>
                                    </p:animEffect>
                                  </p:childTnLst>
                                </p:cTn>
                              </p:par>
                            </p:childTnLst>
                          </p:cTn>
                        </p:par>
                        <p:par>
                          <p:cTn id="144" fill="hold">
                            <p:stCondLst>
                              <p:cond delay="2750"/>
                            </p:stCondLst>
                            <p:childTnLst>
                              <p:par>
                                <p:cTn id="145" presetID="1" presetClass="exit" presetSubtype="0" fill="hold" grpId="2" nodeType="afterEffect">
                                  <p:stCondLst>
                                    <p:cond delay="0"/>
                                  </p:stCondLst>
                                  <p:childTnLst>
                                    <p:set>
                                      <p:cBhvr>
                                        <p:cTn id="146" dur="1" fill="hold">
                                          <p:stCondLst>
                                            <p:cond delay="0"/>
                                          </p:stCondLst>
                                        </p:cTn>
                                        <p:tgtEl>
                                          <p:spTgt spid="139"/>
                                        </p:tgtEl>
                                        <p:attrNameLst>
                                          <p:attrName>style.visibility</p:attrName>
                                        </p:attrNameLst>
                                      </p:cBhvr>
                                      <p:to>
                                        <p:strVal val="hidden"/>
                                      </p:to>
                                    </p:set>
                                  </p:childTnLst>
                                </p:cTn>
                              </p:par>
                            </p:childTnLst>
                          </p:cTn>
                        </p:par>
                        <p:par>
                          <p:cTn id="147" fill="hold">
                            <p:stCondLst>
                              <p:cond delay="2750"/>
                            </p:stCondLst>
                            <p:childTnLst>
                              <p:par>
                                <p:cTn id="148" presetID="1" presetClass="exit" presetSubtype="0" fill="hold" grpId="2" nodeType="afterEffect">
                                  <p:stCondLst>
                                    <p:cond delay="0"/>
                                  </p:stCondLst>
                                  <p:childTnLst>
                                    <p:set>
                                      <p:cBhvr>
                                        <p:cTn id="149" dur="1" fill="hold">
                                          <p:stCondLst>
                                            <p:cond delay="0"/>
                                          </p:stCondLst>
                                        </p:cTn>
                                        <p:tgtEl>
                                          <p:spTgt spid="140"/>
                                        </p:tgtEl>
                                        <p:attrNameLst>
                                          <p:attrName>style.visibility</p:attrName>
                                        </p:attrNameLst>
                                      </p:cBhvr>
                                      <p:to>
                                        <p:strVal val="hidden"/>
                                      </p:to>
                                    </p:set>
                                  </p:childTnLst>
                                </p:cTn>
                              </p:par>
                            </p:childTnLst>
                          </p:cTn>
                        </p:par>
                        <p:par>
                          <p:cTn id="150" fill="hold">
                            <p:stCondLst>
                              <p:cond delay="2750"/>
                            </p:stCondLst>
                            <p:childTnLst>
                              <p:par>
                                <p:cTn id="151" presetID="1" presetClass="entr" presetSubtype="0" fill="hold" grpId="3" nodeType="afterEffect">
                                  <p:stCondLst>
                                    <p:cond delay="0"/>
                                  </p:stCondLst>
                                  <p:childTnLst>
                                    <p:set>
                                      <p:cBhvr>
                                        <p:cTn id="152" dur="1" fill="hold">
                                          <p:stCondLst>
                                            <p:cond delay="0"/>
                                          </p:stCondLst>
                                        </p:cTn>
                                        <p:tgtEl>
                                          <p:spTgt spid="142"/>
                                        </p:tgtEl>
                                        <p:attrNameLst>
                                          <p:attrName>style.visibility</p:attrName>
                                        </p:attrNameLst>
                                      </p:cBhvr>
                                      <p:to>
                                        <p:strVal val="visible"/>
                                      </p:to>
                                    </p:set>
                                  </p:childTnLst>
                                </p:cTn>
                              </p:par>
                            </p:childTnLst>
                          </p:cTn>
                        </p:par>
                        <p:par>
                          <p:cTn id="153" fill="hold">
                            <p:stCondLst>
                              <p:cond delay="2750"/>
                            </p:stCondLst>
                            <p:childTnLst>
                              <p:par>
                                <p:cTn id="154" presetID="1" presetClass="entr" presetSubtype="0" fill="hold" grpId="3" nodeType="afterEffect">
                                  <p:stCondLst>
                                    <p:cond delay="0"/>
                                  </p:stCondLst>
                                  <p:childTnLst>
                                    <p:set>
                                      <p:cBhvr>
                                        <p:cTn id="155" dur="1" fill="hold">
                                          <p:stCondLst>
                                            <p:cond delay="0"/>
                                          </p:stCondLst>
                                        </p:cTn>
                                        <p:tgtEl>
                                          <p:spTgt spid="141"/>
                                        </p:tgtEl>
                                        <p:attrNameLst>
                                          <p:attrName>style.visibility</p:attrName>
                                        </p:attrNameLst>
                                      </p:cBhvr>
                                      <p:to>
                                        <p:strVal val="visible"/>
                                      </p:to>
                                    </p:set>
                                  </p:childTnLst>
                                </p:cTn>
                              </p:par>
                            </p:childTnLst>
                          </p:cTn>
                        </p:par>
                        <p:par>
                          <p:cTn id="156" fill="hold">
                            <p:stCondLst>
                              <p:cond delay="2750"/>
                            </p:stCondLst>
                            <p:childTnLst>
                              <p:par>
                                <p:cTn id="157" presetID="1" presetClass="emph" presetSubtype="2" fill="hold" nodeType="afterEffect">
                                  <p:stCondLst>
                                    <p:cond delay="0"/>
                                  </p:stCondLst>
                                  <p:childTnLst>
                                    <p:animClr clrSpc="rgb" dir="cw">
                                      <p:cBhvr>
                                        <p:cTn id="158" dur="500" fill="hold"/>
                                        <p:tgtEl>
                                          <p:spTgt spid="97"/>
                                        </p:tgtEl>
                                        <p:attrNameLst>
                                          <p:attrName>fillcolor</p:attrName>
                                        </p:attrNameLst>
                                      </p:cBhvr>
                                      <p:to>
                                        <a:schemeClr val="bg1"/>
                                      </p:to>
                                    </p:animClr>
                                    <p:set>
                                      <p:cBhvr>
                                        <p:cTn id="159" dur="500" fill="hold"/>
                                        <p:tgtEl>
                                          <p:spTgt spid="97"/>
                                        </p:tgtEl>
                                        <p:attrNameLst>
                                          <p:attrName>fill.type</p:attrName>
                                        </p:attrNameLst>
                                      </p:cBhvr>
                                      <p:to>
                                        <p:strVal val="solid"/>
                                      </p:to>
                                    </p:set>
                                    <p:set>
                                      <p:cBhvr>
                                        <p:cTn id="160" dur="500" fill="hold"/>
                                        <p:tgtEl>
                                          <p:spTgt spid="97"/>
                                        </p:tgtEl>
                                        <p:attrNameLst>
                                          <p:attrName>fill.on</p:attrName>
                                        </p:attrNameLst>
                                      </p:cBhvr>
                                      <p:to>
                                        <p:strVal val="true"/>
                                      </p:to>
                                    </p:set>
                                  </p:childTnLst>
                                </p:cTn>
                              </p:par>
                            </p:childTnLst>
                          </p:cTn>
                        </p:par>
                        <p:par>
                          <p:cTn id="161" fill="hold">
                            <p:stCondLst>
                              <p:cond delay="3250"/>
                            </p:stCondLst>
                            <p:childTnLst>
                              <p:par>
                                <p:cTn id="162" presetID="1" presetClass="emph" presetSubtype="2" fill="hold" nodeType="afterEffect">
                                  <p:stCondLst>
                                    <p:cond delay="0"/>
                                  </p:stCondLst>
                                  <p:childTnLst>
                                    <p:animClr clrSpc="rgb" dir="cw">
                                      <p:cBhvr>
                                        <p:cTn id="163" dur="500" fill="hold"/>
                                        <p:tgtEl>
                                          <p:spTgt spid="107"/>
                                        </p:tgtEl>
                                        <p:attrNameLst>
                                          <p:attrName>fillcolor</p:attrName>
                                        </p:attrNameLst>
                                      </p:cBhvr>
                                      <p:to>
                                        <a:srgbClr val="CCFFCC"/>
                                      </p:to>
                                    </p:animClr>
                                    <p:set>
                                      <p:cBhvr>
                                        <p:cTn id="164" dur="500" fill="hold"/>
                                        <p:tgtEl>
                                          <p:spTgt spid="107"/>
                                        </p:tgtEl>
                                        <p:attrNameLst>
                                          <p:attrName>fill.type</p:attrName>
                                        </p:attrNameLst>
                                      </p:cBhvr>
                                      <p:to>
                                        <p:strVal val="solid"/>
                                      </p:to>
                                    </p:set>
                                    <p:set>
                                      <p:cBhvr>
                                        <p:cTn id="165" dur="500" fill="hold"/>
                                        <p:tgtEl>
                                          <p:spTgt spid="107"/>
                                        </p:tgtEl>
                                        <p:attrNameLst>
                                          <p:attrName>fill.on</p:attrName>
                                        </p:attrNameLst>
                                      </p:cBhvr>
                                      <p:to>
                                        <p:strVal val="true"/>
                                      </p:to>
                                    </p:set>
                                  </p:childTnLst>
                                </p:cTn>
                              </p:par>
                            </p:childTnLst>
                          </p:cTn>
                        </p:par>
                        <p:par>
                          <p:cTn id="166" fill="hold">
                            <p:stCondLst>
                              <p:cond delay="3750"/>
                            </p:stCondLst>
                            <p:childTnLst>
                              <p:par>
                                <p:cTn id="167" presetID="42" presetClass="path" presetSubtype="0" accel="50000" decel="50000" fill="hold" grpId="4" nodeType="afterEffect">
                                  <p:stCondLst>
                                    <p:cond delay="0"/>
                                  </p:stCondLst>
                                  <p:childTnLst>
                                    <p:animMotion origin="layout" path="M 3.54167E-6 -4.81481E-6 L 0.12395 -4.81481E-6 " pathEditMode="relative" rAng="0" ptsTypes="AA">
                                      <p:cBhvr>
                                        <p:cTn id="168" dur="500" fill="hold"/>
                                        <p:tgtEl>
                                          <p:spTgt spid="142"/>
                                        </p:tgtEl>
                                        <p:attrNameLst>
                                          <p:attrName>ppt_x</p:attrName>
                                          <p:attrName>ppt_y</p:attrName>
                                        </p:attrNameLst>
                                      </p:cBhvr>
                                      <p:rCtr x="6198" y="0"/>
                                    </p:animMotion>
                                  </p:childTnLst>
                                </p:cTn>
                              </p:par>
                            </p:childTnLst>
                          </p:cTn>
                        </p:par>
                        <p:par>
                          <p:cTn id="169" fill="hold">
                            <p:stCondLst>
                              <p:cond delay="4250"/>
                            </p:stCondLst>
                            <p:childTnLst>
                              <p:par>
                                <p:cTn id="170" presetID="10" presetClass="entr" presetSubtype="0" fill="hold" grpId="0" nodeType="afterEffect">
                                  <p:stCondLst>
                                    <p:cond delay="0"/>
                                  </p:stCondLst>
                                  <p:childTnLst>
                                    <p:set>
                                      <p:cBhvr>
                                        <p:cTn id="171" dur="1" fill="hold">
                                          <p:stCondLst>
                                            <p:cond delay="0"/>
                                          </p:stCondLst>
                                        </p:cTn>
                                        <p:tgtEl>
                                          <p:spTgt spid="113"/>
                                        </p:tgtEl>
                                        <p:attrNameLst>
                                          <p:attrName>style.visibility</p:attrName>
                                        </p:attrNameLst>
                                      </p:cBhvr>
                                      <p:to>
                                        <p:strVal val="visible"/>
                                      </p:to>
                                    </p:set>
                                    <p:animEffect transition="in" filter="fade">
                                      <p:cBhvr>
                                        <p:cTn id="172" dur="500"/>
                                        <p:tgtEl>
                                          <p:spTgt spid="113"/>
                                        </p:tgtEl>
                                      </p:cBhvr>
                                    </p:animEffect>
                                  </p:childTnLst>
                                </p:cTn>
                              </p:par>
                            </p:childTnLst>
                          </p:cTn>
                        </p:par>
                        <p:par>
                          <p:cTn id="173" fill="hold">
                            <p:stCondLst>
                              <p:cond delay="4750"/>
                            </p:stCondLst>
                            <p:childTnLst>
                              <p:par>
                                <p:cTn id="174" presetID="42" presetClass="path" presetSubtype="0" accel="50000" decel="50000" fill="hold" grpId="4" nodeType="afterEffect">
                                  <p:stCondLst>
                                    <p:cond delay="0"/>
                                  </p:stCondLst>
                                  <p:childTnLst>
                                    <p:animMotion origin="layout" path="M 3.54167E-6 1.48148E-6 L 0.12395 0.00023 " pathEditMode="relative" rAng="0" ptsTypes="AA">
                                      <p:cBhvr>
                                        <p:cTn id="175" dur="250" fill="hold"/>
                                        <p:tgtEl>
                                          <p:spTgt spid="141"/>
                                        </p:tgtEl>
                                        <p:attrNameLst>
                                          <p:attrName>ppt_x</p:attrName>
                                          <p:attrName>ppt_y</p:attrName>
                                        </p:attrNameLst>
                                      </p:cBhvr>
                                      <p:rCtr x="6198" y="0"/>
                                    </p:animMotion>
                                  </p:childTnLst>
                                </p:cTn>
                              </p:par>
                            </p:childTnLst>
                          </p:cTn>
                        </p:par>
                        <p:par>
                          <p:cTn id="176" fill="hold">
                            <p:stCondLst>
                              <p:cond delay="5000"/>
                            </p:stCondLst>
                            <p:childTnLst>
                              <p:par>
                                <p:cTn id="177" presetID="10" presetClass="entr" presetSubtype="0" fill="hold" grpId="0" nodeType="afterEffect">
                                  <p:stCondLst>
                                    <p:cond delay="0"/>
                                  </p:stCondLst>
                                  <p:childTnLst>
                                    <p:set>
                                      <p:cBhvr>
                                        <p:cTn id="178" dur="1" fill="hold">
                                          <p:stCondLst>
                                            <p:cond delay="0"/>
                                          </p:stCondLst>
                                        </p:cTn>
                                        <p:tgtEl>
                                          <p:spTgt spid="114"/>
                                        </p:tgtEl>
                                        <p:attrNameLst>
                                          <p:attrName>style.visibility</p:attrName>
                                        </p:attrNameLst>
                                      </p:cBhvr>
                                      <p:to>
                                        <p:strVal val="visible"/>
                                      </p:to>
                                    </p:set>
                                    <p:animEffect transition="in" filter="fade">
                                      <p:cBhvr>
                                        <p:cTn id="179" dur="500"/>
                                        <p:tgtEl>
                                          <p:spTgt spid="114"/>
                                        </p:tgtEl>
                                      </p:cBhvr>
                                    </p:animEffect>
                                  </p:childTnLst>
                                </p:cTn>
                              </p:par>
                            </p:childTnLst>
                          </p:cTn>
                        </p:par>
                        <p:par>
                          <p:cTn id="180" fill="hold">
                            <p:stCondLst>
                              <p:cond delay="5500"/>
                            </p:stCondLst>
                            <p:childTnLst>
                              <p:par>
                                <p:cTn id="181" presetID="10" presetClass="exit" presetSubtype="0" fill="hold" grpId="5" nodeType="afterEffect">
                                  <p:stCondLst>
                                    <p:cond delay="0"/>
                                  </p:stCondLst>
                                  <p:childTnLst>
                                    <p:animEffect transition="out" filter="fade">
                                      <p:cBhvr>
                                        <p:cTn id="182" dur="500"/>
                                        <p:tgtEl>
                                          <p:spTgt spid="142"/>
                                        </p:tgtEl>
                                      </p:cBhvr>
                                    </p:animEffect>
                                    <p:set>
                                      <p:cBhvr>
                                        <p:cTn id="183" dur="1" fill="hold">
                                          <p:stCondLst>
                                            <p:cond delay="499"/>
                                          </p:stCondLst>
                                        </p:cTn>
                                        <p:tgtEl>
                                          <p:spTgt spid="142"/>
                                        </p:tgtEl>
                                        <p:attrNameLst>
                                          <p:attrName>style.visibility</p:attrName>
                                        </p:attrNameLst>
                                      </p:cBhvr>
                                      <p:to>
                                        <p:strVal val="hidden"/>
                                      </p:to>
                                    </p:set>
                                  </p:childTnLst>
                                </p:cTn>
                              </p:par>
                              <p:par>
                                <p:cTn id="184" presetID="10" presetClass="exit" presetSubtype="0" fill="hold" grpId="5" nodeType="withEffect">
                                  <p:stCondLst>
                                    <p:cond delay="0"/>
                                  </p:stCondLst>
                                  <p:childTnLst>
                                    <p:animEffect transition="out" filter="fade">
                                      <p:cBhvr>
                                        <p:cTn id="185" dur="500"/>
                                        <p:tgtEl>
                                          <p:spTgt spid="141"/>
                                        </p:tgtEl>
                                      </p:cBhvr>
                                    </p:animEffect>
                                    <p:set>
                                      <p:cBhvr>
                                        <p:cTn id="186" dur="1" fill="hold">
                                          <p:stCondLst>
                                            <p:cond delay="499"/>
                                          </p:stCondLst>
                                        </p:cTn>
                                        <p:tgtEl>
                                          <p:spTgt spid="141"/>
                                        </p:tgtEl>
                                        <p:attrNameLst>
                                          <p:attrName>style.visibility</p:attrName>
                                        </p:attrNameLst>
                                      </p:cBhvr>
                                      <p:to>
                                        <p:strVal val="hidden"/>
                                      </p:to>
                                    </p:set>
                                  </p:childTnLst>
                                </p:cTn>
                              </p:par>
                              <p:par>
                                <p:cTn id="187" presetID="10" presetClass="entr" presetSubtype="0" fill="hold" grpId="0" nodeType="withEffect">
                                  <p:stCondLst>
                                    <p:cond delay="0"/>
                                  </p:stCondLst>
                                  <p:childTnLst>
                                    <p:set>
                                      <p:cBhvr>
                                        <p:cTn id="188" dur="1" fill="hold">
                                          <p:stCondLst>
                                            <p:cond delay="0"/>
                                          </p:stCondLst>
                                        </p:cTn>
                                        <p:tgtEl>
                                          <p:spTgt spid="4"/>
                                        </p:tgtEl>
                                        <p:attrNameLst>
                                          <p:attrName>style.visibility</p:attrName>
                                        </p:attrNameLst>
                                      </p:cBhvr>
                                      <p:to>
                                        <p:strVal val="visible"/>
                                      </p:to>
                                    </p:set>
                                    <p:animEffect transition="in" filter="fade">
                                      <p:cBhvr>
                                        <p:cTn id="189" dur="500"/>
                                        <p:tgtEl>
                                          <p:spTgt spid="4"/>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2"/>
                                        </p:tgtEl>
                                        <p:attrNameLst>
                                          <p:attrName>style.visibility</p:attrName>
                                        </p:attrNameLst>
                                      </p:cBhvr>
                                      <p:to>
                                        <p:strVal val="visible"/>
                                      </p:to>
                                    </p:set>
                                    <p:animEffect transition="in" filter="fade">
                                      <p:cBhvr>
                                        <p:cTn id="19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98" grpId="0" animBg="1"/>
      <p:bldP spid="99" grpId="0" animBg="1"/>
      <p:bldP spid="100" grpId="0" animBg="1"/>
      <p:bldP spid="101" grpId="0" animBg="1"/>
      <p:bldP spid="102" grpId="0" animBg="1"/>
      <p:bldP spid="112" grpId="0" animBg="1"/>
      <p:bldP spid="113" grpId="0" animBg="1"/>
      <p:bldP spid="114" grpId="0" animBg="1"/>
      <p:bldP spid="115" grpId="0" animBg="1"/>
      <p:bldP spid="115" grpId="1" animBg="1"/>
      <p:bldP spid="125" grpId="0" animBg="1"/>
      <p:bldP spid="125" grpId="1" animBg="1"/>
      <p:bldP spid="126" grpId="0" animBg="1"/>
      <p:bldP spid="126" grpId="1" animBg="1"/>
      <p:bldP spid="127" grpId="0" animBg="1"/>
      <p:bldP spid="127" grpId="1" animBg="1"/>
      <p:bldP spid="128" grpId="0" animBg="1"/>
      <p:bldP spid="128" grpId="1" animBg="1"/>
      <p:bldP spid="128" grpId="2" animBg="1"/>
      <p:bldP spid="138" grpId="0" animBg="1"/>
      <p:bldP spid="138" grpId="1" animBg="1"/>
      <p:bldP spid="138" grpId="2" animBg="1"/>
      <p:bldP spid="139" grpId="0" animBg="1"/>
      <p:bldP spid="139" grpId="1" animBg="1"/>
      <p:bldP spid="139" grpId="2" animBg="1"/>
      <p:bldP spid="140" grpId="0" animBg="1"/>
      <p:bldP spid="140" grpId="1" animBg="1"/>
      <p:bldP spid="140" grpId="2" animBg="1"/>
      <p:bldP spid="141" grpId="0" animBg="1"/>
      <p:bldP spid="141" grpId="1" animBg="1"/>
      <p:bldP spid="141" grpId="2" animBg="1"/>
      <p:bldP spid="141" grpId="3" animBg="1"/>
      <p:bldP spid="141" grpId="4" animBg="1"/>
      <p:bldP spid="141" grpId="5" animBg="1"/>
      <p:bldP spid="142" grpId="0" animBg="1"/>
      <p:bldP spid="142" grpId="1" animBg="1"/>
      <p:bldP spid="142" grpId="2" animBg="1"/>
      <p:bldP spid="142" grpId="3" animBg="1"/>
      <p:bldP spid="142" grpId="4" animBg="1"/>
      <p:bldP spid="142" grpId="5" animBg="1"/>
      <p:bldP spid="2" grpId="0" animBg="1"/>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38290C-261E-4676-B0EC-C8EC75356D7E}"/>
              </a:ext>
            </a:extLst>
          </p:cNvPr>
          <p:cNvSpPr>
            <a:spLocks noGrp="1"/>
          </p:cNvSpPr>
          <p:nvPr>
            <p:ph type="ctrTitle"/>
          </p:nvPr>
        </p:nvSpPr>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dirty="0">
                <a:solidFill>
                  <a:schemeClr val="accent6">
                    <a:lumMod val="50000"/>
                  </a:schemeClr>
                </a:solidFill>
                <a:latin typeface="+mn-lt"/>
                <a:cs typeface="Courier New" panose="02070309020205020404" pitchFamily="49" charset="0"/>
              </a:rPr>
              <a:t>: Prioritize CFRs</a:t>
            </a:r>
          </a:p>
        </p:txBody>
      </p:sp>
      <p:sp>
        <p:nvSpPr>
          <p:cNvPr id="5" name="Subtitle 4">
            <a:extLst>
              <a:ext uri="{FF2B5EF4-FFF2-40B4-BE49-F238E27FC236}">
                <a16:creationId xmlns:a16="http://schemas.microsoft.com/office/drawing/2014/main" id="{C1FC5906-9076-4490-A9FE-6906A96E864A}"/>
              </a:ext>
            </a:extLst>
          </p:cNvPr>
          <p:cNvSpPr>
            <a:spLocks noGrp="1"/>
          </p:cNvSpPr>
          <p:nvPr>
            <p:ph type="subTitle" idx="1"/>
          </p:nvPr>
        </p:nvSpPr>
        <p:spPr/>
        <p:txBody>
          <a:bodyPr anchor="ctr">
            <a:normAutofit/>
          </a:bodyPr>
          <a:lstStyle/>
          <a:p>
            <a:r>
              <a:rPr lang="en-US" sz="2800" b="1" dirty="0">
                <a:solidFill>
                  <a:schemeClr val="accent6">
                    <a:lumMod val="50000"/>
                  </a:schemeClr>
                </a:solidFill>
              </a:rPr>
              <a:t>Prioritizing </a:t>
            </a:r>
            <a:r>
              <a:rPr lang="en-US" sz="2800" dirty="0">
                <a:solidFill>
                  <a:schemeClr val="accent6">
                    <a:lumMod val="50000"/>
                  </a:schemeClr>
                </a:solidFill>
              </a:rPr>
              <a:t>CFRs</a:t>
            </a:r>
            <a:r>
              <a:rPr lang="en-US" sz="2800" b="1" dirty="0">
                <a:solidFill>
                  <a:schemeClr val="accent6">
                    <a:lumMod val="50000"/>
                  </a:schemeClr>
                </a:solidFill>
              </a:rPr>
              <a:t> </a:t>
            </a:r>
            <a:r>
              <a:rPr lang="en-US" sz="2800" dirty="0">
                <a:solidFill>
                  <a:schemeClr val="accent6">
                    <a:lumMod val="50000"/>
                  </a:schemeClr>
                </a:solidFill>
              </a:rPr>
              <a:t>produces </a:t>
            </a:r>
            <a:r>
              <a:rPr lang="en-US" sz="2800" b="1" dirty="0">
                <a:solidFill>
                  <a:schemeClr val="accent6">
                    <a:lumMod val="50000"/>
                  </a:schemeClr>
                </a:solidFill>
              </a:rPr>
              <a:t>optimal</a:t>
            </a:r>
            <a:r>
              <a:rPr lang="en-US" sz="2800" dirty="0">
                <a:solidFill>
                  <a:schemeClr val="accent6">
                    <a:lumMod val="50000"/>
                  </a:schemeClr>
                </a:solidFill>
              </a:rPr>
              <a:t> cache sharing.</a:t>
            </a:r>
          </a:p>
        </p:txBody>
      </p:sp>
      <p:sp>
        <p:nvSpPr>
          <p:cNvPr id="3" name="Slide Number Placeholder 2">
            <a:extLst>
              <a:ext uri="{FF2B5EF4-FFF2-40B4-BE49-F238E27FC236}">
                <a16:creationId xmlns:a16="http://schemas.microsoft.com/office/drawing/2014/main" id="{3A33E1A3-AD5A-4D9B-B2E9-7183BE3A63F2}"/>
              </a:ext>
            </a:extLst>
          </p:cNvPr>
          <p:cNvSpPr>
            <a:spLocks noGrp="1"/>
          </p:cNvSpPr>
          <p:nvPr>
            <p:ph type="sldNum" sz="quarter" idx="12"/>
          </p:nvPr>
        </p:nvSpPr>
        <p:spPr/>
        <p:txBody>
          <a:bodyPr/>
          <a:lstStyle/>
          <a:p>
            <a:fld id="{C0DF9C1F-DB74-1E4B-8839-30A600129FD3}" type="slidenum">
              <a:rPr lang="en-US" smtClean="0"/>
              <a:t>33</a:t>
            </a:fld>
            <a:endParaRPr lang="en-US" dirty="0"/>
          </a:p>
        </p:txBody>
      </p:sp>
    </p:spTree>
    <p:extLst>
      <p:ext uri="{BB962C8B-B14F-4D97-AF65-F5344CB8AC3E}">
        <p14:creationId xmlns:p14="http://schemas.microsoft.com/office/powerpoint/2010/main" val="1507221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C0B829F3-129A-448E-BFF9-9A92907AB948}"/>
              </a:ext>
            </a:extLst>
          </p:cNvPr>
          <p:cNvSpPr>
            <a:spLocks noGrp="1"/>
          </p:cNvSpPr>
          <p:nvPr>
            <p:ph type="title"/>
          </p:nvPr>
        </p:nvSpPr>
        <p:spPr>
          <a:xfrm>
            <a:off x="838200" y="365129"/>
            <a:ext cx="10515600" cy="1325563"/>
          </a:xfrm>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b="1" dirty="0">
                <a:solidFill>
                  <a:schemeClr val="accent6">
                    <a:lumMod val="50000"/>
                  </a:schemeClr>
                </a:solidFill>
              </a:rPr>
              <a:t>: Priority by Path Length</a:t>
            </a:r>
          </a:p>
        </p:txBody>
      </p:sp>
      <p:sp>
        <p:nvSpPr>
          <p:cNvPr id="47" name="Content Placeholder 3">
            <a:extLst>
              <a:ext uri="{FF2B5EF4-FFF2-40B4-BE49-F238E27FC236}">
                <a16:creationId xmlns:a16="http://schemas.microsoft.com/office/drawing/2014/main" id="{6E0CE63E-7AC0-414C-B9D5-21A5FD524498}"/>
              </a:ext>
            </a:extLst>
          </p:cNvPr>
          <p:cNvSpPr>
            <a:spLocks noGrp="1"/>
          </p:cNvSpPr>
          <p:nvPr>
            <p:ph sz="half" idx="1"/>
          </p:nvPr>
        </p:nvSpPr>
        <p:spPr>
          <a:xfrm>
            <a:off x="838199" y="1825625"/>
            <a:ext cx="4816747" cy="3118908"/>
          </a:xfrm>
        </p:spPr>
        <p:txBody>
          <a:bodyPr anchor="ctr"/>
          <a:lstStyle/>
          <a:p>
            <a:pPr marL="0" indent="0">
              <a:buNone/>
            </a:pPr>
            <a:r>
              <a:rPr lang="en-US" b="1" dirty="0">
                <a:solidFill>
                  <a:schemeClr val="accent6">
                    <a:lumMod val="50000"/>
                  </a:schemeClr>
                </a:solidFill>
              </a:rPr>
              <a:t>Intuition</a:t>
            </a:r>
            <a:r>
              <a:rPr lang="en-US" dirty="0">
                <a:solidFill>
                  <a:schemeClr val="accent6">
                    <a:lumMod val="50000"/>
                  </a:schemeClr>
                </a:solidFill>
              </a:rPr>
              <a:t> informs priority assignment, the </a:t>
            </a:r>
            <a:r>
              <a:rPr lang="en-US" b="1" dirty="0">
                <a:solidFill>
                  <a:schemeClr val="accent6">
                    <a:lumMod val="50000"/>
                  </a:schemeClr>
                </a:solidFill>
              </a:rPr>
              <a:t>terminal</a:t>
            </a:r>
            <a:r>
              <a:rPr lang="en-US" dirty="0">
                <a:solidFill>
                  <a:schemeClr val="accent6">
                    <a:lumMod val="50000"/>
                  </a:schemeClr>
                </a:solidFill>
              </a:rPr>
              <a:t> CFR should have the </a:t>
            </a:r>
            <a:r>
              <a:rPr lang="en-US" b="1" dirty="0">
                <a:solidFill>
                  <a:schemeClr val="accent6">
                    <a:lumMod val="50000"/>
                  </a:schemeClr>
                </a:solidFill>
              </a:rPr>
              <a:t>worst</a:t>
            </a:r>
            <a:r>
              <a:rPr lang="en-US" dirty="0">
                <a:solidFill>
                  <a:schemeClr val="accent6">
                    <a:lumMod val="50000"/>
                  </a:schemeClr>
                </a:solidFill>
              </a:rPr>
              <a:t> priority.</a:t>
            </a:r>
          </a:p>
        </p:txBody>
      </p: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3735D471-F761-4C94-924B-A5CBFEA0BBA2}"/>
                  </a:ext>
                </a:extLst>
              </p:cNvPr>
              <p:cNvSpPr/>
              <p:nvPr/>
            </p:nvSpPr>
            <p:spPr>
              <a:xfrm>
                <a:off x="7971163" y="2274785"/>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400" i="1" dirty="0" smtClean="0">
                              <a:solidFill>
                                <a:schemeClr val="accent6">
                                  <a:lumMod val="50000"/>
                                </a:schemeClr>
                              </a:solidFill>
                              <a:latin typeface="Cambria Math" panose="02040503050406030204" pitchFamily="18" charset="0"/>
                            </a:rPr>
                          </m:ctrlPr>
                        </m:sSubSupPr>
                        <m:e>
                          <m:r>
                            <a:rPr lang="en-US" sz="2400" b="0" i="1" dirty="0" smtClean="0">
                              <a:solidFill>
                                <a:schemeClr val="accent6">
                                  <a:lumMod val="50000"/>
                                </a:schemeClr>
                              </a:solidFill>
                              <a:latin typeface="Cambria Math" panose="02040503050406030204" pitchFamily="18" charset="0"/>
                            </a:rPr>
                            <m:t>𝑛</m:t>
                          </m:r>
                        </m:e>
                        <m:sub>
                          <m:r>
                            <a:rPr lang="en-US" sz="2400" b="0" i="1" dirty="0" smtClean="0">
                              <a:solidFill>
                                <a:schemeClr val="accent6">
                                  <a:lumMod val="50000"/>
                                </a:schemeClr>
                              </a:solidFill>
                              <a:latin typeface="Cambria Math" panose="02040503050406030204" pitchFamily="18" charset="0"/>
                            </a:rPr>
                            <m:t>2</m:t>
                          </m:r>
                        </m:sub>
                        <m:sup>
                          <m:r>
                            <a:rPr lang="en-US" sz="2400" b="0" i="1" dirty="0" smtClean="0">
                              <a:solidFill>
                                <a:schemeClr val="accent6">
                                  <a:lumMod val="50000"/>
                                </a:schemeClr>
                              </a:solidFill>
                              <a:latin typeface="Cambria Math" panose="02040503050406030204" pitchFamily="18" charset="0"/>
                            </a:rPr>
                            <m:t>1</m:t>
                          </m:r>
                        </m:sup>
                      </m:sSubSup>
                    </m:oMath>
                  </m:oMathPara>
                </a14:m>
                <a:endParaRPr lang="en-US" sz="2400" dirty="0">
                  <a:solidFill>
                    <a:schemeClr val="accent6">
                      <a:lumMod val="50000"/>
                    </a:schemeClr>
                  </a:solidFill>
                </a:endParaRPr>
              </a:p>
            </p:txBody>
          </p:sp>
        </mc:Choice>
        <mc:Fallback xmlns="">
          <p:sp>
            <p:nvSpPr>
              <p:cNvPr id="88" name="Rectangle 87">
                <a:extLst>
                  <a:ext uri="{FF2B5EF4-FFF2-40B4-BE49-F238E27FC236}">
                    <a16:creationId xmlns:a16="http://schemas.microsoft.com/office/drawing/2014/main" id="{3735D471-F761-4C94-924B-A5CBFEA0BBA2}"/>
                  </a:ext>
                </a:extLst>
              </p:cNvPr>
              <p:cNvSpPr>
                <a:spLocks noRot="1" noChangeAspect="1" noMove="1" noResize="1" noEditPoints="1" noAdjustHandles="1" noChangeArrowheads="1" noChangeShapeType="1" noTextEdit="1"/>
              </p:cNvSpPr>
              <p:nvPr/>
            </p:nvSpPr>
            <p:spPr>
              <a:xfrm>
                <a:off x="7971163" y="2274785"/>
                <a:ext cx="770084" cy="770084"/>
              </a:xfrm>
              <a:prstGeom prst="rect">
                <a:avLst/>
              </a:prstGeom>
              <a:blipFill>
                <a:blip r:embed="rId3"/>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B1FBD3BD-7723-4F0F-AB1B-37BEE69503D7}"/>
                  </a:ext>
                </a:extLst>
              </p:cNvPr>
              <p:cNvSpPr/>
              <p:nvPr/>
            </p:nvSpPr>
            <p:spPr>
              <a:xfrm>
                <a:off x="6428014" y="304304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400" i="1" dirty="0" smtClean="0">
                              <a:solidFill>
                                <a:schemeClr val="accent6">
                                  <a:lumMod val="50000"/>
                                </a:schemeClr>
                              </a:solidFill>
                              <a:latin typeface="Cambria Math" panose="02040503050406030204" pitchFamily="18" charset="0"/>
                            </a:rPr>
                          </m:ctrlPr>
                        </m:sSubSupPr>
                        <m:e>
                          <m:r>
                            <a:rPr lang="en-US" sz="2400" b="0" i="1" dirty="0" smtClean="0">
                              <a:solidFill>
                                <a:schemeClr val="accent6">
                                  <a:lumMod val="50000"/>
                                </a:schemeClr>
                              </a:solidFill>
                              <a:latin typeface="Cambria Math" panose="02040503050406030204" pitchFamily="18" charset="0"/>
                            </a:rPr>
                            <m:t>𝑛</m:t>
                          </m:r>
                        </m:e>
                        <m:sub>
                          <m:r>
                            <a:rPr lang="en-US" sz="2400" b="0" i="1" dirty="0" smtClean="0">
                              <a:solidFill>
                                <a:schemeClr val="accent6">
                                  <a:lumMod val="50000"/>
                                </a:schemeClr>
                              </a:solidFill>
                              <a:latin typeface="Cambria Math" panose="02040503050406030204" pitchFamily="18" charset="0"/>
                            </a:rPr>
                            <m:t>1</m:t>
                          </m:r>
                        </m:sub>
                        <m:sup>
                          <m:r>
                            <a:rPr lang="en-US" sz="2400" b="0" i="1" dirty="0" smtClean="0">
                              <a:solidFill>
                                <a:schemeClr val="accent6">
                                  <a:lumMod val="50000"/>
                                </a:schemeClr>
                              </a:solidFill>
                              <a:latin typeface="Cambria Math" panose="02040503050406030204" pitchFamily="18" charset="0"/>
                            </a:rPr>
                            <m:t>0</m:t>
                          </m:r>
                        </m:sup>
                      </m:sSubSup>
                    </m:oMath>
                  </m:oMathPara>
                </a14:m>
                <a:endParaRPr lang="en-US" sz="2400" baseline="-25000" dirty="0">
                  <a:solidFill>
                    <a:schemeClr val="accent6">
                      <a:lumMod val="50000"/>
                    </a:schemeClr>
                  </a:solidFill>
                </a:endParaRPr>
              </a:p>
            </p:txBody>
          </p:sp>
        </mc:Choice>
        <mc:Fallback xmlns="">
          <p:sp>
            <p:nvSpPr>
              <p:cNvPr id="91" name="Rectangle 90">
                <a:extLst>
                  <a:ext uri="{FF2B5EF4-FFF2-40B4-BE49-F238E27FC236}">
                    <a16:creationId xmlns:a16="http://schemas.microsoft.com/office/drawing/2014/main" id="{B1FBD3BD-7723-4F0F-AB1B-37BEE69503D7}"/>
                  </a:ext>
                </a:extLst>
              </p:cNvPr>
              <p:cNvSpPr>
                <a:spLocks noRot="1" noChangeAspect="1" noMove="1" noResize="1" noEditPoints="1" noAdjustHandles="1" noChangeArrowheads="1" noChangeShapeType="1" noTextEdit="1"/>
              </p:cNvSpPr>
              <p:nvPr/>
            </p:nvSpPr>
            <p:spPr>
              <a:xfrm>
                <a:off x="6428014" y="3043047"/>
                <a:ext cx="770084" cy="770084"/>
              </a:xfrm>
              <a:prstGeom prst="rect">
                <a:avLst/>
              </a:prstGeom>
              <a:blipFill>
                <a:blip r:embed="rId4"/>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59AD029-944B-4A07-946A-4730BA1A3DB6}"/>
                  </a:ext>
                </a:extLst>
              </p:cNvPr>
              <p:cNvSpPr/>
              <p:nvPr/>
            </p:nvSpPr>
            <p:spPr>
              <a:xfrm>
                <a:off x="7971163" y="3813131"/>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400" i="1" dirty="0" smtClean="0">
                              <a:solidFill>
                                <a:schemeClr val="accent6">
                                  <a:lumMod val="50000"/>
                                </a:schemeClr>
                              </a:solidFill>
                              <a:latin typeface="Cambria Math" panose="02040503050406030204" pitchFamily="18" charset="0"/>
                            </a:rPr>
                          </m:ctrlPr>
                        </m:sSubSupPr>
                        <m:e>
                          <m:r>
                            <a:rPr lang="en-US" sz="2400" b="0" i="1" dirty="0" smtClean="0">
                              <a:solidFill>
                                <a:schemeClr val="accent6">
                                  <a:lumMod val="50000"/>
                                </a:schemeClr>
                              </a:solidFill>
                              <a:latin typeface="Cambria Math" panose="02040503050406030204" pitchFamily="18" charset="0"/>
                            </a:rPr>
                            <m:t>𝑛</m:t>
                          </m:r>
                        </m:e>
                        <m:sub>
                          <m:r>
                            <a:rPr lang="en-US" sz="2400" b="0" i="1" dirty="0" smtClean="0">
                              <a:solidFill>
                                <a:schemeClr val="accent6">
                                  <a:lumMod val="50000"/>
                                </a:schemeClr>
                              </a:solidFill>
                              <a:latin typeface="Cambria Math" panose="02040503050406030204" pitchFamily="18" charset="0"/>
                            </a:rPr>
                            <m:t>4</m:t>
                          </m:r>
                        </m:sub>
                        <m:sup>
                          <m:r>
                            <a:rPr lang="en-US" sz="2400" b="0" i="1" dirty="0" smtClean="0">
                              <a:solidFill>
                                <a:schemeClr val="accent6">
                                  <a:lumMod val="50000"/>
                                </a:schemeClr>
                              </a:solidFill>
                              <a:latin typeface="Cambria Math" panose="02040503050406030204" pitchFamily="18" charset="0"/>
                            </a:rPr>
                            <m:t>1</m:t>
                          </m:r>
                        </m:sup>
                      </m:sSubSup>
                    </m:oMath>
                  </m:oMathPara>
                </a14:m>
                <a:endParaRPr lang="en-US" sz="2400" dirty="0">
                  <a:solidFill>
                    <a:schemeClr val="accent6">
                      <a:lumMod val="50000"/>
                    </a:schemeClr>
                  </a:solidFill>
                </a:endParaRPr>
              </a:p>
            </p:txBody>
          </p:sp>
        </mc:Choice>
        <mc:Fallback xmlns="">
          <p:sp>
            <p:nvSpPr>
              <p:cNvPr id="97" name="Rectangle 96">
                <a:extLst>
                  <a:ext uri="{FF2B5EF4-FFF2-40B4-BE49-F238E27FC236}">
                    <a16:creationId xmlns:a16="http://schemas.microsoft.com/office/drawing/2014/main" id="{159AD029-944B-4A07-946A-4730BA1A3DB6}"/>
                  </a:ext>
                </a:extLst>
              </p:cNvPr>
              <p:cNvSpPr>
                <a:spLocks noRot="1" noChangeAspect="1" noMove="1" noResize="1" noEditPoints="1" noAdjustHandles="1" noChangeArrowheads="1" noChangeShapeType="1" noTextEdit="1"/>
              </p:cNvSpPr>
              <p:nvPr/>
            </p:nvSpPr>
            <p:spPr>
              <a:xfrm>
                <a:off x="7971163" y="3813131"/>
                <a:ext cx="770084" cy="770084"/>
              </a:xfrm>
              <a:prstGeom prst="rect">
                <a:avLst/>
              </a:prstGeom>
              <a:blipFill>
                <a:blip r:embed="rId5"/>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DD10793B-1C6D-4668-A3E4-80FB62C9F3E8}"/>
                  </a:ext>
                </a:extLst>
              </p:cNvPr>
              <p:cNvSpPr/>
              <p:nvPr/>
            </p:nvSpPr>
            <p:spPr>
              <a:xfrm>
                <a:off x="9514312" y="304304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400" i="1" dirty="0" smtClean="0">
                              <a:solidFill>
                                <a:schemeClr val="accent6">
                                  <a:lumMod val="50000"/>
                                </a:schemeClr>
                              </a:solidFill>
                              <a:latin typeface="Cambria Math" panose="02040503050406030204" pitchFamily="18" charset="0"/>
                            </a:rPr>
                          </m:ctrlPr>
                        </m:sSubSupPr>
                        <m:e>
                          <m:r>
                            <a:rPr lang="en-US" sz="2400" b="0" i="1" dirty="0" smtClean="0">
                              <a:solidFill>
                                <a:schemeClr val="accent6">
                                  <a:lumMod val="50000"/>
                                </a:schemeClr>
                              </a:solidFill>
                              <a:latin typeface="Cambria Math" panose="02040503050406030204" pitchFamily="18" charset="0"/>
                            </a:rPr>
                            <m:t>𝑛</m:t>
                          </m:r>
                        </m:e>
                        <m:sub>
                          <m:r>
                            <a:rPr lang="en-US" sz="2400" b="0" i="1" dirty="0" smtClean="0">
                              <a:solidFill>
                                <a:schemeClr val="accent6">
                                  <a:lumMod val="50000"/>
                                </a:schemeClr>
                              </a:solidFill>
                              <a:latin typeface="Cambria Math" panose="02040503050406030204" pitchFamily="18" charset="0"/>
                            </a:rPr>
                            <m:t>3</m:t>
                          </m:r>
                        </m:sub>
                        <m:sup>
                          <m:r>
                            <a:rPr lang="en-US" sz="2400" b="0" i="1" dirty="0" smtClean="0">
                              <a:solidFill>
                                <a:schemeClr val="accent6">
                                  <a:lumMod val="50000"/>
                                </a:schemeClr>
                              </a:solidFill>
                              <a:latin typeface="Cambria Math" panose="02040503050406030204" pitchFamily="18" charset="0"/>
                            </a:rPr>
                            <m:t>2</m:t>
                          </m:r>
                        </m:sup>
                      </m:sSubSup>
                    </m:oMath>
                  </m:oMathPara>
                </a14:m>
                <a:endParaRPr lang="en-US" sz="2400" dirty="0">
                  <a:solidFill>
                    <a:schemeClr val="accent6">
                      <a:lumMod val="50000"/>
                    </a:schemeClr>
                  </a:solidFill>
                </a:endParaRPr>
              </a:p>
            </p:txBody>
          </p:sp>
        </mc:Choice>
        <mc:Fallback xmlns="">
          <p:sp>
            <p:nvSpPr>
              <p:cNvPr id="107" name="Rectangle 106">
                <a:extLst>
                  <a:ext uri="{FF2B5EF4-FFF2-40B4-BE49-F238E27FC236}">
                    <a16:creationId xmlns:a16="http://schemas.microsoft.com/office/drawing/2014/main" id="{DD10793B-1C6D-4668-A3E4-80FB62C9F3E8}"/>
                  </a:ext>
                </a:extLst>
              </p:cNvPr>
              <p:cNvSpPr>
                <a:spLocks noRot="1" noChangeAspect="1" noMove="1" noResize="1" noEditPoints="1" noAdjustHandles="1" noChangeArrowheads="1" noChangeShapeType="1" noTextEdit="1"/>
              </p:cNvSpPr>
              <p:nvPr/>
            </p:nvSpPr>
            <p:spPr>
              <a:xfrm>
                <a:off x="9514312" y="3043047"/>
                <a:ext cx="770084" cy="770084"/>
              </a:xfrm>
              <a:prstGeom prst="rect">
                <a:avLst/>
              </a:prstGeom>
              <a:blipFill>
                <a:blip r:embed="rId6"/>
                <a:stretch>
                  <a:fillRect/>
                </a:stretch>
              </a:blipFill>
              <a:ln w="19050">
                <a:solidFill>
                  <a:schemeClr val="accent6">
                    <a:lumMod val="50000"/>
                  </a:schemeClr>
                </a:solidFill>
              </a:ln>
            </p:spPr>
            <p:txBody>
              <a:bodyPr/>
              <a:lstStyle/>
              <a:p>
                <a:r>
                  <a:rPr lang="en-US">
                    <a:noFill/>
                  </a:rPr>
                  <a:t> </a:t>
                </a:r>
              </a:p>
            </p:txBody>
          </p:sp>
        </mc:Fallback>
      </mc:AlternateContent>
      <p:cxnSp>
        <p:nvCxnSpPr>
          <p:cNvPr id="3" name="Connector: Elbow 2">
            <a:extLst>
              <a:ext uri="{FF2B5EF4-FFF2-40B4-BE49-F238E27FC236}">
                <a16:creationId xmlns:a16="http://schemas.microsoft.com/office/drawing/2014/main" id="{8FB0E225-4B41-44D6-8C3B-D9F27E7231DD}"/>
              </a:ext>
            </a:extLst>
          </p:cNvPr>
          <p:cNvCxnSpPr>
            <a:cxnSpLocks/>
          </p:cNvCxnSpPr>
          <p:nvPr/>
        </p:nvCxnSpPr>
        <p:spPr>
          <a:xfrm rot="5400000" flipH="1" flipV="1">
            <a:off x="7200501" y="2272385"/>
            <a:ext cx="383220" cy="1158107"/>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287C40B4-B5FC-45F1-9FF6-0352BD24C2B1}"/>
              </a:ext>
            </a:extLst>
          </p:cNvPr>
          <p:cNvCxnSpPr>
            <a:cxnSpLocks/>
          </p:cNvCxnSpPr>
          <p:nvPr/>
        </p:nvCxnSpPr>
        <p:spPr>
          <a:xfrm rot="16200000" flipH="1">
            <a:off x="7199589" y="3426599"/>
            <a:ext cx="385042" cy="1158107"/>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F8B032B9-E6A3-4C86-8515-635A855C309B}"/>
              </a:ext>
            </a:extLst>
          </p:cNvPr>
          <p:cNvCxnSpPr>
            <a:stCxn id="97" idx="3"/>
            <a:endCxn id="107" idx="2"/>
          </p:cNvCxnSpPr>
          <p:nvPr/>
        </p:nvCxnSpPr>
        <p:spPr>
          <a:xfrm flipV="1">
            <a:off x="8741247" y="3813131"/>
            <a:ext cx="1158107" cy="385042"/>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67CB8A24-3EAA-44D6-BE54-A707C8AFD6BA}"/>
              </a:ext>
            </a:extLst>
          </p:cNvPr>
          <p:cNvCxnSpPr>
            <a:cxnSpLocks/>
          </p:cNvCxnSpPr>
          <p:nvPr/>
        </p:nvCxnSpPr>
        <p:spPr>
          <a:xfrm>
            <a:off x="8741249" y="2659828"/>
            <a:ext cx="1158107" cy="383220"/>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9A49FFB5-FDE5-40C0-B973-92AE5F42ABEB}"/>
              </a:ext>
            </a:extLst>
          </p:cNvPr>
          <p:cNvSpPr/>
          <p:nvPr/>
        </p:nvSpPr>
        <p:spPr>
          <a:xfrm>
            <a:off x="6193748" y="3037961"/>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25" name="Rectangle 124">
            <a:extLst>
              <a:ext uri="{FF2B5EF4-FFF2-40B4-BE49-F238E27FC236}">
                <a16:creationId xmlns:a16="http://schemas.microsoft.com/office/drawing/2014/main" id="{FBCC2C6D-632A-404B-85D4-69ED5EBA11D9}"/>
              </a:ext>
            </a:extLst>
          </p:cNvPr>
          <p:cNvSpPr/>
          <p:nvPr/>
        </p:nvSpPr>
        <p:spPr>
          <a:xfrm>
            <a:off x="6193748" y="3268925"/>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26" name="Rectangle 125">
            <a:extLst>
              <a:ext uri="{FF2B5EF4-FFF2-40B4-BE49-F238E27FC236}">
                <a16:creationId xmlns:a16="http://schemas.microsoft.com/office/drawing/2014/main" id="{79309853-6D20-4A90-938A-21CA7A59EFD3}"/>
              </a:ext>
            </a:extLst>
          </p:cNvPr>
          <p:cNvSpPr/>
          <p:nvPr/>
        </p:nvSpPr>
        <p:spPr>
          <a:xfrm>
            <a:off x="6193748" y="3499889"/>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27" name="Rectangle 126">
            <a:extLst>
              <a:ext uri="{FF2B5EF4-FFF2-40B4-BE49-F238E27FC236}">
                <a16:creationId xmlns:a16="http://schemas.microsoft.com/office/drawing/2014/main" id="{DE11236B-54D2-4937-821B-8AA626008B3A}"/>
              </a:ext>
            </a:extLst>
          </p:cNvPr>
          <p:cNvSpPr/>
          <p:nvPr/>
        </p:nvSpPr>
        <p:spPr>
          <a:xfrm>
            <a:off x="6193748" y="3705396"/>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4" name="Slide Number Placeholder 3">
            <a:extLst>
              <a:ext uri="{FF2B5EF4-FFF2-40B4-BE49-F238E27FC236}">
                <a16:creationId xmlns:a16="http://schemas.microsoft.com/office/drawing/2014/main" id="{0024A58B-0D88-44D5-A95C-6A6821F40F75}"/>
              </a:ext>
            </a:extLst>
          </p:cNvPr>
          <p:cNvSpPr>
            <a:spLocks noGrp="1"/>
          </p:cNvSpPr>
          <p:nvPr>
            <p:ph type="sldNum" sz="quarter" idx="12"/>
          </p:nvPr>
        </p:nvSpPr>
        <p:spPr/>
        <p:txBody>
          <a:bodyPr/>
          <a:lstStyle/>
          <a:p>
            <a:fld id="{C0DF9C1F-DB74-1E4B-8839-30A600129FD3}" type="slidenum">
              <a:rPr lang="en-US" smtClean="0"/>
              <a:t>34</a:t>
            </a:fld>
            <a:endParaRPr lang="en-US"/>
          </a:p>
        </p:txBody>
      </p:sp>
    </p:spTree>
    <p:extLst>
      <p:ext uri="{BB962C8B-B14F-4D97-AF65-F5344CB8AC3E}">
        <p14:creationId xmlns:p14="http://schemas.microsoft.com/office/powerpoint/2010/main" val="1198858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C0B829F3-129A-448E-BFF9-9A92907AB948}"/>
              </a:ext>
            </a:extLst>
          </p:cNvPr>
          <p:cNvSpPr>
            <a:spLocks noGrp="1"/>
          </p:cNvSpPr>
          <p:nvPr>
            <p:ph type="title"/>
          </p:nvPr>
        </p:nvSpPr>
        <p:spPr>
          <a:xfrm>
            <a:off x="838200" y="365129"/>
            <a:ext cx="10515600" cy="1325563"/>
          </a:xfrm>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b="1" dirty="0">
                <a:solidFill>
                  <a:schemeClr val="accent6">
                    <a:lumMod val="50000"/>
                  </a:schemeClr>
                </a:solidFill>
              </a:rPr>
              <a:t>: Optimal Example</a:t>
            </a:r>
          </a:p>
        </p:txBody>
      </p:sp>
      <mc:AlternateContent xmlns:mc="http://schemas.openxmlformats.org/markup-compatibility/2006" xmlns:a14="http://schemas.microsoft.com/office/drawing/2010/main">
        <mc:Choice Requires="a14">
          <p:sp>
            <p:nvSpPr>
              <p:cNvPr id="47" name="Content Placeholder 3">
                <a:extLst>
                  <a:ext uri="{FF2B5EF4-FFF2-40B4-BE49-F238E27FC236}">
                    <a16:creationId xmlns:a16="http://schemas.microsoft.com/office/drawing/2014/main" id="{6E0CE63E-7AC0-414C-B9D5-21A5FD524498}"/>
                  </a:ext>
                </a:extLst>
              </p:cNvPr>
              <p:cNvSpPr>
                <a:spLocks noGrp="1"/>
              </p:cNvSpPr>
              <p:nvPr>
                <p:ph sz="half" idx="1"/>
              </p:nvPr>
            </p:nvSpPr>
            <p:spPr>
              <a:xfrm>
                <a:off x="838200" y="2565013"/>
                <a:ext cx="4440646" cy="2122601"/>
              </a:xfrm>
            </p:spPr>
            <p:txBody>
              <a:bodyPr anchor="ctr">
                <a:noAutofit/>
              </a:bodyPr>
              <a:lstStyle/>
              <a:p>
                <a:pPr marL="0" indent="0">
                  <a:buNone/>
                </a:pPr>
                <a:r>
                  <a:rPr lang="en-US" sz="2400" b="1" dirty="0">
                    <a:solidFill>
                      <a:schemeClr val="accent6">
                        <a:lumMod val="50000"/>
                      </a:schemeClr>
                    </a:solidFill>
                  </a:rPr>
                  <a:t>Optimal</a:t>
                </a:r>
                <a:r>
                  <a:rPr lang="en-US" sz="2400" dirty="0">
                    <a:solidFill>
                      <a:schemeClr val="accent6">
                        <a:lumMod val="50000"/>
                      </a:schemeClr>
                    </a:solidFill>
                  </a:rPr>
                  <a:t> bundle selection activates </a:t>
                </a:r>
                <a14:m>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smtClean="0">
                        <a:solidFill>
                          <a:schemeClr val="accent6">
                            <a:lumMod val="50000"/>
                          </a:schemeClr>
                        </a:solidFill>
                        <a:latin typeface="Cambria Math" panose="02040503050406030204" pitchFamily="18" charset="0"/>
                      </a:rPr>
                      <m:t>3</m:t>
                    </m:r>
                  </m:oMath>
                </a14:m>
                <a:r>
                  <a:rPr lang="en-US" sz="2400" dirty="0">
                    <a:solidFill>
                      <a:schemeClr val="accent6">
                        <a:lumMod val="50000"/>
                      </a:schemeClr>
                    </a:solidFill>
                  </a:rPr>
                  <a:t> </a:t>
                </a:r>
                <a:r>
                  <a:rPr lang="en-US" sz="2400" b="1" dirty="0">
                    <a:solidFill>
                      <a:schemeClr val="accent6">
                        <a:lumMod val="50000"/>
                      </a:schemeClr>
                    </a:solidFill>
                  </a:rPr>
                  <a:t>once</a:t>
                </a:r>
                <a:r>
                  <a:rPr lang="en-US" sz="2400" dirty="0">
                    <a:solidFill>
                      <a:schemeClr val="accent6">
                        <a:lumMod val="50000"/>
                      </a:schemeClr>
                    </a:solidFill>
                  </a:rPr>
                  <a:t>.</a:t>
                </a:r>
              </a:p>
              <a:p>
                <a:pPr marL="0" indent="0">
                  <a:buNone/>
                </a:pPr>
                <a:endParaRPr lang="en-US" sz="2400" dirty="0">
                  <a:solidFill>
                    <a:schemeClr val="accent6">
                      <a:lumMod val="50000"/>
                    </a:schemeClr>
                  </a:solidFill>
                </a:endParaRPr>
              </a:p>
              <a:p>
                <a:pPr marL="0" indent="0">
                  <a:buNone/>
                </a:pPr>
                <a:r>
                  <a:rPr lang="en-US" sz="2000" i="1" dirty="0">
                    <a:solidFill>
                      <a:schemeClr val="accent6">
                        <a:lumMod val="50000"/>
                      </a:schemeClr>
                    </a:solidFill>
                  </a:rPr>
                  <a:t>Proof of optimality provided in the prospectus</a:t>
                </a:r>
                <a:endParaRPr lang="en-US" sz="2000" dirty="0">
                  <a:solidFill>
                    <a:schemeClr val="accent6">
                      <a:lumMod val="50000"/>
                    </a:schemeClr>
                  </a:solidFill>
                </a:endParaRPr>
              </a:p>
            </p:txBody>
          </p:sp>
        </mc:Choice>
        <mc:Fallback xmlns="">
          <p:sp>
            <p:nvSpPr>
              <p:cNvPr id="47" name="Content Placeholder 3">
                <a:extLst>
                  <a:ext uri="{FF2B5EF4-FFF2-40B4-BE49-F238E27FC236}">
                    <a16:creationId xmlns:a16="http://schemas.microsoft.com/office/drawing/2014/main" id="{6E0CE63E-7AC0-414C-B9D5-21A5FD524498}"/>
                  </a:ext>
                </a:extLst>
              </p:cNvPr>
              <p:cNvSpPr>
                <a:spLocks noGrp="1" noRot="1" noChangeAspect="1" noMove="1" noResize="1" noEditPoints="1" noAdjustHandles="1" noChangeArrowheads="1" noChangeShapeType="1" noTextEdit="1"/>
              </p:cNvSpPr>
              <p:nvPr>
                <p:ph sz="half" idx="1"/>
              </p:nvPr>
            </p:nvSpPr>
            <p:spPr>
              <a:xfrm>
                <a:off x="838200" y="2565013"/>
                <a:ext cx="4440646" cy="2122601"/>
              </a:xfrm>
              <a:blipFill>
                <a:blip r:embed="rId3"/>
                <a:stretch>
                  <a:fillRect l="-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3735D471-F761-4C94-924B-A5CBFEA0BBA2}"/>
                  </a:ext>
                </a:extLst>
              </p:cNvPr>
              <p:cNvSpPr/>
              <p:nvPr/>
            </p:nvSpPr>
            <p:spPr>
              <a:xfrm>
                <a:off x="7971163" y="2274785"/>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400" i="1" dirty="0" smtClean="0">
                              <a:solidFill>
                                <a:schemeClr val="accent6">
                                  <a:lumMod val="50000"/>
                                </a:schemeClr>
                              </a:solidFill>
                              <a:latin typeface="Cambria Math" panose="02040503050406030204" pitchFamily="18" charset="0"/>
                            </a:rPr>
                          </m:ctrlPr>
                        </m:sSubSupPr>
                        <m:e>
                          <m:r>
                            <a:rPr lang="en-US" sz="2400" i="1" dirty="0">
                              <a:solidFill>
                                <a:schemeClr val="accent6">
                                  <a:lumMod val="50000"/>
                                </a:schemeClr>
                              </a:solidFill>
                              <a:latin typeface="Cambria Math" panose="02040503050406030204" pitchFamily="18" charset="0"/>
                            </a:rPr>
                            <m:t>𝑛</m:t>
                          </m:r>
                        </m:e>
                        <m:sub>
                          <m:r>
                            <a:rPr lang="en-US" sz="2400" i="1" dirty="0">
                              <a:solidFill>
                                <a:schemeClr val="accent6">
                                  <a:lumMod val="50000"/>
                                </a:schemeClr>
                              </a:solidFill>
                              <a:latin typeface="Cambria Math" panose="02040503050406030204" pitchFamily="18" charset="0"/>
                            </a:rPr>
                            <m:t>2</m:t>
                          </m:r>
                        </m:sub>
                        <m:sup>
                          <m:r>
                            <a:rPr lang="en-US" sz="2400" b="0" i="1" dirty="0" smtClean="0">
                              <a:solidFill>
                                <a:schemeClr val="accent6">
                                  <a:lumMod val="50000"/>
                                </a:schemeClr>
                              </a:solidFill>
                              <a:latin typeface="Cambria Math" panose="02040503050406030204" pitchFamily="18" charset="0"/>
                            </a:rPr>
                            <m:t>1</m:t>
                          </m:r>
                        </m:sup>
                      </m:sSubSup>
                    </m:oMath>
                  </m:oMathPara>
                </a14:m>
                <a:endParaRPr lang="en-US" sz="2400" dirty="0">
                  <a:solidFill>
                    <a:schemeClr val="accent6">
                      <a:lumMod val="50000"/>
                    </a:schemeClr>
                  </a:solidFill>
                </a:endParaRPr>
              </a:p>
            </p:txBody>
          </p:sp>
        </mc:Choice>
        <mc:Fallback xmlns="">
          <p:sp>
            <p:nvSpPr>
              <p:cNvPr id="88" name="Rectangle 87">
                <a:extLst>
                  <a:ext uri="{FF2B5EF4-FFF2-40B4-BE49-F238E27FC236}">
                    <a16:creationId xmlns:a16="http://schemas.microsoft.com/office/drawing/2014/main" id="{3735D471-F761-4C94-924B-A5CBFEA0BBA2}"/>
                  </a:ext>
                </a:extLst>
              </p:cNvPr>
              <p:cNvSpPr>
                <a:spLocks noRot="1" noChangeAspect="1" noMove="1" noResize="1" noEditPoints="1" noAdjustHandles="1" noChangeArrowheads="1" noChangeShapeType="1" noTextEdit="1"/>
              </p:cNvSpPr>
              <p:nvPr/>
            </p:nvSpPr>
            <p:spPr>
              <a:xfrm>
                <a:off x="7971163" y="2274785"/>
                <a:ext cx="770084" cy="770084"/>
              </a:xfrm>
              <a:prstGeom prst="rect">
                <a:avLst/>
              </a:prstGeom>
              <a:blipFill>
                <a:blip r:embed="rId4"/>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B1FBD3BD-7723-4F0F-AB1B-37BEE69503D7}"/>
                  </a:ext>
                </a:extLst>
              </p:cNvPr>
              <p:cNvSpPr/>
              <p:nvPr/>
            </p:nvSpPr>
            <p:spPr>
              <a:xfrm>
                <a:off x="6428014" y="304304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400" i="1" dirty="0" smtClean="0">
                              <a:solidFill>
                                <a:schemeClr val="accent6">
                                  <a:lumMod val="50000"/>
                                </a:schemeClr>
                              </a:solidFill>
                              <a:latin typeface="Cambria Math" panose="02040503050406030204" pitchFamily="18" charset="0"/>
                            </a:rPr>
                          </m:ctrlPr>
                        </m:sSubSupPr>
                        <m:e>
                          <m:r>
                            <a:rPr lang="en-US" sz="2400" i="1" dirty="0">
                              <a:solidFill>
                                <a:schemeClr val="accent6">
                                  <a:lumMod val="50000"/>
                                </a:schemeClr>
                              </a:solidFill>
                              <a:latin typeface="Cambria Math" panose="02040503050406030204" pitchFamily="18" charset="0"/>
                            </a:rPr>
                            <m:t>𝑛</m:t>
                          </m:r>
                        </m:e>
                        <m:sub>
                          <m:r>
                            <a:rPr lang="en-US" sz="2400" i="1" dirty="0">
                              <a:solidFill>
                                <a:schemeClr val="accent6">
                                  <a:lumMod val="50000"/>
                                </a:schemeClr>
                              </a:solidFill>
                              <a:latin typeface="Cambria Math" panose="02040503050406030204" pitchFamily="18" charset="0"/>
                            </a:rPr>
                            <m:t>1</m:t>
                          </m:r>
                        </m:sub>
                        <m:sup>
                          <m:r>
                            <a:rPr lang="en-US" sz="2400" b="0" i="1" dirty="0" smtClean="0">
                              <a:solidFill>
                                <a:schemeClr val="accent6">
                                  <a:lumMod val="50000"/>
                                </a:schemeClr>
                              </a:solidFill>
                              <a:latin typeface="Cambria Math" panose="02040503050406030204" pitchFamily="18" charset="0"/>
                            </a:rPr>
                            <m:t>0</m:t>
                          </m:r>
                        </m:sup>
                      </m:sSubSup>
                    </m:oMath>
                  </m:oMathPara>
                </a14:m>
                <a:endParaRPr lang="en-US" sz="2400" baseline="-25000" dirty="0">
                  <a:solidFill>
                    <a:schemeClr val="accent6">
                      <a:lumMod val="50000"/>
                    </a:schemeClr>
                  </a:solidFill>
                </a:endParaRPr>
              </a:p>
            </p:txBody>
          </p:sp>
        </mc:Choice>
        <mc:Fallback xmlns="">
          <p:sp>
            <p:nvSpPr>
              <p:cNvPr id="91" name="Rectangle 90">
                <a:extLst>
                  <a:ext uri="{FF2B5EF4-FFF2-40B4-BE49-F238E27FC236}">
                    <a16:creationId xmlns:a16="http://schemas.microsoft.com/office/drawing/2014/main" id="{B1FBD3BD-7723-4F0F-AB1B-37BEE69503D7}"/>
                  </a:ext>
                </a:extLst>
              </p:cNvPr>
              <p:cNvSpPr>
                <a:spLocks noRot="1" noChangeAspect="1" noMove="1" noResize="1" noEditPoints="1" noAdjustHandles="1" noChangeArrowheads="1" noChangeShapeType="1" noTextEdit="1"/>
              </p:cNvSpPr>
              <p:nvPr/>
            </p:nvSpPr>
            <p:spPr>
              <a:xfrm>
                <a:off x="6428014" y="3043047"/>
                <a:ext cx="770084" cy="770084"/>
              </a:xfrm>
              <a:prstGeom prst="rect">
                <a:avLst/>
              </a:prstGeom>
              <a:blipFill>
                <a:blip r:embed="rId5"/>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59AD029-944B-4A07-946A-4730BA1A3DB6}"/>
                  </a:ext>
                </a:extLst>
              </p:cNvPr>
              <p:cNvSpPr/>
              <p:nvPr/>
            </p:nvSpPr>
            <p:spPr>
              <a:xfrm>
                <a:off x="7971163" y="3813131"/>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400" i="1" dirty="0" smtClean="0">
                              <a:solidFill>
                                <a:schemeClr val="accent6">
                                  <a:lumMod val="50000"/>
                                </a:schemeClr>
                              </a:solidFill>
                              <a:latin typeface="Cambria Math" panose="02040503050406030204" pitchFamily="18" charset="0"/>
                            </a:rPr>
                          </m:ctrlPr>
                        </m:sSubSupPr>
                        <m:e>
                          <m:r>
                            <a:rPr lang="en-US" sz="2400" i="1" dirty="0">
                              <a:solidFill>
                                <a:schemeClr val="accent6">
                                  <a:lumMod val="50000"/>
                                </a:schemeClr>
                              </a:solidFill>
                              <a:latin typeface="Cambria Math" panose="02040503050406030204" pitchFamily="18" charset="0"/>
                            </a:rPr>
                            <m:t>𝑛</m:t>
                          </m:r>
                        </m:e>
                        <m:sub>
                          <m:r>
                            <a:rPr lang="en-US" sz="2400" i="1" dirty="0">
                              <a:solidFill>
                                <a:schemeClr val="accent6">
                                  <a:lumMod val="50000"/>
                                </a:schemeClr>
                              </a:solidFill>
                              <a:latin typeface="Cambria Math" panose="02040503050406030204" pitchFamily="18" charset="0"/>
                            </a:rPr>
                            <m:t>4</m:t>
                          </m:r>
                        </m:sub>
                        <m:sup>
                          <m:r>
                            <a:rPr lang="en-US" sz="2400" b="0" i="1" dirty="0" smtClean="0">
                              <a:solidFill>
                                <a:schemeClr val="accent6">
                                  <a:lumMod val="50000"/>
                                </a:schemeClr>
                              </a:solidFill>
                              <a:latin typeface="Cambria Math" panose="02040503050406030204" pitchFamily="18" charset="0"/>
                            </a:rPr>
                            <m:t>1</m:t>
                          </m:r>
                        </m:sup>
                      </m:sSubSup>
                    </m:oMath>
                  </m:oMathPara>
                </a14:m>
                <a:endParaRPr lang="en-US" sz="2400" dirty="0">
                  <a:solidFill>
                    <a:schemeClr val="accent6">
                      <a:lumMod val="50000"/>
                    </a:schemeClr>
                  </a:solidFill>
                </a:endParaRPr>
              </a:p>
            </p:txBody>
          </p:sp>
        </mc:Choice>
        <mc:Fallback xmlns="">
          <p:sp>
            <p:nvSpPr>
              <p:cNvPr id="97" name="Rectangle 96">
                <a:extLst>
                  <a:ext uri="{FF2B5EF4-FFF2-40B4-BE49-F238E27FC236}">
                    <a16:creationId xmlns:a16="http://schemas.microsoft.com/office/drawing/2014/main" id="{159AD029-944B-4A07-946A-4730BA1A3DB6}"/>
                  </a:ext>
                </a:extLst>
              </p:cNvPr>
              <p:cNvSpPr>
                <a:spLocks noRot="1" noChangeAspect="1" noMove="1" noResize="1" noEditPoints="1" noAdjustHandles="1" noChangeArrowheads="1" noChangeShapeType="1" noTextEdit="1"/>
              </p:cNvSpPr>
              <p:nvPr/>
            </p:nvSpPr>
            <p:spPr>
              <a:xfrm>
                <a:off x="7971163" y="3813131"/>
                <a:ext cx="770084" cy="770084"/>
              </a:xfrm>
              <a:prstGeom prst="rect">
                <a:avLst/>
              </a:prstGeom>
              <a:blipFill>
                <a:blip r:embed="rId6"/>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DD10793B-1C6D-4668-A3E4-80FB62C9F3E8}"/>
                  </a:ext>
                </a:extLst>
              </p:cNvPr>
              <p:cNvSpPr/>
              <p:nvPr/>
            </p:nvSpPr>
            <p:spPr>
              <a:xfrm>
                <a:off x="9514312" y="304304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400" i="1" dirty="0" smtClean="0">
                              <a:solidFill>
                                <a:schemeClr val="accent6">
                                  <a:lumMod val="50000"/>
                                </a:schemeClr>
                              </a:solidFill>
                              <a:latin typeface="Cambria Math" panose="02040503050406030204" pitchFamily="18" charset="0"/>
                            </a:rPr>
                          </m:ctrlPr>
                        </m:sSubSupPr>
                        <m:e>
                          <m:r>
                            <a:rPr lang="en-US" sz="2400" i="1" dirty="0">
                              <a:solidFill>
                                <a:schemeClr val="accent6">
                                  <a:lumMod val="50000"/>
                                </a:schemeClr>
                              </a:solidFill>
                              <a:latin typeface="Cambria Math" panose="02040503050406030204" pitchFamily="18" charset="0"/>
                            </a:rPr>
                            <m:t>𝑛</m:t>
                          </m:r>
                        </m:e>
                        <m:sub>
                          <m:r>
                            <a:rPr lang="en-US" sz="2400" i="1" dirty="0">
                              <a:solidFill>
                                <a:schemeClr val="accent6">
                                  <a:lumMod val="50000"/>
                                </a:schemeClr>
                              </a:solidFill>
                              <a:latin typeface="Cambria Math" panose="02040503050406030204" pitchFamily="18" charset="0"/>
                            </a:rPr>
                            <m:t>3</m:t>
                          </m:r>
                        </m:sub>
                        <m:sup>
                          <m:r>
                            <a:rPr lang="en-US" sz="2400" b="0" i="1" dirty="0" smtClean="0">
                              <a:solidFill>
                                <a:schemeClr val="accent6">
                                  <a:lumMod val="50000"/>
                                </a:schemeClr>
                              </a:solidFill>
                              <a:latin typeface="Cambria Math" panose="02040503050406030204" pitchFamily="18" charset="0"/>
                            </a:rPr>
                            <m:t>2</m:t>
                          </m:r>
                        </m:sup>
                      </m:sSubSup>
                    </m:oMath>
                  </m:oMathPara>
                </a14:m>
                <a:endParaRPr lang="en-US" sz="2400" dirty="0">
                  <a:solidFill>
                    <a:schemeClr val="accent6">
                      <a:lumMod val="50000"/>
                    </a:schemeClr>
                  </a:solidFill>
                </a:endParaRPr>
              </a:p>
            </p:txBody>
          </p:sp>
        </mc:Choice>
        <mc:Fallback xmlns="">
          <p:sp>
            <p:nvSpPr>
              <p:cNvPr id="107" name="Rectangle 106">
                <a:extLst>
                  <a:ext uri="{FF2B5EF4-FFF2-40B4-BE49-F238E27FC236}">
                    <a16:creationId xmlns:a16="http://schemas.microsoft.com/office/drawing/2014/main" id="{DD10793B-1C6D-4668-A3E4-80FB62C9F3E8}"/>
                  </a:ext>
                </a:extLst>
              </p:cNvPr>
              <p:cNvSpPr>
                <a:spLocks noRot="1" noChangeAspect="1" noMove="1" noResize="1" noEditPoints="1" noAdjustHandles="1" noChangeArrowheads="1" noChangeShapeType="1" noTextEdit="1"/>
              </p:cNvSpPr>
              <p:nvPr/>
            </p:nvSpPr>
            <p:spPr>
              <a:xfrm>
                <a:off x="9514312" y="3043047"/>
                <a:ext cx="770084" cy="770084"/>
              </a:xfrm>
              <a:prstGeom prst="rect">
                <a:avLst/>
              </a:prstGeom>
              <a:blipFill>
                <a:blip r:embed="rId7"/>
                <a:stretch>
                  <a:fillRect/>
                </a:stretch>
              </a:blipFill>
              <a:ln w="19050">
                <a:solidFill>
                  <a:schemeClr val="accent6">
                    <a:lumMod val="50000"/>
                  </a:schemeClr>
                </a:solidFill>
              </a:ln>
            </p:spPr>
            <p:txBody>
              <a:bodyPr/>
              <a:lstStyle/>
              <a:p>
                <a:r>
                  <a:rPr lang="en-US">
                    <a:noFill/>
                  </a:rPr>
                  <a:t> </a:t>
                </a:r>
              </a:p>
            </p:txBody>
          </p:sp>
        </mc:Fallback>
      </mc:AlternateContent>
      <p:cxnSp>
        <p:nvCxnSpPr>
          <p:cNvPr id="3" name="Connector: Elbow 2">
            <a:extLst>
              <a:ext uri="{FF2B5EF4-FFF2-40B4-BE49-F238E27FC236}">
                <a16:creationId xmlns:a16="http://schemas.microsoft.com/office/drawing/2014/main" id="{8FB0E225-4B41-44D6-8C3B-D9F27E7231DD}"/>
              </a:ext>
            </a:extLst>
          </p:cNvPr>
          <p:cNvCxnSpPr>
            <a:cxnSpLocks/>
          </p:cNvCxnSpPr>
          <p:nvPr/>
        </p:nvCxnSpPr>
        <p:spPr>
          <a:xfrm rot="5400000" flipH="1" flipV="1">
            <a:off x="7200501" y="2272385"/>
            <a:ext cx="383220" cy="1158107"/>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287C40B4-B5FC-45F1-9FF6-0352BD24C2B1}"/>
              </a:ext>
            </a:extLst>
          </p:cNvPr>
          <p:cNvCxnSpPr>
            <a:cxnSpLocks/>
          </p:cNvCxnSpPr>
          <p:nvPr/>
        </p:nvCxnSpPr>
        <p:spPr>
          <a:xfrm rot="16200000" flipH="1">
            <a:off x="7199589" y="3426599"/>
            <a:ext cx="385042" cy="1158107"/>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F8B032B9-E6A3-4C86-8515-635A855C309B}"/>
              </a:ext>
            </a:extLst>
          </p:cNvPr>
          <p:cNvCxnSpPr>
            <a:stCxn id="97" idx="3"/>
            <a:endCxn id="107" idx="2"/>
          </p:cNvCxnSpPr>
          <p:nvPr/>
        </p:nvCxnSpPr>
        <p:spPr>
          <a:xfrm flipV="1">
            <a:off x="8741247" y="3813131"/>
            <a:ext cx="1158107" cy="385042"/>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67CB8A24-3EAA-44D6-BE54-A707C8AFD6BA}"/>
              </a:ext>
            </a:extLst>
          </p:cNvPr>
          <p:cNvCxnSpPr>
            <a:cxnSpLocks/>
          </p:cNvCxnSpPr>
          <p:nvPr/>
        </p:nvCxnSpPr>
        <p:spPr>
          <a:xfrm>
            <a:off x="8741249" y="2659828"/>
            <a:ext cx="1158107" cy="383220"/>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E6319EB-AA00-4BF5-9882-39BD9E5F2528}"/>
              </a:ext>
            </a:extLst>
          </p:cNvPr>
          <p:cNvCxnSpPr>
            <a:cxnSpLocks/>
          </p:cNvCxnSpPr>
          <p:nvPr/>
        </p:nvCxnSpPr>
        <p:spPr>
          <a:xfrm>
            <a:off x="5278845" y="5339255"/>
            <a:ext cx="64664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D2DF85D-AC6C-4B90-87CA-06FA6B18CDD9}"/>
              </a:ext>
            </a:extLst>
          </p:cNvPr>
          <p:cNvSpPr/>
          <p:nvPr/>
        </p:nvSpPr>
        <p:spPr>
          <a:xfrm>
            <a:off x="5278845" y="4834760"/>
            <a:ext cx="751490" cy="357351"/>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21" name="Rectangle 20">
            <a:extLst>
              <a:ext uri="{FF2B5EF4-FFF2-40B4-BE49-F238E27FC236}">
                <a16:creationId xmlns:a16="http://schemas.microsoft.com/office/drawing/2014/main" id="{FD78AE75-ACB9-4968-8C97-38717D20AFAE}"/>
              </a:ext>
            </a:extLst>
          </p:cNvPr>
          <p:cNvSpPr/>
          <p:nvPr/>
        </p:nvSpPr>
        <p:spPr>
          <a:xfrm>
            <a:off x="6030335" y="4834760"/>
            <a:ext cx="404648" cy="35735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98" name="Rectangle 97">
            <a:extLst>
              <a:ext uri="{FF2B5EF4-FFF2-40B4-BE49-F238E27FC236}">
                <a16:creationId xmlns:a16="http://schemas.microsoft.com/office/drawing/2014/main" id="{857C24B8-61BE-4F3E-9D74-6C300C100A53}"/>
              </a:ext>
            </a:extLst>
          </p:cNvPr>
          <p:cNvSpPr/>
          <p:nvPr/>
        </p:nvSpPr>
        <p:spPr>
          <a:xfrm>
            <a:off x="6434983" y="4834760"/>
            <a:ext cx="751490" cy="357351"/>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99" name="Rectangle 98">
            <a:extLst>
              <a:ext uri="{FF2B5EF4-FFF2-40B4-BE49-F238E27FC236}">
                <a16:creationId xmlns:a16="http://schemas.microsoft.com/office/drawing/2014/main" id="{BBF0C2AC-186F-46D0-AA88-65A5F68197EF}"/>
              </a:ext>
            </a:extLst>
          </p:cNvPr>
          <p:cNvSpPr/>
          <p:nvPr/>
        </p:nvSpPr>
        <p:spPr>
          <a:xfrm>
            <a:off x="7186473" y="4834760"/>
            <a:ext cx="404648" cy="35735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00" name="Rectangle 99">
            <a:extLst>
              <a:ext uri="{FF2B5EF4-FFF2-40B4-BE49-F238E27FC236}">
                <a16:creationId xmlns:a16="http://schemas.microsoft.com/office/drawing/2014/main" id="{198BA52B-9F69-4E2F-A3A4-F54CD134DFD8}"/>
              </a:ext>
            </a:extLst>
          </p:cNvPr>
          <p:cNvSpPr/>
          <p:nvPr/>
        </p:nvSpPr>
        <p:spPr>
          <a:xfrm>
            <a:off x="7591121" y="4834760"/>
            <a:ext cx="751490" cy="357351"/>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01" name="Rectangle 100">
            <a:extLst>
              <a:ext uri="{FF2B5EF4-FFF2-40B4-BE49-F238E27FC236}">
                <a16:creationId xmlns:a16="http://schemas.microsoft.com/office/drawing/2014/main" id="{1D6BCC77-C520-42E4-89DB-EE9938DC6733}"/>
              </a:ext>
            </a:extLst>
          </p:cNvPr>
          <p:cNvSpPr/>
          <p:nvPr/>
        </p:nvSpPr>
        <p:spPr>
          <a:xfrm>
            <a:off x="8342611" y="4834760"/>
            <a:ext cx="404648" cy="35735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02" name="Rectangle 101">
            <a:extLst>
              <a:ext uri="{FF2B5EF4-FFF2-40B4-BE49-F238E27FC236}">
                <a16:creationId xmlns:a16="http://schemas.microsoft.com/office/drawing/2014/main" id="{E4C90DB6-E6ED-4806-B217-46795E1CCEF1}"/>
              </a:ext>
            </a:extLst>
          </p:cNvPr>
          <p:cNvSpPr/>
          <p:nvPr/>
        </p:nvSpPr>
        <p:spPr>
          <a:xfrm>
            <a:off x="8749886" y="4834759"/>
            <a:ext cx="751490" cy="357351"/>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12" name="Rectangle 111">
            <a:extLst>
              <a:ext uri="{FF2B5EF4-FFF2-40B4-BE49-F238E27FC236}">
                <a16:creationId xmlns:a16="http://schemas.microsoft.com/office/drawing/2014/main" id="{050382B2-67B6-45CD-B3B8-D6CBAB074C8C}"/>
              </a:ext>
            </a:extLst>
          </p:cNvPr>
          <p:cNvSpPr/>
          <p:nvPr/>
        </p:nvSpPr>
        <p:spPr>
          <a:xfrm>
            <a:off x="9501376" y="4834759"/>
            <a:ext cx="404648" cy="35735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23" name="TextBox 22">
            <a:extLst>
              <a:ext uri="{FF2B5EF4-FFF2-40B4-BE49-F238E27FC236}">
                <a16:creationId xmlns:a16="http://schemas.microsoft.com/office/drawing/2014/main" id="{48913543-89AF-4ADB-A2CF-CA785A211294}"/>
              </a:ext>
            </a:extLst>
          </p:cNvPr>
          <p:cNvSpPr txBox="1"/>
          <p:nvPr/>
        </p:nvSpPr>
        <p:spPr>
          <a:xfrm>
            <a:off x="5278845" y="5362171"/>
            <a:ext cx="2092111" cy="461665"/>
          </a:xfrm>
          <a:prstGeom prst="rect">
            <a:avLst/>
          </a:prstGeom>
          <a:noFill/>
        </p:spPr>
        <p:txBody>
          <a:bodyPr wrap="none" rtlCol="0">
            <a:spAutoFit/>
          </a:bodyPr>
          <a:lstStyle/>
          <a:p>
            <a:r>
              <a:rPr lang="en-US" sz="2400" dirty="0">
                <a:solidFill>
                  <a:schemeClr val="accent6">
                    <a:lumMod val="50000"/>
                  </a:schemeClr>
                </a:solidFill>
              </a:rPr>
              <a:t>Execution Time</a:t>
            </a:r>
          </a:p>
        </p:txBody>
      </p:sp>
      <p:sp>
        <p:nvSpPr>
          <p:cNvPr id="115" name="Rectangle 114">
            <a:extLst>
              <a:ext uri="{FF2B5EF4-FFF2-40B4-BE49-F238E27FC236}">
                <a16:creationId xmlns:a16="http://schemas.microsoft.com/office/drawing/2014/main" id="{9A49FFB5-FDE5-40C0-B973-92AE5F42ABEB}"/>
              </a:ext>
            </a:extLst>
          </p:cNvPr>
          <p:cNvSpPr/>
          <p:nvPr/>
        </p:nvSpPr>
        <p:spPr>
          <a:xfrm>
            <a:off x="6193748" y="3037961"/>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25" name="Rectangle 124">
            <a:extLst>
              <a:ext uri="{FF2B5EF4-FFF2-40B4-BE49-F238E27FC236}">
                <a16:creationId xmlns:a16="http://schemas.microsoft.com/office/drawing/2014/main" id="{FBCC2C6D-632A-404B-85D4-69ED5EBA11D9}"/>
              </a:ext>
            </a:extLst>
          </p:cNvPr>
          <p:cNvSpPr/>
          <p:nvPr/>
        </p:nvSpPr>
        <p:spPr>
          <a:xfrm>
            <a:off x="6193748" y="3268925"/>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26" name="Rectangle 125">
            <a:extLst>
              <a:ext uri="{FF2B5EF4-FFF2-40B4-BE49-F238E27FC236}">
                <a16:creationId xmlns:a16="http://schemas.microsoft.com/office/drawing/2014/main" id="{79309853-6D20-4A90-938A-21CA7A59EFD3}"/>
              </a:ext>
            </a:extLst>
          </p:cNvPr>
          <p:cNvSpPr/>
          <p:nvPr/>
        </p:nvSpPr>
        <p:spPr>
          <a:xfrm>
            <a:off x="6193748" y="3499889"/>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27" name="Rectangle 126">
            <a:extLst>
              <a:ext uri="{FF2B5EF4-FFF2-40B4-BE49-F238E27FC236}">
                <a16:creationId xmlns:a16="http://schemas.microsoft.com/office/drawing/2014/main" id="{DE11236B-54D2-4937-821B-8AA626008B3A}"/>
              </a:ext>
            </a:extLst>
          </p:cNvPr>
          <p:cNvSpPr/>
          <p:nvPr/>
        </p:nvSpPr>
        <p:spPr>
          <a:xfrm>
            <a:off x="6193748" y="3705396"/>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28" name="Rectangle 127">
            <a:extLst>
              <a:ext uri="{FF2B5EF4-FFF2-40B4-BE49-F238E27FC236}">
                <a16:creationId xmlns:a16="http://schemas.microsoft.com/office/drawing/2014/main" id="{4D3FE667-866C-45A3-A711-3F1687AAF7C8}"/>
              </a:ext>
            </a:extLst>
          </p:cNvPr>
          <p:cNvSpPr/>
          <p:nvPr/>
        </p:nvSpPr>
        <p:spPr>
          <a:xfrm>
            <a:off x="7719702" y="2721484"/>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38" name="Rectangle 137">
            <a:extLst>
              <a:ext uri="{FF2B5EF4-FFF2-40B4-BE49-F238E27FC236}">
                <a16:creationId xmlns:a16="http://schemas.microsoft.com/office/drawing/2014/main" id="{BBC9198F-F35D-449E-ABF7-577B53597931}"/>
              </a:ext>
            </a:extLst>
          </p:cNvPr>
          <p:cNvSpPr/>
          <p:nvPr/>
        </p:nvSpPr>
        <p:spPr>
          <a:xfrm>
            <a:off x="7719702" y="2952448"/>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39" name="Rectangle 138">
            <a:extLst>
              <a:ext uri="{FF2B5EF4-FFF2-40B4-BE49-F238E27FC236}">
                <a16:creationId xmlns:a16="http://schemas.microsoft.com/office/drawing/2014/main" id="{91CDE093-F241-412E-8119-3610B60DE9D9}"/>
              </a:ext>
            </a:extLst>
          </p:cNvPr>
          <p:cNvSpPr/>
          <p:nvPr/>
        </p:nvSpPr>
        <p:spPr>
          <a:xfrm>
            <a:off x="7719702" y="3673840"/>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40" name="Rectangle 139">
            <a:extLst>
              <a:ext uri="{FF2B5EF4-FFF2-40B4-BE49-F238E27FC236}">
                <a16:creationId xmlns:a16="http://schemas.microsoft.com/office/drawing/2014/main" id="{5F805980-4114-495C-9395-A23472F3A435}"/>
              </a:ext>
            </a:extLst>
          </p:cNvPr>
          <p:cNvSpPr/>
          <p:nvPr/>
        </p:nvSpPr>
        <p:spPr>
          <a:xfrm>
            <a:off x="7719702" y="3904804"/>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41" name="Rectangle 140">
            <a:extLst>
              <a:ext uri="{FF2B5EF4-FFF2-40B4-BE49-F238E27FC236}">
                <a16:creationId xmlns:a16="http://schemas.microsoft.com/office/drawing/2014/main" id="{02FB67A9-8598-4D8E-B3AE-B72C58751A71}"/>
              </a:ext>
            </a:extLst>
          </p:cNvPr>
          <p:cNvSpPr/>
          <p:nvPr/>
        </p:nvSpPr>
        <p:spPr>
          <a:xfrm>
            <a:off x="9262849" y="3044605"/>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42" name="Rectangle 141">
            <a:extLst>
              <a:ext uri="{FF2B5EF4-FFF2-40B4-BE49-F238E27FC236}">
                <a16:creationId xmlns:a16="http://schemas.microsoft.com/office/drawing/2014/main" id="{3C8CFCEF-907B-49BC-94E7-8A63B04C9A9B}"/>
              </a:ext>
            </a:extLst>
          </p:cNvPr>
          <p:cNvSpPr/>
          <p:nvPr/>
        </p:nvSpPr>
        <p:spPr>
          <a:xfrm>
            <a:off x="9262849" y="3275569"/>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6" name="Rectangle 35">
            <a:extLst>
              <a:ext uri="{FF2B5EF4-FFF2-40B4-BE49-F238E27FC236}">
                <a16:creationId xmlns:a16="http://schemas.microsoft.com/office/drawing/2014/main" id="{14DBE617-51E5-4A6B-B882-88C90F778595}"/>
              </a:ext>
            </a:extLst>
          </p:cNvPr>
          <p:cNvSpPr/>
          <p:nvPr/>
        </p:nvSpPr>
        <p:spPr>
          <a:xfrm>
            <a:off x="9259540" y="3506533"/>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7" name="Rectangle 36">
            <a:extLst>
              <a:ext uri="{FF2B5EF4-FFF2-40B4-BE49-F238E27FC236}">
                <a16:creationId xmlns:a16="http://schemas.microsoft.com/office/drawing/2014/main" id="{AF4B6A13-5C30-4DA5-B83E-8FCD9EEA09E2}"/>
              </a:ext>
            </a:extLst>
          </p:cNvPr>
          <p:cNvSpPr/>
          <p:nvPr/>
        </p:nvSpPr>
        <p:spPr>
          <a:xfrm>
            <a:off x="9259540" y="3712040"/>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grpSp>
        <p:nvGrpSpPr>
          <p:cNvPr id="7" name="Group 6">
            <a:extLst>
              <a:ext uri="{FF2B5EF4-FFF2-40B4-BE49-F238E27FC236}">
                <a16:creationId xmlns:a16="http://schemas.microsoft.com/office/drawing/2014/main" id="{77D45629-D4E6-42A6-963E-E62C73721D95}"/>
              </a:ext>
            </a:extLst>
          </p:cNvPr>
          <p:cNvGrpSpPr/>
          <p:nvPr/>
        </p:nvGrpSpPr>
        <p:grpSpPr>
          <a:xfrm>
            <a:off x="9908651" y="4465428"/>
            <a:ext cx="1156138" cy="726683"/>
            <a:chOff x="9908651" y="4465428"/>
            <a:chExt cx="1156138" cy="726683"/>
          </a:xfrm>
        </p:grpSpPr>
        <p:sp>
          <p:nvSpPr>
            <p:cNvPr id="38" name="Rectangle 37">
              <a:extLst>
                <a:ext uri="{FF2B5EF4-FFF2-40B4-BE49-F238E27FC236}">
                  <a16:creationId xmlns:a16="http://schemas.microsoft.com/office/drawing/2014/main" id="{0A819482-D198-4ACB-BA10-3101C99EAE60}"/>
                </a:ext>
              </a:extLst>
            </p:cNvPr>
            <p:cNvSpPr/>
            <p:nvPr/>
          </p:nvSpPr>
          <p:spPr>
            <a:xfrm>
              <a:off x="9908651" y="4834760"/>
              <a:ext cx="751490" cy="357351"/>
            </a:xfrm>
            <a:prstGeom prst="rect">
              <a:avLst/>
            </a:prstGeom>
            <a:solidFill>
              <a:schemeClr val="accent2">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9" name="Rectangle 38">
              <a:extLst>
                <a:ext uri="{FF2B5EF4-FFF2-40B4-BE49-F238E27FC236}">
                  <a16:creationId xmlns:a16="http://schemas.microsoft.com/office/drawing/2014/main" id="{0022DE5E-F87D-4085-9273-33CA9FA6ACF2}"/>
                </a:ext>
              </a:extLst>
            </p:cNvPr>
            <p:cNvSpPr/>
            <p:nvPr/>
          </p:nvSpPr>
          <p:spPr>
            <a:xfrm>
              <a:off x="10660141" y="4834760"/>
              <a:ext cx="404648" cy="357351"/>
            </a:xfrm>
            <a:prstGeom prst="rect">
              <a:avLst/>
            </a:prstGeom>
            <a:solidFill>
              <a:schemeClr val="accent6">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5" name="TextBox 4">
              <a:extLst>
                <a:ext uri="{FF2B5EF4-FFF2-40B4-BE49-F238E27FC236}">
                  <a16:creationId xmlns:a16="http://schemas.microsoft.com/office/drawing/2014/main" id="{26D58282-EC9B-49AD-B6A4-4188185C0B5F}"/>
                </a:ext>
              </a:extLst>
            </p:cNvPr>
            <p:cNvSpPr txBox="1"/>
            <p:nvPr/>
          </p:nvSpPr>
          <p:spPr>
            <a:xfrm>
              <a:off x="9908651" y="4465428"/>
              <a:ext cx="1147499" cy="369332"/>
            </a:xfrm>
            <a:prstGeom prst="rect">
              <a:avLst/>
            </a:prstGeom>
            <a:noFill/>
            <a:ln>
              <a:solidFill>
                <a:schemeClr val="bg2"/>
              </a:solidFill>
            </a:ln>
          </p:spPr>
          <p:txBody>
            <a:bodyPr wrap="square" rtlCol="0">
              <a:spAutoFit/>
            </a:bodyPr>
            <a:lstStyle/>
            <a:p>
              <a:pPr algn="ctr"/>
              <a:r>
                <a:rPr lang="en-US" dirty="0">
                  <a:solidFill>
                    <a:schemeClr val="accent6">
                      <a:lumMod val="50000"/>
                    </a:schemeClr>
                  </a:solidFill>
                </a:rPr>
                <a:t>Savings</a:t>
              </a:r>
            </a:p>
          </p:txBody>
        </p:sp>
      </p:grpSp>
      <p:sp>
        <p:nvSpPr>
          <p:cNvPr id="4" name="Slide Number Placeholder 3">
            <a:extLst>
              <a:ext uri="{FF2B5EF4-FFF2-40B4-BE49-F238E27FC236}">
                <a16:creationId xmlns:a16="http://schemas.microsoft.com/office/drawing/2014/main" id="{CA7261F5-CE7E-451C-9EAB-0D97FC9932B5}"/>
              </a:ext>
            </a:extLst>
          </p:cNvPr>
          <p:cNvSpPr>
            <a:spLocks noGrp="1"/>
          </p:cNvSpPr>
          <p:nvPr>
            <p:ph type="sldNum" sz="quarter" idx="12"/>
          </p:nvPr>
        </p:nvSpPr>
        <p:spPr/>
        <p:txBody>
          <a:bodyPr/>
          <a:lstStyle/>
          <a:p>
            <a:fld id="{C0DF9C1F-DB74-1E4B-8839-30A600129FD3}" type="slidenum">
              <a:rPr lang="en-US" smtClean="0"/>
              <a:t>35</a:t>
            </a:fld>
            <a:endParaRPr lang="en-US"/>
          </a:p>
        </p:txBody>
      </p:sp>
    </p:spTree>
    <p:extLst>
      <p:ext uri="{BB962C8B-B14F-4D97-AF65-F5344CB8AC3E}">
        <p14:creationId xmlns:p14="http://schemas.microsoft.com/office/powerpoint/2010/main" val="104785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1"/>
                                        </p:tgtEl>
                                        <p:attrNameLst>
                                          <p:attrName>fillcolor</p:attrName>
                                        </p:attrNameLst>
                                      </p:cBhvr>
                                      <p:to>
                                        <a:srgbClr val="CCFFCC"/>
                                      </p:to>
                                    </p:animClr>
                                    <p:set>
                                      <p:cBhvr>
                                        <p:cTn id="7" dur="500" fill="hold"/>
                                        <p:tgtEl>
                                          <p:spTgt spid="91"/>
                                        </p:tgtEl>
                                        <p:attrNameLst>
                                          <p:attrName>fill.type</p:attrName>
                                        </p:attrNameLst>
                                      </p:cBhvr>
                                      <p:to>
                                        <p:strVal val="solid"/>
                                      </p:to>
                                    </p:set>
                                    <p:set>
                                      <p:cBhvr>
                                        <p:cTn id="8" dur="500" fill="hold"/>
                                        <p:tgtEl>
                                          <p:spTgt spid="91"/>
                                        </p:tgtEl>
                                        <p:attrNameLst>
                                          <p:attrName>fill.on</p:attrName>
                                        </p:attrNameLst>
                                      </p:cBhvr>
                                      <p:to>
                                        <p:strVal val="true"/>
                                      </p:to>
                                    </p:set>
                                  </p:childTnLst>
                                </p:cTn>
                              </p:par>
                            </p:childTnLst>
                          </p:cTn>
                        </p:par>
                        <p:par>
                          <p:cTn id="9" fill="hold">
                            <p:stCondLst>
                              <p:cond delay="500"/>
                            </p:stCondLst>
                            <p:childTnLst>
                              <p:par>
                                <p:cTn id="10" presetID="42" presetClass="path" presetSubtype="0" accel="50000" decel="50000" fill="hold" grpId="0" nodeType="afterEffect">
                                  <p:stCondLst>
                                    <p:cond delay="0"/>
                                  </p:stCondLst>
                                  <p:childTnLst>
                                    <p:animMotion origin="layout" path="M -3.75E-6 -2.59259E-6 L 0.12526 -0.04676 " pathEditMode="relative" rAng="0" ptsTypes="AA">
                                      <p:cBhvr>
                                        <p:cTn id="11" dur="500" fill="hold"/>
                                        <p:tgtEl>
                                          <p:spTgt spid="115"/>
                                        </p:tgtEl>
                                        <p:attrNameLst>
                                          <p:attrName>ppt_x</p:attrName>
                                          <p:attrName>ppt_y</p:attrName>
                                        </p:attrNameLst>
                                      </p:cBhvr>
                                      <p:rCtr x="6263" y="-2338"/>
                                    </p:animMotion>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42" presetClass="path" presetSubtype="0" accel="50000" decel="50000" fill="hold" grpId="0" nodeType="afterEffect">
                                  <p:stCondLst>
                                    <p:cond delay="0"/>
                                  </p:stCondLst>
                                  <p:childTnLst>
                                    <p:animMotion origin="layout" path="M -3.75E-6 1.11111E-6 L 0.12526 -0.04607 " pathEditMode="relative" rAng="0" ptsTypes="AA">
                                      <p:cBhvr>
                                        <p:cTn id="18" dur="250" fill="hold"/>
                                        <p:tgtEl>
                                          <p:spTgt spid="125"/>
                                        </p:tgtEl>
                                        <p:attrNameLst>
                                          <p:attrName>ppt_x</p:attrName>
                                          <p:attrName>ppt_y</p:attrName>
                                        </p:attrNameLst>
                                      </p:cBhvr>
                                      <p:rCtr x="6263" y="-2315"/>
                                    </p:animMotion>
                                  </p:childTnLst>
                                </p:cTn>
                              </p:par>
                            </p:childTnLst>
                          </p:cTn>
                        </p:par>
                        <p:par>
                          <p:cTn id="19" fill="hold">
                            <p:stCondLst>
                              <p:cond delay="1750"/>
                            </p:stCondLst>
                            <p:childTnLst>
                              <p:par>
                                <p:cTn id="20" presetID="42" presetClass="path" presetSubtype="0" accel="50000" decel="50000" fill="hold" grpId="0" nodeType="afterEffect">
                                  <p:stCondLst>
                                    <p:cond delay="0"/>
                                  </p:stCondLst>
                                  <p:childTnLst>
                                    <p:animMotion origin="layout" path="M -3.75E-6 -3.7037E-6 L 0.12526 0.02524 " pathEditMode="relative" rAng="0" ptsTypes="AA">
                                      <p:cBhvr>
                                        <p:cTn id="21" dur="250" fill="hold"/>
                                        <p:tgtEl>
                                          <p:spTgt spid="126"/>
                                        </p:tgtEl>
                                        <p:attrNameLst>
                                          <p:attrName>ppt_x</p:attrName>
                                          <p:attrName>ppt_y</p:attrName>
                                        </p:attrNameLst>
                                      </p:cBhvr>
                                      <p:rCtr x="6263" y="1250"/>
                                    </p:animMotion>
                                  </p:childTnLst>
                                </p:cTn>
                              </p:par>
                            </p:childTnLst>
                          </p:cTn>
                        </p:par>
                        <p:par>
                          <p:cTn id="22" fill="hold">
                            <p:stCondLst>
                              <p:cond delay="2000"/>
                            </p:stCondLst>
                            <p:childTnLst>
                              <p:par>
                                <p:cTn id="23" presetID="42" presetClass="path" presetSubtype="0" accel="50000" decel="50000" fill="hold" grpId="0" nodeType="afterEffect">
                                  <p:stCondLst>
                                    <p:cond delay="0"/>
                                  </p:stCondLst>
                                  <p:childTnLst>
                                    <p:animMotion origin="layout" path="M -3.75E-6 3.7037E-6 L 0.12513 0.02916 " pathEditMode="relative" rAng="0" ptsTypes="AA">
                                      <p:cBhvr>
                                        <p:cTn id="24" dur="250" fill="hold"/>
                                        <p:tgtEl>
                                          <p:spTgt spid="127"/>
                                        </p:tgtEl>
                                        <p:attrNameLst>
                                          <p:attrName>ppt_x</p:attrName>
                                          <p:attrName>ppt_y</p:attrName>
                                        </p:attrNameLst>
                                      </p:cBhvr>
                                      <p:rCtr x="6250" y="1458"/>
                                    </p:animMotion>
                                  </p:childTnLst>
                                </p:cTn>
                              </p:par>
                            </p:childTnLst>
                          </p:cTn>
                        </p:par>
                        <p:par>
                          <p:cTn id="25" fill="hold">
                            <p:stCondLst>
                              <p:cond delay="2250"/>
                            </p:stCondLst>
                            <p:childTnLst>
                              <p:par>
                                <p:cTn id="26" presetID="10"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2750"/>
                            </p:stCondLst>
                            <p:childTnLst>
                              <p:par>
                                <p:cTn id="30" presetID="1" presetClass="exit" presetSubtype="0" fill="hold" grpId="1" nodeType="afterEffect">
                                  <p:stCondLst>
                                    <p:cond delay="0"/>
                                  </p:stCondLst>
                                  <p:childTnLst>
                                    <p:set>
                                      <p:cBhvr>
                                        <p:cTn id="31" dur="1" fill="hold">
                                          <p:stCondLst>
                                            <p:cond delay="0"/>
                                          </p:stCondLst>
                                        </p:cTn>
                                        <p:tgtEl>
                                          <p:spTgt spid="115"/>
                                        </p:tgtEl>
                                        <p:attrNameLst>
                                          <p:attrName>style.visibility</p:attrName>
                                        </p:attrNameLst>
                                      </p:cBhvr>
                                      <p:to>
                                        <p:strVal val="hidden"/>
                                      </p:to>
                                    </p:set>
                                  </p:childTnLst>
                                </p:cTn>
                              </p:par>
                            </p:childTnLst>
                          </p:cTn>
                        </p:par>
                        <p:par>
                          <p:cTn id="32" fill="hold">
                            <p:stCondLst>
                              <p:cond delay="2750"/>
                            </p:stCondLst>
                            <p:childTnLst>
                              <p:par>
                                <p:cTn id="33" presetID="1" presetClass="exit" presetSubtype="0" fill="hold" grpId="1" nodeType="afterEffect">
                                  <p:stCondLst>
                                    <p:cond delay="0"/>
                                  </p:stCondLst>
                                  <p:childTnLst>
                                    <p:set>
                                      <p:cBhvr>
                                        <p:cTn id="34" dur="1" fill="hold">
                                          <p:stCondLst>
                                            <p:cond delay="0"/>
                                          </p:stCondLst>
                                        </p:cTn>
                                        <p:tgtEl>
                                          <p:spTgt spid="125"/>
                                        </p:tgtEl>
                                        <p:attrNameLst>
                                          <p:attrName>style.visibility</p:attrName>
                                        </p:attrNameLst>
                                      </p:cBhvr>
                                      <p:to>
                                        <p:strVal val="hidden"/>
                                      </p:to>
                                    </p:set>
                                  </p:childTnLst>
                                </p:cTn>
                              </p:par>
                            </p:childTnLst>
                          </p:cTn>
                        </p:par>
                        <p:par>
                          <p:cTn id="35" fill="hold">
                            <p:stCondLst>
                              <p:cond delay="2750"/>
                            </p:stCondLst>
                            <p:childTnLst>
                              <p:par>
                                <p:cTn id="36" presetID="1" presetClass="exit" presetSubtype="0" fill="hold" grpId="1" nodeType="afterEffect">
                                  <p:stCondLst>
                                    <p:cond delay="0"/>
                                  </p:stCondLst>
                                  <p:childTnLst>
                                    <p:set>
                                      <p:cBhvr>
                                        <p:cTn id="37" dur="1" fill="hold">
                                          <p:stCondLst>
                                            <p:cond delay="0"/>
                                          </p:stCondLst>
                                        </p:cTn>
                                        <p:tgtEl>
                                          <p:spTgt spid="126"/>
                                        </p:tgtEl>
                                        <p:attrNameLst>
                                          <p:attrName>style.visibility</p:attrName>
                                        </p:attrNameLst>
                                      </p:cBhvr>
                                      <p:to>
                                        <p:strVal val="hidden"/>
                                      </p:to>
                                    </p:set>
                                  </p:childTnLst>
                                </p:cTn>
                              </p:par>
                            </p:childTnLst>
                          </p:cTn>
                        </p:par>
                        <p:par>
                          <p:cTn id="38" fill="hold">
                            <p:stCondLst>
                              <p:cond delay="2750"/>
                            </p:stCondLst>
                            <p:childTnLst>
                              <p:par>
                                <p:cTn id="39" presetID="1" presetClass="exit" presetSubtype="0" fill="hold" grpId="1" nodeType="afterEffect">
                                  <p:stCondLst>
                                    <p:cond delay="0"/>
                                  </p:stCondLst>
                                  <p:childTnLst>
                                    <p:set>
                                      <p:cBhvr>
                                        <p:cTn id="40" dur="1" fill="hold">
                                          <p:stCondLst>
                                            <p:cond delay="0"/>
                                          </p:stCondLst>
                                        </p:cTn>
                                        <p:tgtEl>
                                          <p:spTgt spid="127"/>
                                        </p:tgtEl>
                                        <p:attrNameLst>
                                          <p:attrName>style.visibility</p:attrName>
                                        </p:attrNameLst>
                                      </p:cBhvr>
                                      <p:to>
                                        <p:strVal val="hidden"/>
                                      </p:to>
                                    </p:set>
                                  </p:childTnLst>
                                </p:cTn>
                              </p:par>
                            </p:childTnLst>
                          </p:cTn>
                        </p:par>
                        <p:par>
                          <p:cTn id="41" fill="hold">
                            <p:stCondLst>
                              <p:cond delay="2750"/>
                            </p:stCondLst>
                            <p:childTnLst>
                              <p:par>
                                <p:cTn id="42" presetID="1" presetClass="entr" presetSubtype="0" fill="hold" grpId="0" nodeType="afterEffect">
                                  <p:stCondLst>
                                    <p:cond delay="0"/>
                                  </p:stCondLst>
                                  <p:childTnLst>
                                    <p:set>
                                      <p:cBhvr>
                                        <p:cTn id="43" dur="1" fill="hold">
                                          <p:stCondLst>
                                            <p:cond delay="0"/>
                                          </p:stCondLst>
                                        </p:cTn>
                                        <p:tgtEl>
                                          <p:spTgt spid="139"/>
                                        </p:tgtEl>
                                        <p:attrNameLst>
                                          <p:attrName>style.visibility</p:attrName>
                                        </p:attrNameLst>
                                      </p:cBhvr>
                                      <p:to>
                                        <p:strVal val="visible"/>
                                      </p:to>
                                    </p:set>
                                  </p:childTnLst>
                                </p:cTn>
                              </p:par>
                            </p:childTnLst>
                          </p:cTn>
                        </p:par>
                        <p:par>
                          <p:cTn id="44" fill="hold">
                            <p:stCondLst>
                              <p:cond delay="2750"/>
                            </p:stCondLst>
                            <p:childTnLst>
                              <p:par>
                                <p:cTn id="45" presetID="1" presetClass="entr" presetSubtype="0" fill="hold" grpId="0" nodeType="afterEffect">
                                  <p:stCondLst>
                                    <p:cond delay="0"/>
                                  </p:stCondLst>
                                  <p:childTnLst>
                                    <p:set>
                                      <p:cBhvr>
                                        <p:cTn id="46" dur="1" fill="hold">
                                          <p:stCondLst>
                                            <p:cond delay="0"/>
                                          </p:stCondLst>
                                        </p:cTn>
                                        <p:tgtEl>
                                          <p:spTgt spid="140"/>
                                        </p:tgtEl>
                                        <p:attrNameLst>
                                          <p:attrName>style.visibility</p:attrName>
                                        </p:attrNameLst>
                                      </p:cBhvr>
                                      <p:to>
                                        <p:strVal val="visible"/>
                                      </p:to>
                                    </p:set>
                                  </p:childTnLst>
                                </p:cTn>
                              </p:par>
                            </p:childTnLst>
                          </p:cTn>
                        </p:par>
                        <p:par>
                          <p:cTn id="47" fill="hold">
                            <p:stCondLst>
                              <p:cond delay="2750"/>
                            </p:stCondLst>
                            <p:childTnLst>
                              <p:par>
                                <p:cTn id="48" presetID="1" presetClass="entr" presetSubtype="0" fill="hold" grpId="0" nodeType="afterEffect">
                                  <p:stCondLst>
                                    <p:cond delay="0"/>
                                  </p:stCondLst>
                                  <p:childTnLst>
                                    <p:set>
                                      <p:cBhvr>
                                        <p:cTn id="49" dur="1" fill="hold">
                                          <p:stCondLst>
                                            <p:cond delay="0"/>
                                          </p:stCondLst>
                                        </p:cTn>
                                        <p:tgtEl>
                                          <p:spTgt spid="138"/>
                                        </p:tgtEl>
                                        <p:attrNameLst>
                                          <p:attrName>style.visibility</p:attrName>
                                        </p:attrNameLst>
                                      </p:cBhvr>
                                      <p:to>
                                        <p:strVal val="visible"/>
                                      </p:to>
                                    </p:set>
                                  </p:childTnLst>
                                </p:cTn>
                              </p:par>
                            </p:childTnLst>
                          </p:cTn>
                        </p:par>
                        <p:par>
                          <p:cTn id="50" fill="hold">
                            <p:stCondLst>
                              <p:cond delay="2750"/>
                            </p:stCondLst>
                            <p:childTnLst>
                              <p:par>
                                <p:cTn id="51" presetID="1" presetClass="entr" presetSubtype="0" fill="hold" grpId="0" nodeType="afterEffect">
                                  <p:stCondLst>
                                    <p:cond delay="0"/>
                                  </p:stCondLst>
                                  <p:childTnLst>
                                    <p:set>
                                      <p:cBhvr>
                                        <p:cTn id="52" dur="1" fill="hold">
                                          <p:stCondLst>
                                            <p:cond delay="0"/>
                                          </p:stCondLst>
                                        </p:cTn>
                                        <p:tgtEl>
                                          <p:spTgt spid="128"/>
                                        </p:tgtEl>
                                        <p:attrNameLst>
                                          <p:attrName>style.visibility</p:attrName>
                                        </p:attrNameLst>
                                      </p:cBhvr>
                                      <p:to>
                                        <p:strVal val="visible"/>
                                      </p:to>
                                    </p:set>
                                  </p:childTnLst>
                                </p:cTn>
                              </p:par>
                            </p:childTnLst>
                          </p:cTn>
                        </p:par>
                        <p:par>
                          <p:cTn id="53" fill="hold">
                            <p:stCondLst>
                              <p:cond delay="2750"/>
                            </p:stCondLst>
                            <p:childTnLst>
                              <p:par>
                                <p:cTn id="54" presetID="1" presetClass="emph" presetSubtype="2" fill="hold" nodeType="afterEffect">
                                  <p:stCondLst>
                                    <p:cond delay="0"/>
                                  </p:stCondLst>
                                  <p:childTnLst>
                                    <p:animClr clrSpc="rgb" dir="cw">
                                      <p:cBhvr>
                                        <p:cTn id="55" dur="500" fill="hold"/>
                                        <p:tgtEl>
                                          <p:spTgt spid="91"/>
                                        </p:tgtEl>
                                        <p:attrNameLst>
                                          <p:attrName>fillcolor</p:attrName>
                                        </p:attrNameLst>
                                      </p:cBhvr>
                                      <p:to>
                                        <a:schemeClr val="bg1"/>
                                      </p:to>
                                    </p:animClr>
                                    <p:set>
                                      <p:cBhvr>
                                        <p:cTn id="56" dur="500" fill="hold"/>
                                        <p:tgtEl>
                                          <p:spTgt spid="91"/>
                                        </p:tgtEl>
                                        <p:attrNameLst>
                                          <p:attrName>fill.type</p:attrName>
                                        </p:attrNameLst>
                                      </p:cBhvr>
                                      <p:to>
                                        <p:strVal val="solid"/>
                                      </p:to>
                                    </p:set>
                                    <p:set>
                                      <p:cBhvr>
                                        <p:cTn id="57" dur="500" fill="hold"/>
                                        <p:tgtEl>
                                          <p:spTgt spid="91"/>
                                        </p:tgtEl>
                                        <p:attrNameLst>
                                          <p:attrName>fill.on</p:attrName>
                                        </p:attrNameLst>
                                      </p:cBhvr>
                                      <p:to>
                                        <p:strVal val="true"/>
                                      </p:to>
                                    </p:set>
                                  </p:childTnLst>
                                </p:cTn>
                              </p:par>
                            </p:childTnLst>
                          </p:cTn>
                        </p:par>
                        <p:par>
                          <p:cTn id="58" fill="hold">
                            <p:stCondLst>
                              <p:cond delay="3250"/>
                            </p:stCondLst>
                            <p:childTnLst>
                              <p:par>
                                <p:cTn id="59" presetID="1" presetClass="emph" presetSubtype="2" fill="hold" nodeType="afterEffect">
                                  <p:stCondLst>
                                    <p:cond delay="0"/>
                                  </p:stCondLst>
                                  <p:childTnLst>
                                    <p:animClr clrSpc="rgb" dir="cw">
                                      <p:cBhvr>
                                        <p:cTn id="60" dur="500" fill="hold"/>
                                        <p:tgtEl>
                                          <p:spTgt spid="88"/>
                                        </p:tgtEl>
                                        <p:attrNameLst>
                                          <p:attrName>fillcolor</p:attrName>
                                        </p:attrNameLst>
                                      </p:cBhvr>
                                      <p:to>
                                        <a:srgbClr val="CCFFCC"/>
                                      </p:to>
                                    </p:animClr>
                                    <p:set>
                                      <p:cBhvr>
                                        <p:cTn id="61" dur="500" fill="hold"/>
                                        <p:tgtEl>
                                          <p:spTgt spid="88"/>
                                        </p:tgtEl>
                                        <p:attrNameLst>
                                          <p:attrName>fill.type</p:attrName>
                                        </p:attrNameLst>
                                      </p:cBhvr>
                                      <p:to>
                                        <p:strVal val="solid"/>
                                      </p:to>
                                    </p:set>
                                    <p:set>
                                      <p:cBhvr>
                                        <p:cTn id="62" dur="500" fill="hold"/>
                                        <p:tgtEl>
                                          <p:spTgt spid="88"/>
                                        </p:tgtEl>
                                        <p:attrNameLst>
                                          <p:attrName>fill.on</p:attrName>
                                        </p:attrNameLst>
                                      </p:cBhvr>
                                      <p:to>
                                        <p:strVal val="true"/>
                                      </p:to>
                                    </p:set>
                                  </p:childTnLst>
                                </p:cTn>
                              </p:par>
                            </p:childTnLst>
                          </p:cTn>
                        </p:par>
                        <p:par>
                          <p:cTn id="63" fill="hold">
                            <p:stCondLst>
                              <p:cond delay="3750"/>
                            </p:stCondLst>
                            <p:childTnLst>
                              <p:par>
                                <p:cTn id="64" presetID="42" presetClass="path" presetSubtype="0" accel="50000" decel="50000" fill="hold" grpId="1" nodeType="afterEffect">
                                  <p:stCondLst>
                                    <p:cond delay="0"/>
                                  </p:stCondLst>
                                  <p:childTnLst>
                                    <p:animMotion origin="layout" path="M -3.95833E-6 2.22222E-6 L 0.1267 0.04722 " pathEditMode="relative" rAng="0" ptsTypes="AA">
                                      <p:cBhvr>
                                        <p:cTn id="65" dur="500" fill="hold"/>
                                        <p:tgtEl>
                                          <p:spTgt spid="128"/>
                                        </p:tgtEl>
                                        <p:attrNameLst>
                                          <p:attrName>ppt_x</p:attrName>
                                          <p:attrName>ppt_y</p:attrName>
                                        </p:attrNameLst>
                                      </p:cBhvr>
                                      <p:rCtr x="6328" y="2361"/>
                                    </p:animMotion>
                                  </p:childTnLst>
                                </p:cTn>
                              </p:par>
                            </p:childTnLst>
                          </p:cTn>
                        </p:par>
                        <p:par>
                          <p:cTn id="66" fill="hold">
                            <p:stCondLst>
                              <p:cond delay="4250"/>
                            </p:stCondLst>
                            <p:childTnLst>
                              <p:par>
                                <p:cTn id="67" presetID="10" presetClass="entr" presetSubtype="0" fill="hold" grpId="0" nodeType="afterEffect">
                                  <p:stCondLst>
                                    <p:cond delay="0"/>
                                  </p:stCondLst>
                                  <p:childTnLst>
                                    <p:set>
                                      <p:cBhvr>
                                        <p:cTn id="68" dur="1" fill="hold">
                                          <p:stCondLst>
                                            <p:cond delay="0"/>
                                          </p:stCondLst>
                                        </p:cTn>
                                        <p:tgtEl>
                                          <p:spTgt spid="98"/>
                                        </p:tgtEl>
                                        <p:attrNameLst>
                                          <p:attrName>style.visibility</p:attrName>
                                        </p:attrNameLst>
                                      </p:cBhvr>
                                      <p:to>
                                        <p:strVal val="visible"/>
                                      </p:to>
                                    </p:set>
                                    <p:animEffect transition="in" filter="fade">
                                      <p:cBhvr>
                                        <p:cTn id="69" dur="500"/>
                                        <p:tgtEl>
                                          <p:spTgt spid="98"/>
                                        </p:tgtEl>
                                      </p:cBhvr>
                                    </p:animEffect>
                                  </p:childTnLst>
                                </p:cTn>
                              </p:par>
                            </p:childTnLst>
                          </p:cTn>
                        </p:par>
                        <p:par>
                          <p:cTn id="70" fill="hold">
                            <p:stCondLst>
                              <p:cond delay="4750"/>
                            </p:stCondLst>
                            <p:childTnLst>
                              <p:par>
                                <p:cTn id="71" presetID="42" presetClass="path" presetSubtype="0" accel="50000" decel="50000" fill="hold" grpId="1" nodeType="afterEffect">
                                  <p:stCondLst>
                                    <p:cond delay="0"/>
                                  </p:stCondLst>
                                  <p:childTnLst>
                                    <p:animMotion origin="layout" path="M -3.95833E-6 -2.59259E-6 L 0.1267 0.04699 " pathEditMode="relative" rAng="0" ptsTypes="AA">
                                      <p:cBhvr>
                                        <p:cTn id="72" dur="250" fill="hold"/>
                                        <p:tgtEl>
                                          <p:spTgt spid="138"/>
                                        </p:tgtEl>
                                        <p:attrNameLst>
                                          <p:attrName>ppt_x</p:attrName>
                                          <p:attrName>ppt_y</p:attrName>
                                        </p:attrNameLst>
                                      </p:cBhvr>
                                      <p:rCtr x="6328" y="2338"/>
                                    </p:animMotion>
                                  </p:childTnLst>
                                </p:cTn>
                              </p:par>
                            </p:childTnLst>
                          </p:cTn>
                        </p:par>
                        <p:par>
                          <p:cTn id="73" fill="hold">
                            <p:stCondLst>
                              <p:cond delay="5000"/>
                            </p:stCondLst>
                            <p:childTnLst>
                              <p:par>
                                <p:cTn id="74" presetID="10" presetClass="entr" presetSubtype="0" fill="hold" grpId="0" nodeType="after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500"/>
                                        <p:tgtEl>
                                          <p:spTgt spid="99"/>
                                        </p:tgtEl>
                                      </p:cBhvr>
                                    </p:animEffect>
                                  </p:childTnLst>
                                </p:cTn>
                              </p:par>
                            </p:childTnLst>
                          </p:cTn>
                        </p:par>
                        <p:par>
                          <p:cTn id="77" fill="hold">
                            <p:stCondLst>
                              <p:cond delay="5500"/>
                            </p:stCondLst>
                            <p:childTnLst>
                              <p:par>
                                <p:cTn id="78" presetID="1" presetClass="exit" presetSubtype="0" fill="hold" grpId="2" nodeType="afterEffect">
                                  <p:stCondLst>
                                    <p:cond delay="0"/>
                                  </p:stCondLst>
                                  <p:childTnLst>
                                    <p:set>
                                      <p:cBhvr>
                                        <p:cTn id="79" dur="1" fill="hold">
                                          <p:stCondLst>
                                            <p:cond delay="0"/>
                                          </p:stCondLst>
                                        </p:cTn>
                                        <p:tgtEl>
                                          <p:spTgt spid="138"/>
                                        </p:tgtEl>
                                        <p:attrNameLst>
                                          <p:attrName>style.visibility</p:attrName>
                                        </p:attrNameLst>
                                      </p:cBhvr>
                                      <p:to>
                                        <p:strVal val="hidden"/>
                                      </p:to>
                                    </p:set>
                                  </p:childTnLst>
                                </p:cTn>
                              </p:par>
                            </p:childTnLst>
                          </p:cTn>
                        </p:par>
                        <p:par>
                          <p:cTn id="80" fill="hold">
                            <p:stCondLst>
                              <p:cond delay="5500"/>
                            </p:stCondLst>
                            <p:childTnLst>
                              <p:par>
                                <p:cTn id="81" presetID="1" presetClass="exit" presetSubtype="0" fill="hold" grpId="2" nodeType="afterEffect">
                                  <p:stCondLst>
                                    <p:cond delay="0"/>
                                  </p:stCondLst>
                                  <p:childTnLst>
                                    <p:set>
                                      <p:cBhvr>
                                        <p:cTn id="82" dur="1" fill="hold">
                                          <p:stCondLst>
                                            <p:cond delay="0"/>
                                          </p:stCondLst>
                                        </p:cTn>
                                        <p:tgtEl>
                                          <p:spTgt spid="128"/>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14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41"/>
                                        </p:tgtEl>
                                        <p:attrNameLst>
                                          <p:attrName>style.visibility</p:attrName>
                                        </p:attrNameLst>
                                      </p:cBhvr>
                                      <p:to>
                                        <p:strVal val="visible"/>
                                      </p:to>
                                    </p:set>
                                  </p:childTnLst>
                                </p:cTn>
                              </p:par>
                            </p:childTnLst>
                          </p:cTn>
                        </p:par>
                        <p:par>
                          <p:cTn id="87" fill="hold">
                            <p:stCondLst>
                              <p:cond delay="5500"/>
                            </p:stCondLst>
                            <p:childTnLst>
                              <p:par>
                                <p:cTn id="88" presetID="1" presetClass="emph" presetSubtype="2" fill="hold" nodeType="afterEffect">
                                  <p:stCondLst>
                                    <p:cond delay="0"/>
                                  </p:stCondLst>
                                  <p:childTnLst>
                                    <p:animClr clrSpc="rgb" dir="cw">
                                      <p:cBhvr>
                                        <p:cTn id="89" dur="500" fill="hold"/>
                                        <p:tgtEl>
                                          <p:spTgt spid="88"/>
                                        </p:tgtEl>
                                        <p:attrNameLst>
                                          <p:attrName>fillcolor</p:attrName>
                                        </p:attrNameLst>
                                      </p:cBhvr>
                                      <p:to>
                                        <a:schemeClr val="bg1"/>
                                      </p:to>
                                    </p:animClr>
                                    <p:set>
                                      <p:cBhvr>
                                        <p:cTn id="90" dur="500" fill="hold"/>
                                        <p:tgtEl>
                                          <p:spTgt spid="88"/>
                                        </p:tgtEl>
                                        <p:attrNameLst>
                                          <p:attrName>fill.type</p:attrName>
                                        </p:attrNameLst>
                                      </p:cBhvr>
                                      <p:to>
                                        <p:strVal val="solid"/>
                                      </p:to>
                                    </p:set>
                                    <p:set>
                                      <p:cBhvr>
                                        <p:cTn id="91" dur="500" fill="hold"/>
                                        <p:tgtEl>
                                          <p:spTgt spid="88"/>
                                        </p:tgtEl>
                                        <p:attrNameLst>
                                          <p:attrName>fill.on</p:attrName>
                                        </p:attrNameLst>
                                      </p:cBhvr>
                                      <p:to>
                                        <p:strVal val="true"/>
                                      </p:to>
                                    </p:set>
                                  </p:childTnLst>
                                </p:cTn>
                              </p:par>
                            </p:childTnLst>
                          </p:cTn>
                        </p:par>
                      </p:childTnLst>
                    </p:cTn>
                  </p:par>
                  <p:par>
                    <p:cTn id="92" fill="hold">
                      <p:stCondLst>
                        <p:cond delay="indefinite"/>
                      </p:stCondLst>
                      <p:childTnLst>
                        <p:par>
                          <p:cTn id="93" fill="hold">
                            <p:stCondLst>
                              <p:cond delay="0"/>
                            </p:stCondLst>
                            <p:childTnLst>
                              <p:par>
                                <p:cTn id="94" presetID="1" presetClass="emph" presetSubtype="2" fill="hold" nodeType="clickEffect">
                                  <p:stCondLst>
                                    <p:cond delay="0"/>
                                  </p:stCondLst>
                                  <p:childTnLst>
                                    <p:animClr clrSpc="rgb" dir="cw">
                                      <p:cBhvr>
                                        <p:cTn id="95" dur="500" fill="hold"/>
                                        <p:tgtEl>
                                          <p:spTgt spid="97"/>
                                        </p:tgtEl>
                                        <p:attrNameLst>
                                          <p:attrName>fillcolor</p:attrName>
                                        </p:attrNameLst>
                                      </p:cBhvr>
                                      <p:to>
                                        <a:srgbClr val="CCFFCC"/>
                                      </p:to>
                                    </p:animClr>
                                    <p:set>
                                      <p:cBhvr>
                                        <p:cTn id="96" dur="500" fill="hold"/>
                                        <p:tgtEl>
                                          <p:spTgt spid="97"/>
                                        </p:tgtEl>
                                        <p:attrNameLst>
                                          <p:attrName>fill.type</p:attrName>
                                        </p:attrNameLst>
                                      </p:cBhvr>
                                      <p:to>
                                        <p:strVal val="solid"/>
                                      </p:to>
                                    </p:set>
                                    <p:set>
                                      <p:cBhvr>
                                        <p:cTn id="97" dur="500" fill="hold"/>
                                        <p:tgtEl>
                                          <p:spTgt spid="97"/>
                                        </p:tgtEl>
                                        <p:attrNameLst>
                                          <p:attrName>fill.on</p:attrName>
                                        </p:attrNameLst>
                                      </p:cBhvr>
                                      <p:to>
                                        <p:strVal val="true"/>
                                      </p:to>
                                    </p:set>
                                  </p:childTnLst>
                                </p:cTn>
                              </p:par>
                            </p:childTnLst>
                          </p:cTn>
                        </p:par>
                        <p:par>
                          <p:cTn id="98" fill="hold">
                            <p:stCondLst>
                              <p:cond delay="500"/>
                            </p:stCondLst>
                            <p:childTnLst>
                              <p:par>
                                <p:cTn id="99" presetID="42" presetClass="path" presetSubtype="0" accel="50000" decel="50000" fill="hold" grpId="1" nodeType="afterEffect">
                                  <p:stCondLst>
                                    <p:cond delay="0"/>
                                  </p:stCondLst>
                                  <p:childTnLst>
                                    <p:animMotion origin="layout" path="M -3.95833E-6 3.33333E-6 L 0.12631 -0.02454 " pathEditMode="relative" rAng="0" ptsTypes="AA">
                                      <p:cBhvr>
                                        <p:cTn id="100" dur="500" fill="hold"/>
                                        <p:tgtEl>
                                          <p:spTgt spid="139"/>
                                        </p:tgtEl>
                                        <p:attrNameLst>
                                          <p:attrName>ppt_x</p:attrName>
                                          <p:attrName>ppt_y</p:attrName>
                                        </p:attrNameLst>
                                      </p:cBhvr>
                                      <p:rCtr x="6315" y="-1227"/>
                                    </p:animMotion>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100"/>
                                        </p:tgtEl>
                                        <p:attrNameLst>
                                          <p:attrName>style.visibility</p:attrName>
                                        </p:attrNameLst>
                                      </p:cBhvr>
                                      <p:to>
                                        <p:strVal val="visible"/>
                                      </p:to>
                                    </p:set>
                                    <p:animEffect transition="in" filter="fade">
                                      <p:cBhvr>
                                        <p:cTn id="104" dur="500"/>
                                        <p:tgtEl>
                                          <p:spTgt spid="100"/>
                                        </p:tgtEl>
                                      </p:cBhvr>
                                    </p:animEffect>
                                  </p:childTnLst>
                                </p:cTn>
                              </p:par>
                            </p:childTnLst>
                          </p:cTn>
                        </p:par>
                        <p:par>
                          <p:cTn id="105" fill="hold">
                            <p:stCondLst>
                              <p:cond delay="1500"/>
                            </p:stCondLst>
                            <p:childTnLst>
                              <p:par>
                                <p:cTn id="106" presetID="42" presetClass="path" presetSubtype="0" accel="50000" decel="50000" fill="hold" grpId="1" nodeType="afterEffect">
                                  <p:stCondLst>
                                    <p:cond delay="0"/>
                                  </p:stCondLst>
                                  <p:childTnLst>
                                    <p:animMotion origin="layout" path="M -3.95833E-6 -1.48148E-6 L 0.12631 -0.02801 " pathEditMode="relative" rAng="0" ptsTypes="AA">
                                      <p:cBhvr>
                                        <p:cTn id="107" dur="250" fill="hold"/>
                                        <p:tgtEl>
                                          <p:spTgt spid="140"/>
                                        </p:tgtEl>
                                        <p:attrNameLst>
                                          <p:attrName>ppt_x</p:attrName>
                                          <p:attrName>ppt_y</p:attrName>
                                        </p:attrNameLst>
                                      </p:cBhvr>
                                      <p:rCtr x="6315" y="-1435"/>
                                    </p:animMotion>
                                  </p:childTnLst>
                                </p:cTn>
                              </p:par>
                            </p:childTnLst>
                          </p:cTn>
                        </p:par>
                        <p:par>
                          <p:cTn id="108" fill="hold">
                            <p:stCondLst>
                              <p:cond delay="1750"/>
                            </p:stCondLst>
                            <p:childTnLst>
                              <p:par>
                                <p:cTn id="109" presetID="10" presetClass="entr" presetSubtype="0" fill="hold" grpId="0" nodeType="afterEffect">
                                  <p:stCondLst>
                                    <p:cond delay="0"/>
                                  </p:stCondLst>
                                  <p:childTnLst>
                                    <p:set>
                                      <p:cBhvr>
                                        <p:cTn id="110" dur="1" fill="hold">
                                          <p:stCondLst>
                                            <p:cond delay="0"/>
                                          </p:stCondLst>
                                        </p:cTn>
                                        <p:tgtEl>
                                          <p:spTgt spid="101"/>
                                        </p:tgtEl>
                                        <p:attrNameLst>
                                          <p:attrName>style.visibility</p:attrName>
                                        </p:attrNameLst>
                                      </p:cBhvr>
                                      <p:to>
                                        <p:strVal val="visible"/>
                                      </p:to>
                                    </p:set>
                                    <p:animEffect transition="in" filter="fade">
                                      <p:cBhvr>
                                        <p:cTn id="111" dur="500"/>
                                        <p:tgtEl>
                                          <p:spTgt spid="101"/>
                                        </p:tgtEl>
                                      </p:cBhvr>
                                    </p:animEffect>
                                  </p:childTnLst>
                                </p:cTn>
                              </p:par>
                            </p:childTnLst>
                          </p:cTn>
                        </p:par>
                        <p:par>
                          <p:cTn id="112" fill="hold">
                            <p:stCondLst>
                              <p:cond delay="2250"/>
                            </p:stCondLst>
                            <p:childTnLst>
                              <p:par>
                                <p:cTn id="113" presetID="1" presetClass="exit" presetSubtype="0" fill="hold" grpId="2" nodeType="afterEffect">
                                  <p:stCondLst>
                                    <p:cond delay="0"/>
                                  </p:stCondLst>
                                  <p:childTnLst>
                                    <p:set>
                                      <p:cBhvr>
                                        <p:cTn id="114" dur="1" fill="hold">
                                          <p:stCondLst>
                                            <p:cond delay="0"/>
                                          </p:stCondLst>
                                        </p:cTn>
                                        <p:tgtEl>
                                          <p:spTgt spid="139"/>
                                        </p:tgtEl>
                                        <p:attrNameLst>
                                          <p:attrName>style.visibility</p:attrName>
                                        </p:attrNameLst>
                                      </p:cBhvr>
                                      <p:to>
                                        <p:strVal val="hidden"/>
                                      </p:to>
                                    </p:set>
                                  </p:childTnLst>
                                </p:cTn>
                              </p:par>
                            </p:childTnLst>
                          </p:cTn>
                        </p:par>
                        <p:par>
                          <p:cTn id="115" fill="hold">
                            <p:stCondLst>
                              <p:cond delay="2250"/>
                            </p:stCondLst>
                            <p:childTnLst>
                              <p:par>
                                <p:cTn id="116" presetID="1" presetClass="exit" presetSubtype="0" fill="hold" grpId="2" nodeType="afterEffect">
                                  <p:stCondLst>
                                    <p:cond delay="0"/>
                                  </p:stCondLst>
                                  <p:childTnLst>
                                    <p:set>
                                      <p:cBhvr>
                                        <p:cTn id="117" dur="1" fill="hold">
                                          <p:stCondLst>
                                            <p:cond delay="0"/>
                                          </p:stCondLst>
                                        </p:cTn>
                                        <p:tgtEl>
                                          <p:spTgt spid="140"/>
                                        </p:tgtEl>
                                        <p:attrNameLst>
                                          <p:attrName>style.visibility</p:attrName>
                                        </p:attrNameLst>
                                      </p:cBhvr>
                                      <p:to>
                                        <p:strVal val="hidden"/>
                                      </p:to>
                                    </p:set>
                                  </p:childTnLst>
                                </p:cTn>
                              </p:par>
                              <p:par>
                                <p:cTn id="118" presetID="1" presetClass="entr" presetSubtype="0" fill="hold" grpId="0" nodeType="withEffect">
                                  <p:stCondLst>
                                    <p:cond delay="0"/>
                                  </p:stCondLst>
                                  <p:childTnLst>
                                    <p:set>
                                      <p:cBhvr>
                                        <p:cTn id="119" dur="1" fill="hold">
                                          <p:stCondLst>
                                            <p:cond delay="0"/>
                                          </p:stCondLst>
                                        </p:cTn>
                                        <p:tgtEl>
                                          <p:spTgt spid="36"/>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childTnLst>
                                </p:cTn>
                              </p:par>
                            </p:childTnLst>
                          </p:cTn>
                        </p:par>
                        <p:par>
                          <p:cTn id="122" fill="hold">
                            <p:stCondLst>
                              <p:cond delay="2250"/>
                            </p:stCondLst>
                            <p:childTnLst>
                              <p:par>
                                <p:cTn id="123" presetID="1" presetClass="emph" presetSubtype="2" fill="hold" nodeType="afterEffect">
                                  <p:stCondLst>
                                    <p:cond delay="0"/>
                                  </p:stCondLst>
                                  <p:childTnLst>
                                    <p:animClr clrSpc="rgb" dir="cw">
                                      <p:cBhvr>
                                        <p:cTn id="124" dur="500" fill="hold"/>
                                        <p:tgtEl>
                                          <p:spTgt spid="97"/>
                                        </p:tgtEl>
                                        <p:attrNameLst>
                                          <p:attrName>fillcolor</p:attrName>
                                        </p:attrNameLst>
                                      </p:cBhvr>
                                      <p:to>
                                        <a:schemeClr val="bg1"/>
                                      </p:to>
                                    </p:animClr>
                                    <p:set>
                                      <p:cBhvr>
                                        <p:cTn id="125" dur="500" fill="hold"/>
                                        <p:tgtEl>
                                          <p:spTgt spid="97"/>
                                        </p:tgtEl>
                                        <p:attrNameLst>
                                          <p:attrName>fill.type</p:attrName>
                                        </p:attrNameLst>
                                      </p:cBhvr>
                                      <p:to>
                                        <p:strVal val="solid"/>
                                      </p:to>
                                    </p:set>
                                    <p:set>
                                      <p:cBhvr>
                                        <p:cTn id="126" dur="500" fill="hold"/>
                                        <p:tgtEl>
                                          <p:spTgt spid="97"/>
                                        </p:tgtEl>
                                        <p:attrNameLst>
                                          <p:attrName>fill.on</p:attrName>
                                        </p:attrNameLst>
                                      </p:cBhvr>
                                      <p:to>
                                        <p:strVal val="true"/>
                                      </p:to>
                                    </p:set>
                                  </p:childTnLst>
                                </p:cTn>
                              </p:par>
                            </p:childTnLst>
                          </p:cTn>
                        </p:par>
                        <p:par>
                          <p:cTn id="127" fill="hold">
                            <p:stCondLst>
                              <p:cond delay="2750"/>
                            </p:stCondLst>
                            <p:childTnLst>
                              <p:par>
                                <p:cTn id="128" presetID="1" presetClass="emph" presetSubtype="2" fill="hold" nodeType="afterEffect">
                                  <p:stCondLst>
                                    <p:cond delay="0"/>
                                  </p:stCondLst>
                                  <p:childTnLst>
                                    <p:animClr clrSpc="rgb" dir="cw">
                                      <p:cBhvr>
                                        <p:cTn id="129" dur="500" fill="hold"/>
                                        <p:tgtEl>
                                          <p:spTgt spid="107"/>
                                        </p:tgtEl>
                                        <p:attrNameLst>
                                          <p:attrName>fillcolor</p:attrName>
                                        </p:attrNameLst>
                                      </p:cBhvr>
                                      <p:to>
                                        <a:srgbClr val="CCFFCC"/>
                                      </p:to>
                                    </p:animClr>
                                    <p:set>
                                      <p:cBhvr>
                                        <p:cTn id="130" dur="500" fill="hold"/>
                                        <p:tgtEl>
                                          <p:spTgt spid="107"/>
                                        </p:tgtEl>
                                        <p:attrNameLst>
                                          <p:attrName>fill.type</p:attrName>
                                        </p:attrNameLst>
                                      </p:cBhvr>
                                      <p:to>
                                        <p:strVal val="solid"/>
                                      </p:to>
                                    </p:set>
                                    <p:set>
                                      <p:cBhvr>
                                        <p:cTn id="131" dur="500" fill="hold"/>
                                        <p:tgtEl>
                                          <p:spTgt spid="107"/>
                                        </p:tgtEl>
                                        <p:attrNameLst>
                                          <p:attrName>fill.on</p:attrName>
                                        </p:attrNameLst>
                                      </p:cBhvr>
                                      <p:to>
                                        <p:strVal val="true"/>
                                      </p:to>
                                    </p:set>
                                  </p:childTnLst>
                                </p:cTn>
                              </p:par>
                            </p:childTnLst>
                          </p:cTn>
                        </p:par>
                        <p:par>
                          <p:cTn id="132" fill="hold">
                            <p:stCondLst>
                              <p:cond delay="3250"/>
                            </p:stCondLst>
                            <p:childTnLst>
                              <p:par>
                                <p:cTn id="133" presetID="42" presetClass="path" presetSubtype="0" accel="50000" decel="50000" fill="hold" grpId="1" nodeType="afterEffect">
                                  <p:stCondLst>
                                    <p:cond delay="0"/>
                                  </p:stCondLst>
                                  <p:childTnLst>
                                    <p:animMotion origin="layout" path="M 3.54167E-6 1.48148E-6 L 0.12643 0.00254 " pathEditMode="relative" rAng="0" ptsTypes="AA">
                                      <p:cBhvr>
                                        <p:cTn id="134" dur="500" fill="hold"/>
                                        <p:tgtEl>
                                          <p:spTgt spid="141"/>
                                        </p:tgtEl>
                                        <p:attrNameLst>
                                          <p:attrName>ppt_x</p:attrName>
                                          <p:attrName>ppt_y</p:attrName>
                                        </p:attrNameLst>
                                      </p:cBhvr>
                                      <p:rCtr x="6315" y="116"/>
                                    </p:animMotion>
                                  </p:childTnLst>
                                </p:cTn>
                              </p:par>
                            </p:childTnLst>
                          </p:cTn>
                        </p:par>
                        <p:par>
                          <p:cTn id="135" fill="hold">
                            <p:stCondLst>
                              <p:cond delay="3750"/>
                            </p:stCondLst>
                            <p:childTnLst>
                              <p:par>
                                <p:cTn id="136" presetID="10" presetClass="entr" presetSubtype="0" fill="hold" grpId="0" nodeType="afterEffect">
                                  <p:stCondLst>
                                    <p:cond delay="0"/>
                                  </p:stCondLst>
                                  <p:childTnLst>
                                    <p:set>
                                      <p:cBhvr>
                                        <p:cTn id="137" dur="1" fill="hold">
                                          <p:stCondLst>
                                            <p:cond delay="0"/>
                                          </p:stCondLst>
                                        </p:cTn>
                                        <p:tgtEl>
                                          <p:spTgt spid="102"/>
                                        </p:tgtEl>
                                        <p:attrNameLst>
                                          <p:attrName>style.visibility</p:attrName>
                                        </p:attrNameLst>
                                      </p:cBhvr>
                                      <p:to>
                                        <p:strVal val="visible"/>
                                      </p:to>
                                    </p:set>
                                    <p:animEffect transition="in" filter="fade">
                                      <p:cBhvr>
                                        <p:cTn id="138" dur="500"/>
                                        <p:tgtEl>
                                          <p:spTgt spid="102"/>
                                        </p:tgtEl>
                                      </p:cBhvr>
                                    </p:animEffect>
                                  </p:childTnLst>
                                </p:cTn>
                              </p:par>
                            </p:childTnLst>
                          </p:cTn>
                        </p:par>
                        <p:par>
                          <p:cTn id="139" fill="hold">
                            <p:stCondLst>
                              <p:cond delay="4250"/>
                            </p:stCondLst>
                            <p:childTnLst>
                              <p:par>
                                <p:cTn id="140" presetID="42" presetClass="path" presetSubtype="0" accel="50000" decel="50000" fill="hold" grpId="1" nodeType="afterEffect">
                                  <p:stCondLst>
                                    <p:cond delay="0"/>
                                  </p:stCondLst>
                                  <p:childTnLst>
                                    <p:animMotion origin="layout" path="M 3.54167E-6 -4.81481E-6 L 0.12656 -4.81481E-6 " pathEditMode="relative" rAng="0" ptsTypes="AA">
                                      <p:cBhvr>
                                        <p:cTn id="141" dur="250" fill="hold"/>
                                        <p:tgtEl>
                                          <p:spTgt spid="142"/>
                                        </p:tgtEl>
                                        <p:attrNameLst>
                                          <p:attrName>ppt_x</p:attrName>
                                          <p:attrName>ppt_y</p:attrName>
                                        </p:attrNameLst>
                                      </p:cBhvr>
                                      <p:rCtr x="6328" y="0"/>
                                    </p:animMotion>
                                  </p:childTnLst>
                                </p:cTn>
                              </p:par>
                            </p:childTnLst>
                          </p:cTn>
                        </p:par>
                        <p:par>
                          <p:cTn id="142" fill="hold">
                            <p:stCondLst>
                              <p:cond delay="4500"/>
                            </p:stCondLst>
                            <p:childTnLst>
                              <p:par>
                                <p:cTn id="143" presetID="42" presetClass="path" presetSubtype="0" accel="50000" decel="50000" fill="hold" grpId="1" nodeType="afterEffect">
                                  <p:stCondLst>
                                    <p:cond delay="0"/>
                                  </p:stCondLst>
                                  <p:childTnLst>
                                    <p:animMotion origin="layout" path="M 3.95833E-6 3.7037E-7 L 0.12669 -0.00116 " pathEditMode="relative" rAng="0" ptsTypes="AA">
                                      <p:cBhvr>
                                        <p:cTn id="144" dur="250" fill="hold"/>
                                        <p:tgtEl>
                                          <p:spTgt spid="36"/>
                                        </p:tgtEl>
                                        <p:attrNameLst>
                                          <p:attrName>ppt_x</p:attrName>
                                          <p:attrName>ppt_y</p:attrName>
                                        </p:attrNameLst>
                                      </p:cBhvr>
                                      <p:rCtr x="6328" y="-69"/>
                                    </p:animMotion>
                                  </p:childTnLst>
                                </p:cTn>
                              </p:par>
                            </p:childTnLst>
                          </p:cTn>
                        </p:par>
                        <p:par>
                          <p:cTn id="145" fill="hold">
                            <p:stCondLst>
                              <p:cond delay="4750"/>
                            </p:stCondLst>
                            <p:childTnLst>
                              <p:par>
                                <p:cTn id="146" presetID="42" presetClass="path" presetSubtype="0" accel="50000" decel="50000" fill="hold" grpId="1" nodeType="afterEffect">
                                  <p:stCondLst>
                                    <p:cond delay="0"/>
                                  </p:stCondLst>
                                  <p:childTnLst>
                                    <p:animMotion origin="layout" path="M 3.95833E-6 -2.22222E-6 L 0.12669 -0.00347 " pathEditMode="relative" rAng="0" ptsTypes="AA">
                                      <p:cBhvr>
                                        <p:cTn id="147" dur="250" fill="hold"/>
                                        <p:tgtEl>
                                          <p:spTgt spid="37"/>
                                        </p:tgtEl>
                                        <p:attrNameLst>
                                          <p:attrName>ppt_x</p:attrName>
                                          <p:attrName>ppt_y</p:attrName>
                                        </p:attrNameLst>
                                      </p:cBhvr>
                                      <p:rCtr x="6328" y="-185"/>
                                    </p:animMotion>
                                  </p:childTnLst>
                                </p:cTn>
                              </p:par>
                            </p:childTnLst>
                          </p:cTn>
                        </p:par>
                        <p:par>
                          <p:cTn id="148" fill="hold">
                            <p:stCondLst>
                              <p:cond delay="5000"/>
                            </p:stCondLst>
                            <p:childTnLst>
                              <p:par>
                                <p:cTn id="149" presetID="10" presetClass="entr" presetSubtype="0" fill="hold" grpId="0" nodeType="afterEffect">
                                  <p:stCondLst>
                                    <p:cond delay="0"/>
                                  </p:stCondLst>
                                  <p:childTnLst>
                                    <p:set>
                                      <p:cBhvr>
                                        <p:cTn id="150" dur="1" fill="hold">
                                          <p:stCondLst>
                                            <p:cond delay="0"/>
                                          </p:stCondLst>
                                        </p:cTn>
                                        <p:tgtEl>
                                          <p:spTgt spid="112"/>
                                        </p:tgtEl>
                                        <p:attrNameLst>
                                          <p:attrName>style.visibility</p:attrName>
                                        </p:attrNameLst>
                                      </p:cBhvr>
                                      <p:to>
                                        <p:strVal val="visible"/>
                                      </p:to>
                                    </p:set>
                                    <p:animEffect transition="in" filter="fade">
                                      <p:cBhvr>
                                        <p:cTn id="151" dur="500"/>
                                        <p:tgtEl>
                                          <p:spTgt spid="112"/>
                                        </p:tgtEl>
                                      </p:cBhvr>
                                    </p:animEffect>
                                  </p:childTnLst>
                                </p:cTn>
                              </p:par>
                            </p:childTnLst>
                          </p:cTn>
                        </p:par>
                        <p:par>
                          <p:cTn id="152" fill="hold">
                            <p:stCondLst>
                              <p:cond delay="5500"/>
                            </p:stCondLst>
                            <p:childTnLst>
                              <p:par>
                                <p:cTn id="153" presetID="1" presetClass="emph" presetSubtype="2" fill="hold" nodeType="afterEffect">
                                  <p:stCondLst>
                                    <p:cond delay="0"/>
                                  </p:stCondLst>
                                  <p:childTnLst>
                                    <p:animClr clrSpc="rgb" dir="cw">
                                      <p:cBhvr>
                                        <p:cTn id="154" dur="500" fill="hold"/>
                                        <p:tgtEl>
                                          <p:spTgt spid="107"/>
                                        </p:tgtEl>
                                        <p:attrNameLst>
                                          <p:attrName>fillcolor</p:attrName>
                                        </p:attrNameLst>
                                      </p:cBhvr>
                                      <p:to>
                                        <a:srgbClr val="CCFFCC"/>
                                      </p:to>
                                    </p:animClr>
                                    <p:set>
                                      <p:cBhvr>
                                        <p:cTn id="155" dur="500" fill="hold"/>
                                        <p:tgtEl>
                                          <p:spTgt spid="107"/>
                                        </p:tgtEl>
                                        <p:attrNameLst>
                                          <p:attrName>fill.type</p:attrName>
                                        </p:attrNameLst>
                                      </p:cBhvr>
                                      <p:to>
                                        <p:strVal val="solid"/>
                                      </p:to>
                                    </p:set>
                                    <p:set>
                                      <p:cBhvr>
                                        <p:cTn id="156" dur="500" fill="hold"/>
                                        <p:tgtEl>
                                          <p:spTgt spid="107"/>
                                        </p:tgtEl>
                                        <p:attrNameLst>
                                          <p:attrName>fill.on</p:attrName>
                                        </p:attrNameLst>
                                      </p:cBhvr>
                                      <p:to>
                                        <p:strVal val="true"/>
                                      </p:to>
                                    </p:set>
                                  </p:childTnLst>
                                </p:cTn>
                              </p:par>
                            </p:childTnLst>
                          </p:cTn>
                        </p:par>
                        <p:par>
                          <p:cTn id="157" fill="hold">
                            <p:stCondLst>
                              <p:cond delay="6000"/>
                            </p:stCondLst>
                            <p:childTnLst>
                              <p:par>
                                <p:cTn id="158" presetID="10" presetClass="exit" presetSubtype="0" fill="hold" grpId="2" nodeType="afterEffect">
                                  <p:stCondLst>
                                    <p:cond delay="0"/>
                                  </p:stCondLst>
                                  <p:childTnLst>
                                    <p:animEffect transition="out" filter="fade">
                                      <p:cBhvr>
                                        <p:cTn id="159" dur="500"/>
                                        <p:tgtEl>
                                          <p:spTgt spid="142"/>
                                        </p:tgtEl>
                                      </p:cBhvr>
                                    </p:animEffect>
                                    <p:set>
                                      <p:cBhvr>
                                        <p:cTn id="160" dur="1" fill="hold">
                                          <p:stCondLst>
                                            <p:cond delay="499"/>
                                          </p:stCondLst>
                                        </p:cTn>
                                        <p:tgtEl>
                                          <p:spTgt spid="142"/>
                                        </p:tgtEl>
                                        <p:attrNameLst>
                                          <p:attrName>style.visibility</p:attrName>
                                        </p:attrNameLst>
                                      </p:cBhvr>
                                      <p:to>
                                        <p:strVal val="hidden"/>
                                      </p:to>
                                    </p:set>
                                  </p:childTnLst>
                                </p:cTn>
                              </p:par>
                              <p:par>
                                <p:cTn id="161" presetID="10" presetClass="exit" presetSubtype="0" fill="hold" grpId="2" nodeType="withEffect">
                                  <p:stCondLst>
                                    <p:cond delay="0"/>
                                  </p:stCondLst>
                                  <p:childTnLst>
                                    <p:animEffect transition="out" filter="fade">
                                      <p:cBhvr>
                                        <p:cTn id="162" dur="500"/>
                                        <p:tgtEl>
                                          <p:spTgt spid="141"/>
                                        </p:tgtEl>
                                      </p:cBhvr>
                                    </p:animEffect>
                                    <p:set>
                                      <p:cBhvr>
                                        <p:cTn id="163" dur="1" fill="hold">
                                          <p:stCondLst>
                                            <p:cond delay="499"/>
                                          </p:stCondLst>
                                        </p:cTn>
                                        <p:tgtEl>
                                          <p:spTgt spid="141"/>
                                        </p:tgtEl>
                                        <p:attrNameLst>
                                          <p:attrName>style.visibility</p:attrName>
                                        </p:attrNameLst>
                                      </p:cBhvr>
                                      <p:to>
                                        <p:strVal val="hidden"/>
                                      </p:to>
                                    </p:set>
                                  </p:childTnLst>
                                </p:cTn>
                              </p:par>
                              <p:par>
                                <p:cTn id="164" presetID="10" presetClass="exit" presetSubtype="0" fill="hold" grpId="2" nodeType="withEffect">
                                  <p:stCondLst>
                                    <p:cond delay="0"/>
                                  </p:stCondLst>
                                  <p:childTnLst>
                                    <p:animEffect transition="out" filter="fade">
                                      <p:cBhvr>
                                        <p:cTn id="165" dur="500"/>
                                        <p:tgtEl>
                                          <p:spTgt spid="36"/>
                                        </p:tgtEl>
                                      </p:cBhvr>
                                    </p:animEffect>
                                    <p:set>
                                      <p:cBhvr>
                                        <p:cTn id="166" dur="1" fill="hold">
                                          <p:stCondLst>
                                            <p:cond delay="499"/>
                                          </p:stCondLst>
                                        </p:cTn>
                                        <p:tgtEl>
                                          <p:spTgt spid="36"/>
                                        </p:tgtEl>
                                        <p:attrNameLst>
                                          <p:attrName>style.visibility</p:attrName>
                                        </p:attrNameLst>
                                      </p:cBhvr>
                                      <p:to>
                                        <p:strVal val="hidden"/>
                                      </p:to>
                                    </p:set>
                                  </p:childTnLst>
                                </p:cTn>
                              </p:par>
                              <p:par>
                                <p:cTn id="167" presetID="10" presetClass="exit" presetSubtype="0" fill="hold" grpId="2" nodeType="withEffect">
                                  <p:stCondLst>
                                    <p:cond delay="0"/>
                                  </p:stCondLst>
                                  <p:childTnLst>
                                    <p:animEffect transition="out" filter="fade">
                                      <p:cBhvr>
                                        <p:cTn id="168" dur="500"/>
                                        <p:tgtEl>
                                          <p:spTgt spid="37"/>
                                        </p:tgtEl>
                                      </p:cBhvr>
                                    </p:animEffect>
                                    <p:set>
                                      <p:cBhvr>
                                        <p:cTn id="169" dur="1" fill="hold">
                                          <p:stCondLst>
                                            <p:cond delay="499"/>
                                          </p:stCondLst>
                                        </p:cTn>
                                        <p:tgtEl>
                                          <p:spTgt spid="37"/>
                                        </p:tgtEl>
                                        <p:attrNameLst>
                                          <p:attrName>style.visibility</p:attrName>
                                        </p:attrNameLst>
                                      </p:cBhvr>
                                      <p:to>
                                        <p:strVal val="hidden"/>
                                      </p:to>
                                    </p:set>
                                  </p:childTnLst>
                                </p:cTn>
                              </p:par>
                              <p:par>
                                <p:cTn id="170" presetID="10" presetClass="entr" presetSubtype="0" fill="hold" nodeType="withEffect">
                                  <p:stCondLst>
                                    <p:cond delay="0"/>
                                  </p:stCondLst>
                                  <p:childTnLst>
                                    <p:set>
                                      <p:cBhvr>
                                        <p:cTn id="171" dur="1" fill="hold">
                                          <p:stCondLst>
                                            <p:cond delay="0"/>
                                          </p:stCondLst>
                                        </p:cTn>
                                        <p:tgtEl>
                                          <p:spTgt spid="7"/>
                                        </p:tgtEl>
                                        <p:attrNameLst>
                                          <p:attrName>style.visibility</p:attrName>
                                        </p:attrNameLst>
                                      </p:cBhvr>
                                      <p:to>
                                        <p:strVal val="visible"/>
                                      </p:to>
                                    </p:set>
                                    <p:animEffect transition="in" filter="fade">
                                      <p:cBhvr>
                                        <p:cTn id="17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98" grpId="0" animBg="1"/>
      <p:bldP spid="99" grpId="0" animBg="1"/>
      <p:bldP spid="100" grpId="0" animBg="1"/>
      <p:bldP spid="101" grpId="0" animBg="1"/>
      <p:bldP spid="102" grpId="0" animBg="1"/>
      <p:bldP spid="112" grpId="0" animBg="1"/>
      <p:bldP spid="115" grpId="0" animBg="1"/>
      <p:bldP spid="115" grpId="1" animBg="1"/>
      <p:bldP spid="125" grpId="0" animBg="1"/>
      <p:bldP spid="125" grpId="1" animBg="1"/>
      <p:bldP spid="126" grpId="0" animBg="1"/>
      <p:bldP spid="126" grpId="1" animBg="1"/>
      <p:bldP spid="127" grpId="0" animBg="1"/>
      <p:bldP spid="127" grpId="1" animBg="1"/>
      <p:bldP spid="128" grpId="0" animBg="1"/>
      <p:bldP spid="128" grpId="1" animBg="1"/>
      <p:bldP spid="128" grpId="2" animBg="1"/>
      <p:bldP spid="138" grpId="0" animBg="1"/>
      <p:bldP spid="138" grpId="1" animBg="1"/>
      <p:bldP spid="138" grpId="2" animBg="1"/>
      <p:bldP spid="139" grpId="0" animBg="1"/>
      <p:bldP spid="139" grpId="1" animBg="1"/>
      <p:bldP spid="139" grpId="2" animBg="1"/>
      <p:bldP spid="140" grpId="0" animBg="1"/>
      <p:bldP spid="140" grpId="1" animBg="1"/>
      <p:bldP spid="140" grpId="2" animBg="1"/>
      <p:bldP spid="141" grpId="0" animBg="1"/>
      <p:bldP spid="141" grpId="1" animBg="1"/>
      <p:bldP spid="141" grpId="2" animBg="1"/>
      <p:bldP spid="142" grpId="0" animBg="1"/>
      <p:bldP spid="142" grpId="1" animBg="1"/>
      <p:bldP spid="142" grpId="2" animBg="1"/>
      <p:bldP spid="36" grpId="0" animBg="1"/>
      <p:bldP spid="36" grpId="1" animBg="1"/>
      <p:bldP spid="36" grpId="2" animBg="1"/>
      <p:bldP spid="37" grpId="0" animBg="1"/>
      <p:bldP spid="37" grpId="1" animBg="1"/>
      <p:bldP spid="37"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C0B829F3-129A-448E-BFF9-9A92907AB948}"/>
              </a:ext>
            </a:extLst>
          </p:cNvPr>
          <p:cNvSpPr>
            <a:spLocks noGrp="1"/>
          </p:cNvSpPr>
          <p:nvPr>
            <p:ph type="title"/>
          </p:nvPr>
        </p:nvSpPr>
        <p:spPr>
          <a:xfrm>
            <a:off x="838200" y="365129"/>
            <a:ext cx="10515600" cy="1325563"/>
          </a:xfrm>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b="1" dirty="0">
                <a:solidFill>
                  <a:schemeClr val="accent6">
                    <a:lumMod val="50000"/>
                  </a:schemeClr>
                </a:solidFill>
              </a:rPr>
              <a:t>:</a:t>
            </a:r>
            <a:r>
              <a:rPr lang="en-US" b="1" dirty="0">
                <a:solidFill>
                  <a:schemeClr val="accent6">
                    <a:lumMod val="50000"/>
                  </a:schemeClr>
                </a:solidFill>
                <a:latin typeface="+mn-lt"/>
              </a:rPr>
              <a:t> Directed Acyclic Graph</a:t>
            </a:r>
          </a:p>
        </p:txBody>
      </p:sp>
      <p:sp>
        <p:nvSpPr>
          <p:cNvPr id="47" name="Content Placeholder 3">
            <a:extLst>
              <a:ext uri="{FF2B5EF4-FFF2-40B4-BE49-F238E27FC236}">
                <a16:creationId xmlns:a16="http://schemas.microsoft.com/office/drawing/2014/main" id="{6E0CE63E-7AC0-414C-B9D5-21A5FD524498}"/>
              </a:ext>
            </a:extLst>
          </p:cNvPr>
          <p:cNvSpPr>
            <a:spLocks noGrp="1"/>
          </p:cNvSpPr>
          <p:nvPr>
            <p:ph sz="half" idx="1"/>
          </p:nvPr>
        </p:nvSpPr>
        <p:spPr>
          <a:xfrm>
            <a:off x="838199" y="1825625"/>
            <a:ext cx="4197442" cy="4127306"/>
          </a:xfrm>
        </p:spPr>
        <p:txBody>
          <a:bodyPr anchor="t"/>
          <a:lstStyle/>
          <a:p>
            <a:pPr marL="0" indent="0">
              <a:buNone/>
            </a:pPr>
            <a:r>
              <a:rPr lang="en-US" b="1" dirty="0">
                <a:solidFill>
                  <a:schemeClr val="accent6">
                    <a:lumMod val="50000"/>
                  </a:schemeClr>
                </a:solidFill>
              </a:rPr>
              <a:t>Optimal</a:t>
            </a:r>
            <a:r>
              <a:rPr lang="en-US" dirty="0">
                <a:solidFill>
                  <a:schemeClr val="accent6">
                    <a:lumMod val="50000"/>
                  </a:schemeClr>
                </a:solidFill>
              </a:rPr>
              <a:t> assignment depends upon the CFRG being a </a:t>
            </a:r>
            <a:r>
              <a:rPr lang="en-US" b="1" dirty="0">
                <a:solidFill>
                  <a:schemeClr val="accent6">
                    <a:lumMod val="50000"/>
                  </a:schemeClr>
                </a:solidFill>
              </a:rPr>
              <a:t>DAG</a:t>
            </a:r>
            <a:r>
              <a:rPr lang="en-US" dirty="0">
                <a:solidFill>
                  <a:schemeClr val="accent6">
                    <a:lumMod val="50000"/>
                  </a:schemeClr>
                </a:solidFill>
              </a:rPr>
              <a:t>.</a:t>
            </a:r>
          </a:p>
          <a:p>
            <a:pPr marL="514350" indent="-514350">
              <a:buFont typeface="+mj-lt"/>
              <a:buAutoNum type="arabicPeriod"/>
            </a:pPr>
            <a:r>
              <a:rPr lang="en-US" dirty="0">
                <a:solidFill>
                  <a:schemeClr val="accent6">
                    <a:lumMod val="50000"/>
                  </a:schemeClr>
                </a:solidFill>
              </a:rPr>
              <a:t>CFG Processing</a:t>
            </a:r>
          </a:p>
          <a:p>
            <a:pPr marL="514350" indent="-514350">
              <a:buFont typeface="+mj-lt"/>
              <a:buAutoNum type="arabicPeriod"/>
            </a:pPr>
            <a:r>
              <a:rPr lang="en-US" dirty="0">
                <a:solidFill>
                  <a:schemeClr val="accent6">
                    <a:lumMod val="50000"/>
                  </a:schemeClr>
                </a:solidFill>
              </a:rPr>
              <a:t>CFR Creation</a:t>
            </a:r>
          </a:p>
          <a:p>
            <a:pPr marL="514350" indent="-514350">
              <a:buFont typeface="+mj-lt"/>
              <a:buAutoNum type="arabicPeriod"/>
            </a:pPr>
            <a:r>
              <a:rPr lang="en-US" dirty="0">
                <a:solidFill>
                  <a:schemeClr val="accent6">
                    <a:lumMod val="50000"/>
                  </a:schemeClr>
                </a:solidFill>
              </a:rPr>
              <a:t>Loop Summary Nodes</a:t>
            </a:r>
          </a:p>
        </p:txBody>
      </p:sp>
      <p:sp>
        <p:nvSpPr>
          <p:cNvPr id="120" name="Oval 119">
            <a:extLst>
              <a:ext uri="{FF2B5EF4-FFF2-40B4-BE49-F238E27FC236}">
                <a16:creationId xmlns:a16="http://schemas.microsoft.com/office/drawing/2014/main" id="{097AD303-61A0-4853-B4D2-B18825F1EA86}"/>
              </a:ext>
            </a:extLst>
          </p:cNvPr>
          <p:cNvSpPr/>
          <p:nvPr/>
        </p:nvSpPr>
        <p:spPr>
          <a:xfrm>
            <a:off x="6351996" y="1690692"/>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111" name="Oval 110">
                <a:extLst>
                  <a:ext uri="{FF2B5EF4-FFF2-40B4-BE49-F238E27FC236}">
                    <a16:creationId xmlns:a16="http://schemas.microsoft.com/office/drawing/2014/main" id="{E9A4766D-DF10-46D7-A184-FCBC43BD2BD5}"/>
                  </a:ext>
                </a:extLst>
              </p:cNvPr>
              <p:cNvSpPr/>
              <p:nvPr/>
            </p:nvSpPr>
            <p:spPr>
              <a:xfrm>
                <a:off x="5035641" y="2979280"/>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h</m:t>
                      </m:r>
                    </m:oMath>
                  </m:oMathPara>
                </a14:m>
                <a:endParaRPr lang="en-US" sz="2400" dirty="0">
                  <a:solidFill>
                    <a:schemeClr val="accent6">
                      <a:lumMod val="50000"/>
                    </a:schemeClr>
                  </a:solidFill>
                </a:endParaRPr>
              </a:p>
            </p:txBody>
          </p:sp>
        </mc:Choice>
        <mc:Fallback xmlns="">
          <p:sp>
            <p:nvSpPr>
              <p:cNvPr id="111" name="Oval 110">
                <a:extLst>
                  <a:ext uri="{FF2B5EF4-FFF2-40B4-BE49-F238E27FC236}">
                    <a16:creationId xmlns:a16="http://schemas.microsoft.com/office/drawing/2014/main" id="{E9A4766D-DF10-46D7-A184-FCBC43BD2BD5}"/>
                  </a:ext>
                </a:extLst>
              </p:cNvPr>
              <p:cNvSpPr>
                <a:spLocks noRot="1" noChangeAspect="1" noMove="1" noResize="1" noEditPoints="1" noAdjustHandles="1" noChangeArrowheads="1" noChangeShapeType="1" noTextEdit="1"/>
              </p:cNvSpPr>
              <p:nvPr/>
            </p:nvSpPr>
            <p:spPr>
              <a:xfrm>
                <a:off x="5035641" y="2979280"/>
                <a:ext cx="644294" cy="644294"/>
              </a:xfrm>
              <a:prstGeom prst="ellipse">
                <a:avLst/>
              </a:prstGeom>
              <a:blipFill>
                <a:blip r:embed="rId3"/>
                <a:stretch>
                  <a:fillRect/>
                </a:stretch>
              </a:blipFill>
              <a:ln w="19050">
                <a:solidFill>
                  <a:schemeClr val="accent6">
                    <a:lumMod val="50000"/>
                  </a:schemeClr>
                </a:solidFill>
              </a:ln>
            </p:spPr>
            <p:txBody>
              <a:bodyPr/>
              <a:lstStyle/>
              <a:p>
                <a:r>
                  <a:rPr lang="en-US">
                    <a:noFill/>
                  </a:rPr>
                  <a:t> </a:t>
                </a:r>
              </a:p>
            </p:txBody>
          </p:sp>
        </mc:Fallback>
      </mc:AlternateContent>
      <p:sp>
        <p:nvSpPr>
          <p:cNvPr id="99" name="Oval 98">
            <a:extLst>
              <a:ext uri="{FF2B5EF4-FFF2-40B4-BE49-F238E27FC236}">
                <a16:creationId xmlns:a16="http://schemas.microsoft.com/office/drawing/2014/main" id="{F651A07A-0ABF-40CD-B88E-8EBAEAD8A745}"/>
              </a:ext>
            </a:extLst>
          </p:cNvPr>
          <p:cNvSpPr/>
          <p:nvPr/>
        </p:nvSpPr>
        <p:spPr>
          <a:xfrm>
            <a:off x="7640584" y="2979280"/>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sp>
        <p:nvSpPr>
          <p:cNvPr id="89" name="Oval 88">
            <a:extLst>
              <a:ext uri="{FF2B5EF4-FFF2-40B4-BE49-F238E27FC236}">
                <a16:creationId xmlns:a16="http://schemas.microsoft.com/office/drawing/2014/main" id="{C2ECC1DD-084E-4A81-BC11-8D1E91A26DBE}"/>
              </a:ext>
            </a:extLst>
          </p:cNvPr>
          <p:cNvSpPr/>
          <p:nvPr/>
        </p:nvSpPr>
        <p:spPr>
          <a:xfrm>
            <a:off x="6351996" y="4267868"/>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sp>
        <p:nvSpPr>
          <p:cNvPr id="75" name="Oval 74">
            <a:extLst>
              <a:ext uri="{FF2B5EF4-FFF2-40B4-BE49-F238E27FC236}">
                <a16:creationId xmlns:a16="http://schemas.microsoft.com/office/drawing/2014/main" id="{50902504-59FA-45E8-BFC5-053379071AC9}"/>
              </a:ext>
            </a:extLst>
          </p:cNvPr>
          <p:cNvSpPr/>
          <p:nvPr/>
        </p:nvSpPr>
        <p:spPr>
          <a:xfrm>
            <a:off x="7640584" y="4267868"/>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sp>
        <p:nvSpPr>
          <p:cNvPr id="168" name="Oval 167">
            <a:extLst>
              <a:ext uri="{FF2B5EF4-FFF2-40B4-BE49-F238E27FC236}">
                <a16:creationId xmlns:a16="http://schemas.microsoft.com/office/drawing/2014/main" id="{FBF8EAAC-9ACC-4345-8781-593CBA0B701F}"/>
              </a:ext>
            </a:extLst>
          </p:cNvPr>
          <p:cNvSpPr/>
          <p:nvPr/>
        </p:nvSpPr>
        <p:spPr>
          <a:xfrm>
            <a:off x="8956939" y="2979280"/>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170" name="Oval 169">
                <a:extLst>
                  <a:ext uri="{FF2B5EF4-FFF2-40B4-BE49-F238E27FC236}">
                    <a16:creationId xmlns:a16="http://schemas.microsoft.com/office/drawing/2014/main" id="{353D5330-EEE9-47A4-A693-2720E0EAC66A}"/>
                  </a:ext>
                </a:extLst>
              </p:cNvPr>
              <p:cNvSpPr/>
              <p:nvPr/>
            </p:nvSpPr>
            <p:spPr>
              <a:xfrm>
                <a:off x="10273294" y="2979280"/>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accent6">
                              <a:lumMod val="50000"/>
                            </a:schemeClr>
                          </a:solidFill>
                          <a:latin typeface="Cambria Math" panose="02040503050406030204" pitchFamily="18" charset="0"/>
                        </a:rPr>
                        <m:t>𝑧</m:t>
                      </m:r>
                    </m:oMath>
                  </m:oMathPara>
                </a14:m>
                <a:endParaRPr lang="en-US" sz="2400" dirty="0">
                  <a:solidFill>
                    <a:schemeClr val="accent6">
                      <a:lumMod val="50000"/>
                    </a:schemeClr>
                  </a:solidFill>
                </a:endParaRPr>
              </a:p>
            </p:txBody>
          </p:sp>
        </mc:Choice>
        <mc:Fallback xmlns="">
          <p:sp>
            <p:nvSpPr>
              <p:cNvPr id="170" name="Oval 169">
                <a:extLst>
                  <a:ext uri="{FF2B5EF4-FFF2-40B4-BE49-F238E27FC236}">
                    <a16:creationId xmlns:a16="http://schemas.microsoft.com/office/drawing/2014/main" id="{353D5330-EEE9-47A4-A693-2720E0EAC66A}"/>
                  </a:ext>
                </a:extLst>
              </p:cNvPr>
              <p:cNvSpPr>
                <a:spLocks noRot="1" noChangeAspect="1" noMove="1" noResize="1" noEditPoints="1" noAdjustHandles="1" noChangeArrowheads="1" noChangeShapeType="1" noTextEdit="1"/>
              </p:cNvSpPr>
              <p:nvPr/>
            </p:nvSpPr>
            <p:spPr>
              <a:xfrm>
                <a:off x="10273294" y="2979280"/>
                <a:ext cx="644294" cy="644294"/>
              </a:xfrm>
              <a:prstGeom prst="ellipse">
                <a:avLst/>
              </a:prstGeom>
              <a:blipFill>
                <a:blip r:embed="rId4"/>
                <a:stretch>
                  <a:fillRect/>
                </a:stretch>
              </a:blipFill>
              <a:ln w="19050">
                <a:solidFill>
                  <a:schemeClr val="accent6">
                    <a:lumMod val="50000"/>
                  </a:schemeClr>
                </a:solidFill>
              </a:ln>
            </p:spPr>
            <p:txBody>
              <a:bodyPr/>
              <a:lstStyle/>
              <a:p>
                <a:r>
                  <a:rPr lang="en-US">
                    <a:noFill/>
                  </a:rPr>
                  <a:t> </a:t>
                </a:r>
              </a:p>
            </p:txBody>
          </p:sp>
        </mc:Fallback>
      </mc:AlternateContent>
      <p:sp>
        <p:nvSpPr>
          <p:cNvPr id="147" name="Oval 146">
            <a:extLst>
              <a:ext uri="{FF2B5EF4-FFF2-40B4-BE49-F238E27FC236}">
                <a16:creationId xmlns:a16="http://schemas.microsoft.com/office/drawing/2014/main" id="{C0D48248-2139-4361-9905-1D4082BDE888}"/>
              </a:ext>
            </a:extLst>
          </p:cNvPr>
          <p:cNvSpPr/>
          <p:nvPr/>
        </p:nvSpPr>
        <p:spPr>
          <a:xfrm>
            <a:off x="8956939" y="4267868"/>
            <a:ext cx="644294" cy="64429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cxnSp>
        <p:nvCxnSpPr>
          <p:cNvPr id="9" name="Straight Arrow Connector 8">
            <a:extLst>
              <a:ext uri="{FF2B5EF4-FFF2-40B4-BE49-F238E27FC236}">
                <a16:creationId xmlns:a16="http://schemas.microsoft.com/office/drawing/2014/main" id="{8DA8C677-7C64-478E-B682-6647D3E3E404}"/>
              </a:ext>
            </a:extLst>
          </p:cNvPr>
          <p:cNvCxnSpPr>
            <a:stCxn id="111" idx="7"/>
            <a:endCxn id="120" idx="3"/>
          </p:cNvCxnSpPr>
          <p:nvPr/>
        </p:nvCxnSpPr>
        <p:spPr>
          <a:xfrm flipV="1">
            <a:off x="5585580" y="2240631"/>
            <a:ext cx="860771" cy="833004"/>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4DC0395-2180-4F70-ABA3-7DA6DB6A9B34}"/>
              </a:ext>
            </a:extLst>
          </p:cNvPr>
          <p:cNvCxnSpPr>
            <a:stCxn id="120" idx="5"/>
            <a:endCxn id="99" idx="1"/>
          </p:cNvCxnSpPr>
          <p:nvPr/>
        </p:nvCxnSpPr>
        <p:spPr>
          <a:xfrm>
            <a:off x="6901935" y="2240631"/>
            <a:ext cx="833004" cy="833004"/>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EE48135-AD4C-4B62-A6FD-EC9280B3BAB2}"/>
              </a:ext>
            </a:extLst>
          </p:cNvPr>
          <p:cNvCxnSpPr>
            <a:cxnSpLocks/>
            <a:stCxn id="111" idx="5"/>
            <a:endCxn id="89" idx="1"/>
          </p:cNvCxnSpPr>
          <p:nvPr/>
        </p:nvCxnSpPr>
        <p:spPr>
          <a:xfrm>
            <a:off x="5585580" y="3529219"/>
            <a:ext cx="860771" cy="833004"/>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DF9E294D-50FF-42CB-873E-4FACC5B76EFE}"/>
              </a:ext>
            </a:extLst>
          </p:cNvPr>
          <p:cNvCxnSpPr>
            <a:stCxn id="89" idx="6"/>
            <a:endCxn id="75" idx="2"/>
          </p:cNvCxnSpPr>
          <p:nvPr/>
        </p:nvCxnSpPr>
        <p:spPr>
          <a:xfrm>
            <a:off x="6996290" y="4590015"/>
            <a:ext cx="644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452C06A8-D84A-4A6B-8112-0AD1CC862330}"/>
              </a:ext>
            </a:extLst>
          </p:cNvPr>
          <p:cNvCxnSpPr>
            <a:stCxn id="99" idx="4"/>
            <a:endCxn id="75" idx="0"/>
          </p:cNvCxnSpPr>
          <p:nvPr/>
        </p:nvCxnSpPr>
        <p:spPr>
          <a:xfrm>
            <a:off x="7962731" y="3623574"/>
            <a:ext cx="0" cy="644294"/>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8F679AA9-062C-4408-A6C0-789FA0FCFB97}"/>
              </a:ext>
            </a:extLst>
          </p:cNvPr>
          <p:cNvCxnSpPr>
            <a:stCxn id="75" idx="6"/>
            <a:endCxn id="147" idx="2"/>
          </p:cNvCxnSpPr>
          <p:nvPr/>
        </p:nvCxnSpPr>
        <p:spPr>
          <a:xfrm>
            <a:off x="8284878" y="4590015"/>
            <a:ext cx="672061"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15648435-B915-4627-9166-B6ADD741A243}"/>
              </a:ext>
            </a:extLst>
          </p:cNvPr>
          <p:cNvCxnSpPr>
            <a:stCxn id="147" idx="0"/>
            <a:endCxn id="168" idx="4"/>
          </p:cNvCxnSpPr>
          <p:nvPr/>
        </p:nvCxnSpPr>
        <p:spPr>
          <a:xfrm flipV="1">
            <a:off x="9279086" y="3623574"/>
            <a:ext cx="0" cy="644294"/>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5CAC0FB4-B109-4D25-8ECD-0C470A0BC668}"/>
              </a:ext>
            </a:extLst>
          </p:cNvPr>
          <p:cNvCxnSpPr>
            <a:stCxn id="168" idx="2"/>
            <a:endCxn id="99" idx="6"/>
          </p:cNvCxnSpPr>
          <p:nvPr/>
        </p:nvCxnSpPr>
        <p:spPr>
          <a:xfrm flipH="1">
            <a:off x="8284878" y="3301427"/>
            <a:ext cx="672061"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47EB997C-EA95-4B76-80B1-619EDE7F1D5E}"/>
              </a:ext>
            </a:extLst>
          </p:cNvPr>
          <p:cNvCxnSpPr>
            <a:stCxn id="168" idx="6"/>
            <a:endCxn id="170" idx="2"/>
          </p:cNvCxnSpPr>
          <p:nvPr/>
        </p:nvCxnSpPr>
        <p:spPr>
          <a:xfrm>
            <a:off x="9601233" y="3301427"/>
            <a:ext cx="672061"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95500CDD-D2D9-4EF6-8DF8-23DE88CD040C}"/>
              </a:ext>
            </a:extLst>
          </p:cNvPr>
          <p:cNvSpPr txBox="1"/>
          <p:nvPr/>
        </p:nvSpPr>
        <p:spPr>
          <a:xfrm>
            <a:off x="8330910" y="1548120"/>
            <a:ext cx="1896352" cy="954107"/>
          </a:xfrm>
          <a:prstGeom prst="rect">
            <a:avLst/>
          </a:prstGeom>
          <a:noFill/>
        </p:spPr>
        <p:txBody>
          <a:bodyPr wrap="none" rtlCol="0">
            <a:spAutoFit/>
          </a:bodyPr>
          <a:lstStyle/>
          <a:p>
            <a:pPr algn="ctr"/>
            <a:r>
              <a:rPr lang="en-US" sz="3200" dirty="0">
                <a:solidFill>
                  <a:schemeClr val="accent6">
                    <a:lumMod val="50000"/>
                  </a:schemeClr>
                </a:solidFill>
              </a:rPr>
              <a:t>CFG</a:t>
            </a:r>
          </a:p>
          <a:p>
            <a:pPr algn="ctr"/>
            <a:r>
              <a:rPr lang="en-US" sz="2400" dirty="0">
                <a:solidFill>
                  <a:schemeClr val="accent6">
                    <a:lumMod val="50000"/>
                  </a:schemeClr>
                </a:solidFill>
              </a:rPr>
              <a:t>(is not a DAG)</a:t>
            </a:r>
          </a:p>
        </p:txBody>
      </p:sp>
      <p:cxnSp>
        <p:nvCxnSpPr>
          <p:cNvPr id="191" name="Straight Connector 190">
            <a:extLst>
              <a:ext uri="{FF2B5EF4-FFF2-40B4-BE49-F238E27FC236}">
                <a16:creationId xmlns:a16="http://schemas.microsoft.com/office/drawing/2014/main" id="{B4B047E2-E373-466E-BA54-D66907E71E9C}"/>
              </a:ext>
            </a:extLst>
          </p:cNvPr>
          <p:cNvCxnSpPr/>
          <p:nvPr/>
        </p:nvCxnSpPr>
        <p:spPr>
          <a:xfrm>
            <a:off x="1435693" y="3869141"/>
            <a:ext cx="222046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89110080-02F7-4189-9C6E-80DDB17C3BCE}"/>
              </a:ext>
            </a:extLst>
          </p:cNvPr>
          <p:cNvCxnSpPr/>
          <p:nvPr/>
        </p:nvCxnSpPr>
        <p:spPr>
          <a:xfrm>
            <a:off x="1435693" y="3321269"/>
            <a:ext cx="222046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76C6A50-ED14-492D-A547-1DDD3DF3908B}"/>
              </a:ext>
            </a:extLst>
          </p:cNvPr>
          <p:cNvSpPr>
            <a:spLocks noGrp="1"/>
          </p:cNvSpPr>
          <p:nvPr>
            <p:ph type="sldNum" sz="quarter" idx="12"/>
          </p:nvPr>
        </p:nvSpPr>
        <p:spPr/>
        <p:txBody>
          <a:bodyPr/>
          <a:lstStyle/>
          <a:p>
            <a:fld id="{C0DF9C1F-DB74-1E4B-8839-30A600129FD3}" type="slidenum">
              <a:rPr lang="en-US" smtClean="0"/>
              <a:t>36</a:t>
            </a:fld>
            <a:endParaRPr lang="en-US"/>
          </a:p>
        </p:txBody>
      </p:sp>
    </p:spTree>
    <p:extLst>
      <p:ext uri="{BB962C8B-B14F-4D97-AF65-F5344CB8AC3E}">
        <p14:creationId xmlns:p14="http://schemas.microsoft.com/office/powerpoint/2010/main" val="361378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par>
                                <p:cTn id="8" presetID="22" presetClass="entr" presetSubtype="8" fill="hold" nodeType="withEffect">
                                  <p:stCondLst>
                                    <p:cond delay="0"/>
                                  </p:stCondLst>
                                  <p:childTnLst>
                                    <p:set>
                                      <p:cBhvr>
                                        <p:cTn id="9" dur="1" fill="hold">
                                          <p:stCondLst>
                                            <p:cond delay="0"/>
                                          </p:stCondLst>
                                        </p:cTn>
                                        <p:tgtEl>
                                          <p:spTgt spid="191"/>
                                        </p:tgtEl>
                                        <p:attrNameLst>
                                          <p:attrName>style.visibility</p:attrName>
                                        </p:attrNameLst>
                                      </p:cBhvr>
                                      <p:to>
                                        <p:strVal val="visible"/>
                                      </p:to>
                                    </p:set>
                                    <p:animEffect transition="in" filter="wipe(left)">
                                      <p:cBhvr>
                                        <p:cTn id="1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EF038-FB43-425D-9060-373E3E101F4D}"/>
              </a:ext>
            </a:extLst>
          </p:cNvPr>
          <p:cNvSpPr>
            <a:spLocks noGrp="1"/>
          </p:cNvSpPr>
          <p:nvPr>
            <p:ph type="title"/>
          </p:nvPr>
        </p:nvSpPr>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b="1" dirty="0">
                <a:solidFill>
                  <a:schemeClr val="accent6">
                    <a:lumMod val="50000"/>
                  </a:schemeClr>
                </a:solidFill>
                <a:latin typeface="+mn-lt"/>
              </a:rPr>
              <a:t>: Loop Summary Nodes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26B918-620E-4DAA-9594-EA8F6F74EFCA}"/>
                  </a:ext>
                </a:extLst>
              </p:cNvPr>
              <p:cNvSpPr>
                <a:spLocks noGrp="1"/>
              </p:cNvSpPr>
              <p:nvPr>
                <p:ph idx="1"/>
              </p:nvPr>
            </p:nvSpPr>
            <p:spPr>
              <a:xfrm>
                <a:off x="838199" y="1700491"/>
                <a:ext cx="4250267" cy="2109509"/>
              </a:xfrm>
            </p:spPr>
            <p:txBody>
              <a:bodyPr anchor="ctr"/>
              <a:lstStyle/>
              <a:p>
                <a:pPr marL="0" indent="0">
                  <a:buNone/>
                </a:pPr>
                <a:r>
                  <a:rPr lang="en-US" b="1" dirty="0">
                    <a:solidFill>
                      <a:schemeClr val="accent6">
                        <a:lumMod val="50000"/>
                      </a:schemeClr>
                    </a:solidFill>
                  </a:rPr>
                  <a:t>Loops</a:t>
                </a:r>
                <a:r>
                  <a:rPr lang="en-US" dirty="0">
                    <a:solidFill>
                      <a:schemeClr val="accent6">
                        <a:lumMod val="50000"/>
                      </a:schemeClr>
                    </a:solidFill>
                  </a:rPr>
                  <a:t> within a CFRG</a:t>
                </a:r>
              </a:p>
              <a:p>
                <a:pPr marL="0" indent="0">
                  <a:buNone/>
                </a:pPr>
                <a14:m>
                  <m:oMath xmlns:m="http://schemas.openxmlformats.org/officeDocument/2006/math">
                    <m:r>
                      <a:rPr lang="en-US" i="1" dirty="0" smtClean="0">
                        <a:solidFill>
                          <a:schemeClr val="accent6">
                            <a:lumMod val="50000"/>
                          </a:schemeClr>
                        </a:solidFill>
                        <a:latin typeface="Cambria Math" panose="02040503050406030204" pitchFamily="18" charset="0"/>
                      </a:rPr>
                      <m:t>𝑅</m:t>
                    </m:r>
                    <m:r>
                      <a:rPr lang="en-US" i="1" dirty="0" smtClean="0">
                        <a:solidFill>
                          <a:schemeClr val="accent6">
                            <a:lumMod val="50000"/>
                          </a:schemeClr>
                        </a:solidFill>
                        <a:latin typeface="Cambria Math" panose="02040503050406030204" pitchFamily="18" charset="0"/>
                      </a:rPr>
                      <m:t> = (</m:t>
                    </m:r>
                    <m:r>
                      <a:rPr lang="en-US" i="1" dirty="0" smtClean="0">
                        <a:solidFill>
                          <a:schemeClr val="accent6">
                            <a:lumMod val="50000"/>
                          </a:schemeClr>
                        </a:solidFill>
                        <a:latin typeface="Cambria Math" panose="02040503050406030204" pitchFamily="18" charset="0"/>
                      </a:rPr>
                      <m:t>𝑁</m:t>
                    </m:r>
                    <m:r>
                      <a:rPr lang="en-US" i="1" dirty="0" smtClean="0">
                        <a:solidFill>
                          <a:schemeClr val="accent6">
                            <a:lumMod val="50000"/>
                          </a:schemeClr>
                        </a:solidFill>
                        <a:latin typeface="Cambria Math" panose="02040503050406030204" pitchFamily="18" charset="0"/>
                      </a:rPr>
                      <m:t>, </m:t>
                    </m:r>
                    <m:r>
                      <a:rPr lang="en-US" i="1" dirty="0" smtClean="0">
                        <a:solidFill>
                          <a:schemeClr val="accent6">
                            <a:lumMod val="50000"/>
                          </a:schemeClr>
                        </a:solidFill>
                        <a:latin typeface="Cambria Math" panose="02040503050406030204" pitchFamily="18" charset="0"/>
                      </a:rPr>
                      <m:t>𝐸</m:t>
                    </m:r>
                    <m:r>
                      <a:rPr lang="en-US" i="1" dirty="0" smtClean="0">
                        <a:solidFill>
                          <a:schemeClr val="accent6">
                            <a:lumMod val="50000"/>
                          </a:schemeClr>
                        </a:solidFill>
                        <a:latin typeface="Cambria Math" panose="02040503050406030204" pitchFamily="18" charset="0"/>
                      </a:rPr>
                      <m:t>, </m:t>
                    </m:r>
                    <m:r>
                      <a:rPr lang="en-US" i="1" dirty="0" smtClean="0">
                        <a:solidFill>
                          <a:schemeClr val="accent6">
                            <a:lumMod val="50000"/>
                          </a:schemeClr>
                        </a:solidFill>
                        <a:latin typeface="Cambria Math" panose="02040503050406030204" pitchFamily="18" charset="0"/>
                      </a:rPr>
                      <m:t>h</m:t>
                    </m:r>
                    <m:r>
                      <a:rPr lang="en-US" i="1" dirty="0" smtClean="0">
                        <a:solidFill>
                          <a:schemeClr val="accent6">
                            <a:lumMod val="50000"/>
                          </a:schemeClr>
                        </a:solidFill>
                        <a:latin typeface="Cambria Math" panose="02040503050406030204" pitchFamily="18" charset="0"/>
                      </a:rPr>
                      <m:t>)</m:t>
                    </m:r>
                  </m:oMath>
                </a14:m>
                <a:r>
                  <a:rPr lang="en-US" dirty="0">
                    <a:solidFill>
                      <a:schemeClr val="accent6">
                        <a:lumMod val="50000"/>
                      </a:schemeClr>
                    </a:solidFill>
                  </a:rPr>
                  <a:t> are </a:t>
                </a:r>
                <a:r>
                  <a:rPr lang="en-US" b="1" dirty="0">
                    <a:solidFill>
                      <a:schemeClr val="accent6">
                        <a:lumMod val="50000"/>
                      </a:schemeClr>
                    </a:solidFill>
                  </a:rPr>
                  <a:t>replaced</a:t>
                </a:r>
                <a:r>
                  <a:rPr lang="en-US" dirty="0">
                    <a:solidFill>
                      <a:schemeClr val="accent6">
                        <a:lumMod val="50000"/>
                      </a:schemeClr>
                    </a:solidFill>
                  </a:rPr>
                  <a:t> by single node called a loop </a:t>
                </a:r>
                <a:r>
                  <a:rPr lang="en-US" b="1" dirty="0">
                    <a:solidFill>
                      <a:schemeClr val="accent6">
                        <a:lumMod val="50000"/>
                      </a:schemeClr>
                    </a:solidFill>
                  </a:rPr>
                  <a:t>summary</a:t>
                </a:r>
                <a:r>
                  <a:rPr lang="en-US" dirty="0">
                    <a:solidFill>
                      <a:schemeClr val="accent6">
                        <a:lumMod val="50000"/>
                      </a:schemeClr>
                    </a:solidFill>
                  </a:rPr>
                  <a:t> </a:t>
                </a:r>
                <a:r>
                  <a:rPr lang="en-US" b="1" dirty="0">
                    <a:solidFill>
                      <a:schemeClr val="accent6">
                        <a:lumMod val="50000"/>
                      </a:schemeClr>
                    </a:solidFill>
                  </a:rPr>
                  <a:t>node</a:t>
                </a:r>
                <a:r>
                  <a:rPr lang="en-US" dirty="0">
                    <a:solidFill>
                      <a:schemeClr val="accent6">
                        <a:lumMod val="50000"/>
                      </a:schemeClr>
                    </a:solidFill>
                  </a:rPr>
                  <a:t>.</a:t>
                </a:r>
              </a:p>
            </p:txBody>
          </p:sp>
        </mc:Choice>
        <mc:Fallback xmlns="">
          <p:sp>
            <p:nvSpPr>
              <p:cNvPr id="3" name="Content Placeholder 2">
                <a:extLst>
                  <a:ext uri="{FF2B5EF4-FFF2-40B4-BE49-F238E27FC236}">
                    <a16:creationId xmlns:a16="http://schemas.microsoft.com/office/drawing/2014/main" id="{DD26B918-620E-4DAA-9594-EA8F6F74EFCA}"/>
                  </a:ext>
                </a:extLst>
              </p:cNvPr>
              <p:cNvSpPr>
                <a:spLocks noGrp="1" noRot="1" noChangeAspect="1" noMove="1" noResize="1" noEditPoints="1" noAdjustHandles="1" noChangeArrowheads="1" noChangeShapeType="1" noTextEdit="1"/>
              </p:cNvSpPr>
              <p:nvPr>
                <p:ph idx="1"/>
              </p:nvPr>
            </p:nvSpPr>
            <p:spPr>
              <a:xfrm>
                <a:off x="838199" y="1700491"/>
                <a:ext cx="4250267" cy="2109509"/>
              </a:xfrm>
              <a:blipFill>
                <a:blip r:embed="rId3"/>
                <a:stretch>
                  <a:fillRect l="-2865" r="-27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F94C45B5-88B3-4DF8-8DBF-17ED98B75F26}"/>
                  </a:ext>
                </a:extLst>
              </p:cNvPr>
              <p:cNvSpPr/>
              <p:nvPr/>
            </p:nvSpPr>
            <p:spPr>
              <a:xfrm>
                <a:off x="4913544" y="323883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h</m:t>
                      </m:r>
                    </m:oMath>
                  </m:oMathPara>
                </a14:m>
                <a:endParaRPr lang="en-US" sz="2400" dirty="0">
                  <a:solidFill>
                    <a:schemeClr val="accent6">
                      <a:lumMod val="50000"/>
                    </a:schemeClr>
                  </a:solidFill>
                </a:endParaRPr>
              </a:p>
            </p:txBody>
          </p:sp>
        </mc:Choice>
        <mc:Fallback xmlns="">
          <p:sp>
            <p:nvSpPr>
              <p:cNvPr id="28" name="Rectangle 27">
                <a:extLst>
                  <a:ext uri="{FF2B5EF4-FFF2-40B4-BE49-F238E27FC236}">
                    <a16:creationId xmlns:a16="http://schemas.microsoft.com/office/drawing/2014/main" id="{F94C45B5-88B3-4DF8-8DBF-17ED98B75F26}"/>
                  </a:ext>
                </a:extLst>
              </p:cNvPr>
              <p:cNvSpPr>
                <a:spLocks noRot="1" noChangeAspect="1" noMove="1" noResize="1" noEditPoints="1" noAdjustHandles="1" noChangeArrowheads="1" noChangeShapeType="1" noTextEdit="1"/>
              </p:cNvSpPr>
              <p:nvPr/>
            </p:nvSpPr>
            <p:spPr>
              <a:xfrm>
                <a:off x="4913544" y="3238837"/>
                <a:ext cx="770084" cy="770084"/>
              </a:xfrm>
              <a:prstGeom prst="rect">
                <a:avLst/>
              </a:prstGeom>
              <a:blipFill>
                <a:blip r:embed="rId4"/>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43CFB91A-7FF5-4956-A59F-3E80566F0BBB}"/>
                  </a:ext>
                </a:extLst>
              </p:cNvPr>
              <p:cNvSpPr/>
              <p:nvPr/>
            </p:nvSpPr>
            <p:spPr>
              <a:xfrm>
                <a:off x="6456693" y="4777183"/>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5</m:t>
                      </m:r>
                    </m:oMath>
                  </m:oMathPara>
                </a14:m>
                <a:endParaRPr lang="en-US" sz="2400" baseline="-25000" dirty="0">
                  <a:solidFill>
                    <a:schemeClr val="accent6">
                      <a:lumMod val="50000"/>
                    </a:schemeClr>
                  </a:solidFill>
                </a:endParaRPr>
              </a:p>
            </p:txBody>
          </p:sp>
        </mc:Choice>
        <mc:Fallback xmlns="">
          <p:sp>
            <p:nvSpPr>
              <p:cNvPr id="36" name="Rectangle 35">
                <a:extLst>
                  <a:ext uri="{FF2B5EF4-FFF2-40B4-BE49-F238E27FC236}">
                    <a16:creationId xmlns:a16="http://schemas.microsoft.com/office/drawing/2014/main" id="{43CFB91A-7FF5-4956-A59F-3E80566F0BBB}"/>
                  </a:ext>
                </a:extLst>
              </p:cNvPr>
              <p:cNvSpPr>
                <a:spLocks noRot="1" noChangeAspect="1" noMove="1" noResize="1" noEditPoints="1" noAdjustHandles="1" noChangeArrowheads="1" noChangeShapeType="1" noTextEdit="1"/>
              </p:cNvSpPr>
              <p:nvPr/>
            </p:nvSpPr>
            <p:spPr>
              <a:xfrm>
                <a:off x="6456693" y="4777183"/>
                <a:ext cx="770084" cy="770084"/>
              </a:xfrm>
              <a:prstGeom prst="rect">
                <a:avLst/>
              </a:prstGeom>
              <a:blipFill>
                <a:blip r:embed="rId5"/>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015692BD-2874-487B-B486-F8863C0883E8}"/>
                  </a:ext>
                </a:extLst>
              </p:cNvPr>
              <p:cNvSpPr/>
              <p:nvPr/>
            </p:nvSpPr>
            <p:spPr>
              <a:xfrm>
                <a:off x="7994071" y="4777183"/>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6</m:t>
                      </m:r>
                    </m:oMath>
                  </m:oMathPara>
                </a14:m>
                <a:endParaRPr lang="en-US" sz="2400" dirty="0">
                  <a:solidFill>
                    <a:schemeClr val="accent6">
                      <a:lumMod val="50000"/>
                    </a:schemeClr>
                  </a:solidFill>
                </a:endParaRPr>
              </a:p>
            </p:txBody>
          </p:sp>
        </mc:Choice>
        <mc:Fallback xmlns="">
          <p:sp>
            <p:nvSpPr>
              <p:cNvPr id="20" name="Rectangle 19">
                <a:extLst>
                  <a:ext uri="{FF2B5EF4-FFF2-40B4-BE49-F238E27FC236}">
                    <a16:creationId xmlns:a16="http://schemas.microsoft.com/office/drawing/2014/main" id="{015692BD-2874-487B-B486-F8863C0883E8}"/>
                  </a:ext>
                </a:extLst>
              </p:cNvPr>
              <p:cNvSpPr>
                <a:spLocks noRot="1" noChangeAspect="1" noMove="1" noResize="1" noEditPoints="1" noAdjustHandles="1" noChangeArrowheads="1" noChangeShapeType="1" noTextEdit="1"/>
              </p:cNvSpPr>
              <p:nvPr/>
            </p:nvSpPr>
            <p:spPr>
              <a:xfrm>
                <a:off x="7994071" y="4777183"/>
                <a:ext cx="770084" cy="770084"/>
              </a:xfrm>
              <a:prstGeom prst="rect">
                <a:avLst/>
              </a:prstGeom>
              <a:blipFill>
                <a:blip r:embed="rId6"/>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D0371986-2B26-4AA9-B47F-97F94CE04E27}"/>
                  </a:ext>
                </a:extLst>
              </p:cNvPr>
              <p:cNvSpPr/>
              <p:nvPr/>
            </p:nvSpPr>
            <p:spPr>
              <a:xfrm>
                <a:off x="9534239" y="323883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accent6">
                              <a:lumMod val="50000"/>
                            </a:schemeClr>
                          </a:solidFill>
                          <a:latin typeface="Cambria Math" panose="02040503050406030204" pitchFamily="18" charset="0"/>
                        </a:rPr>
                        <m:t>𝑧</m:t>
                      </m:r>
                    </m:oMath>
                  </m:oMathPara>
                </a14:m>
                <a:endParaRPr lang="en-US" sz="2400" dirty="0">
                  <a:solidFill>
                    <a:schemeClr val="accent6">
                      <a:lumMod val="50000"/>
                    </a:schemeClr>
                  </a:solidFill>
                </a:endParaRPr>
              </a:p>
            </p:txBody>
          </p:sp>
        </mc:Choice>
        <mc:Fallback xmlns="">
          <p:sp>
            <p:nvSpPr>
              <p:cNvPr id="61" name="Rectangle 60">
                <a:extLst>
                  <a:ext uri="{FF2B5EF4-FFF2-40B4-BE49-F238E27FC236}">
                    <a16:creationId xmlns:a16="http://schemas.microsoft.com/office/drawing/2014/main" id="{D0371986-2B26-4AA9-B47F-97F94CE04E27}"/>
                  </a:ext>
                </a:extLst>
              </p:cNvPr>
              <p:cNvSpPr>
                <a:spLocks noRot="1" noChangeAspect="1" noMove="1" noResize="1" noEditPoints="1" noAdjustHandles="1" noChangeArrowheads="1" noChangeShapeType="1" noTextEdit="1"/>
              </p:cNvSpPr>
              <p:nvPr/>
            </p:nvSpPr>
            <p:spPr>
              <a:xfrm>
                <a:off x="9534239" y="3238837"/>
                <a:ext cx="770084" cy="770084"/>
              </a:xfrm>
              <a:prstGeom prst="rect">
                <a:avLst/>
              </a:prstGeom>
              <a:blipFill>
                <a:blip r:embed="rId7"/>
                <a:stretch>
                  <a:fillRect/>
                </a:stretch>
              </a:blipFill>
              <a:ln w="19050">
                <a:solidFill>
                  <a:schemeClr val="accent6">
                    <a:lumMod val="50000"/>
                  </a:schemeClr>
                </a:solidFill>
              </a:ln>
            </p:spPr>
            <p:txBody>
              <a:bodyPr/>
              <a:lstStyle/>
              <a:p>
                <a:r>
                  <a:rPr lang="en-US">
                    <a:noFill/>
                  </a:rPr>
                  <a:t> </a:t>
                </a:r>
              </a:p>
            </p:txBody>
          </p:sp>
        </mc:Fallback>
      </mc:AlternateContent>
      <p:grpSp>
        <p:nvGrpSpPr>
          <p:cNvPr id="92" name="Group 91">
            <a:extLst>
              <a:ext uri="{FF2B5EF4-FFF2-40B4-BE49-F238E27FC236}">
                <a16:creationId xmlns:a16="http://schemas.microsoft.com/office/drawing/2014/main" id="{A69183F2-0F15-49B5-83CD-AB89D3926460}"/>
              </a:ext>
            </a:extLst>
          </p:cNvPr>
          <p:cNvGrpSpPr/>
          <p:nvPr/>
        </p:nvGrpSpPr>
        <p:grpSpPr>
          <a:xfrm>
            <a:off x="5298585" y="1700491"/>
            <a:ext cx="4235654" cy="2308430"/>
            <a:chOff x="5298585" y="1700491"/>
            <a:chExt cx="4235654" cy="2308430"/>
          </a:xfrm>
        </p:grpSpPr>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1612AE8-8215-43FE-B5A9-2A859D5848B7}"/>
                    </a:ext>
                  </a:extLst>
                </p:cNvPr>
                <p:cNvSpPr/>
                <p:nvPr/>
              </p:nvSpPr>
              <p:spPr>
                <a:xfrm>
                  <a:off x="6456693" y="1700491"/>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1</m:t>
                        </m:r>
                      </m:oMath>
                    </m:oMathPara>
                  </a14:m>
                  <a:endParaRPr lang="en-US" sz="2400" dirty="0">
                    <a:solidFill>
                      <a:schemeClr val="accent6">
                        <a:lumMod val="50000"/>
                      </a:schemeClr>
                    </a:solidFill>
                  </a:endParaRPr>
                </a:p>
              </p:txBody>
            </p:sp>
          </mc:Choice>
          <mc:Fallback xmlns="">
            <p:sp>
              <p:nvSpPr>
                <p:cNvPr id="24" name="Rectangle 23">
                  <a:extLst>
                    <a:ext uri="{FF2B5EF4-FFF2-40B4-BE49-F238E27FC236}">
                      <a16:creationId xmlns:a16="http://schemas.microsoft.com/office/drawing/2014/main" id="{A1612AE8-8215-43FE-B5A9-2A859D5848B7}"/>
                    </a:ext>
                  </a:extLst>
                </p:cNvPr>
                <p:cNvSpPr>
                  <a:spLocks noRot="1" noChangeAspect="1" noMove="1" noResize="1" noEditPoints="1" noAdjustHandles="1" noChangeArrowheads="1" noChangeShapeType="1" noTextEdit="1"/>
                </p:cNvSpPr>
                <p:nvPr/>
              </p:nvSpPr>
              <p:spPr>
                <a:xfrm>
                  <a:off x="6456693" y="1700491"/>
                  <a:ext cx="770084" cy="770084"/>
                </a:xfrm>
                <a:prstGeom prst="rect">
                  <a:avLst/>
                </a:prstGeom>
                <a:blipFill>
                  <a:blip r:embed="rId8"/>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B6F50FE2-FA8B-4DBF-AE26-3253A9038E12}"/>
                    </a:ext>
                  </a:extLst>
                </p:cNvPr>
                <p:cNvSpPr/>
                <p:nvPr/>
              </p:nvSpPr>
              <p:spPr>
                <a:xfrm>
                  <a:off x="6456693" y="323883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3</m:t>
                        </m:r>
                      </m:oMath>
                    </m:oMathPara>
                  </a14:m>
                  <a:endParaRPr lang="en-US" sz="2400" dirty="0">
                    <a:solidFill>
                      <a:schemeClr val="accent6">
                        <a:lumMod val="50000"/>
                      </a:schemeClr>
                    </a:solidFill>
                  </a:endParaRPr>
                </a:p>
              </p:txBody>
            </p:sp>
          </mc:Choice>
          <mc:Fallback xmlns="">
            <p:sp>
              <p:nvSpPr>
                <p:cNvPr id="30" name="Rectangle 29">
                  <a:extLst>
                    <a:ext uri="{FF2B5EF4-FFF2-40B4-BE49-F238E27FC236}">
                      <a16:creationId xmlns:a16="http://schemas.microsoft.com/office/drawing/2014/main" id="{B6F50FE2-FA8B-4DBF-AE26-3253A9038E12}"/>
                    </a:ext>
                  </a:extLst>
                </p:cNvPr>
                <p:cNvSpPr>
                  <a:spLocks noRot="1" noChangeAspect="1" noMove="1" noResize="1" noEditPoints="1" noAdjustHandles="1" noChangeArrowheads="1" noChangeShapeType="1" noTextEdit="1"/>
                </p:cNvSpPr>
                <p:nvPr/>
              </p:nvSpPr>
              <p:spPr>
                <a:xfrm>
                  <a:off x="6456693" y="3238837"/>
                  <a:ext cx="770084" cy="770084"/>
                </a:xfrm>
                <a:prstGeom prst="rect">
                  <a:avLst/>
                </a:prstGeom>
                <a:blipFill>
                  <a:blip r:embed="rId9"/>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B4970016-46CC-47C9-A0F8-6099E77EEA51}"/>
                    </a:ext>
                  </a:extLst>
                </p:cNvPr>
                <p:cNvSpPr/>
                <p:nvPr/>
              </p:nvSpPr>
              <p:spPr>
                <a:xfrm>
                  <a:off x="7994071" y="1700491"/>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2</m:t>
                        </m:r>
                      </m:oMath>
                    </m:oMathPara>
                  </a14:m>
                  <a:endParaRPr lang="en-US" sz="2400" baseline="-25000" dirty="0">
                    <a:solidFill>
                      <a:schemeClr val="accent6">
                        <a:lumMod val="50000"/>
                      </a:schemeClr>
                    </a:solidFill>
                  </a:endParaRPr>
                </a:p>
              </p:txBody>
            </p:sp>
          </mc:Choice>
          <mc:Fallback xmlns="">
            <p:sp>
              <p:nvSpPr>
                <p:cNvPr id="8" name="Rectangle 7">
                  <a:extLst>
                    <a:ext uri="{FF2B5EF4-FFF2-40B4-BE49-F238E27FC236}">
                      <a16:creationId xmlns:a16="http://schemas.microsoft.com/office/drawing/2014/main" id="{B4970016-46CC-47C9-A0F8-6099E77EEA51}"/>
                    </a:ext>
                  </a:extLst>
                </p:cNvPr>
                <p:cNvSpPr>
                  <a:spLocks noRot="1" noChangeAspect="1" noMove="1" noResize="1" noEditPoints="1" noAdjustHandles="1" noChangeArrowheads="1" noChangeShapeType="1" noTextEdit="1"/>
                </p:cNvSpPr>
                <p:nvPr/>
              </p:nvSpPr>
              <p:spPr>
                <a:xfrm>
                  <a:off x="7994071" y="1700491"/>
                  <a:ext cx="770084" cy="770084"/>
                </a:xfrm>
                <a:prstGeom prst="rect">
                  <a:avLst/>
                </a:prstGeom>
                <a:blipFill>
                  <a:blip r:embed="rId10"/>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39638C5-9983-4317-BA79-78D566728912}"/>
                    </a:ext>
                  </a:extLst>
                </p:cNvPr>
                <p:cNvSpPr/>
                <p:nvPr/>
              </p:nvSpPr>
              <p:spPr>
                <a:xfrm>
                  <a:off x="7994071" y="323883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4</m:t>
                        </m:r>
                      </m:oMath>
                    </m:oMathPara>
                  </a14:m>
                  <a:endParaRPr lang="en-US" sz="2400" dirty="0">
                    <a:solidFill>
                      <a:schemeClr val="accent6">
                        <a:lumMod val="50000"/>
                      </a:schemeClr>
                    </a:solidFill>
                  </a:endParaRPr>
                </a:p>
              </p:txBody>
            </p:sp>
          </mc:Choice>
          <mc:Fallback xmlns="">
            <p:sp>
              <p:nvSpPr>
                <p:cNvPr id="14" name="Rectangle 13">
                  <a:extLst>
                    <a:ext uri="{FF2B5EF4-FFF2-40B4-BE49-F238E27FC236}">
                      <a16:creationId xmlns:a16="http://schemas.microsoft.com/office/drawing/2014/main" id="{739638C5-9983-4317-BA79-78D566728912}"/>
                    </a:ext>
                  </a:extLst>
                </p:cNvPr>
                <p:cNvSpPr>
                  <a:spLocks noRot="1" noChangeAspect="1" noMove="1" noResize="1" noEditPoints="1" noAdjustHandles="1" noChangeArrowheads="1" noChangeShapeType="1" noTextEdit="1"/>
                </p:cNvSpPr>
                <p:nvPr/>
              </p:nvSpPr>
              <p:spPr>
                <a:xfrm>
                  <a:off x="7994071" y="3238837"/>
                  <a:ext cx="770084" cy="770084"/>
                </a:xfrm>
                <a:prstGeom prst="rect">
                  <a:avLst/>
                </a:prstGeom>
                <a:blipFill>
                  <a:blip r:embed="rId11"/>
                  <a:stretch>
                    <a:fillRect/>
                  </a:stretch>
                </a:blipFill>
                <a:ln w="19050">
                  <a:solidFill>
                    <a:schemeClr val="accent6">
                      <a:lumMod val="50000"/>
                    </a:schemeClr>
                  </a:solidFill>
                </a:ln>
              </p:spPr>
              <p:txBody>
                <a:bodyPr/>
                <a:lstStyle/>
                <a:p>
                  <a:r>
                    <a:rPr lang="en-US">
                      <a:noFill/>
                    </a:rPr>
                    <a:t> </a:t>
                  </a:r>
                </a:p>
              </p:txBody>
            </p:sp>
          </mc:Fallback>
        </mc:AlternateContent>
        <p:cxnSp>
          <p:nvCxnSpPr>
            <p:cNvPr id="71" name="Connector: Elbow 70">
              <a:extLst>
                <a:ext uri="{FF2B5EF4-FFF2-40B4-BE49-F238E27FC236}">
                  <a16:creationId xmlns:a16="http://schemas.microsoft.com/office/drawing/2014/main" id="{6406BCC1-7E86-4C7F-8922-F09463120449}"/>
                </a:ext>
              </a:extLst>
            </p:cNvPr>
            <p:cNvCxnSpPr>
              <a:cxnSpLocks/>
              <a:stCxn id="28" idx="0"/>
              <a:endCxn id="24" idx="1"/>
            </p:cNvCxnSpPr>
            <p:nvPr/>
          </p:nvCxnSpPr>
          <p:spPr>
            <a:xfrm rot="5400000" flipH="1" flipV="1">
              <a:off x="5300987" y="2083132"/>
              <a:ext cx="1153304" cy="1158107"/>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177F9B7-AAFC-4725-A33F-AF800818FD31}"/>
                </a:ext>
              </a:extLst>
            </p:cNvPr>
            <p:cNvCxnSpPr>
              <a:stCxn id="24" idx="3"/>
              <a:endCxn id="8" idx="1"/>
            </p:cNvCxnSpPr>
            <p:nvPr/>
          </p:nvCxnSpPr>
          <p:spPr>
            <a:xfrm>
              <a:off x="7226777" y="2085533"/>
              <a:ext cx="767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23974D3-D646-4AE7-A1F7-2A8B4C612013}"/>
                </a:ext>
              </a:extLst>
            </p:cNvPr>
            <p:cNvCxnSpPr>
              <a:stCxn id="8" idx="2"/>
              <a:endCxn id="14" idx="0"/>
            </p:cNvCxnSpPr>
            <p:nvPr/>
          </p:nvCxnSpPr>
          <p:spPr>
            <a:xfrm>
              <a:off x="8379113" y="2470575"/>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F7ECC97-B34B-4B85-BC0F-1D148C9CE4BB}"/>
                </a:ext>
              </a:extLst>
            </p:cNvPr>
            <p:cNvCxnSpPr>
              <a:stCxn id="14" idx="1"/>
              <a:endCxn id="30" idx="3"/>
            </p:cNvCxnSpPr>
            <p:nvPr/>
          </p:nvCxnSpPr>
          <p:spPr>
            <a:xfrm flipH="1">
              <a:off x="7226777" y="3623879"/>
              <a:ext cx="767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C1C639B-4295-492F-B326-B65D1B555E44}"/>
                </a:ext>
              </a:extLst>
            </p:cNvPr>
            <p:cNvCxnSpPr>
              <a:stCxn id="30" idx="0"/>
              <a:endCxn id="24" idx="2"/>
            </p:cNvCxnSpPr>
            <p:nvPr/>
          </p:nvCxnSpPr>
          <p:spPr>
            <a:xfrm flipV="1">
              <a:off x="6841735" y="2470575"/>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CDC9AEC-0014-494A-97C4-24823831D52E}"/>
                </a:ext>
              </a:extLst>
            </p:cNvPr>
            <p:cNvCxnSpPr>
              <a:stCxn id="14" idx="3"/>
              <a:endCxn id="61" idx="1"/>
            </p:cNvCxnSpPr>
            <p:nvPr/>
          </p:nvCxnSpPr>
          <p:spPr>
            <a:xfrm>
              <a:off x="8764155" y="3623879"/>
              <a:ext cx="77008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4" name="Connector: Elbow 83">
            <a:extLst>
              <a:ext uri="{FF2B5EF4-FFF2-40B4-BE49-F238E27FC236}">
                <a16:creationId xmlns:a16="http://schemas.microsoft.com/office/drawing/2014/main" id="{664504D0-BA6C-4BC4-84C1-C54442BF0D20}"/>
              </a:ext>
            </a:extLst>
          </p:cNvPr>
          <p:cNvCxnSpPr>
            <a:cxnSpLocks/>
            <a:stCxn id="28" idx="2"/>
            <a:endCxn id="36" idx="1"/>
          </p:cNvCxnSpPr>
          <p:nvPr/>
        </p:nvCxnSpPr>
        <p:spPr>
          <a:xfrm rot="16200000" flipH="1">
            <a:off x="5300987" y="4006519"/>
            <a:ext cx="1153304" cy="1158107"/>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BCC41B3-95EE-45D0-B4C7-9F05ECBD3DB1}"/>
              </a:ext>
            </a:extLst>
          </p:cNvPr>
          <p:cNvCxnSpPr>
            <a:stCxn id="36" idx="3"/>
            <a:endCxn id="20" idx="1"/>
          </p:cNvCxnSpPr>
          <p:nvPr/>
        </p:nvCxnSpPr>
        <p:spPr>
          <a:xfrm>
            <a:off x="7226777" y="5162225"/>
            <a:ext cx="767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5A7A18E-E2E2-4702-B011-62C75234ACD7}"/>
              </a:ext>
            </a:extLst>
          </p:cNvPr>
          <p:cNvCxnSpPr>
            <a:stCxn id="20" idx="3"/>
            <a:endCxn id="61" idx="2"/>
          </p:cNvCxnSpPr>
          <p:nvPr/>
        </p:nvCxnSpPr>
        <p:spPr>
          <a:xfrm flipV="1">
            <a:off x="8764155" y="4008921"/>
            <a:ext cx="1155126" cy="1153304"/>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B05C1693-D8D8-42F9-B062-46944B600926}"/>
              </a:ext>
            </a:extLst>
          </p:cNvPr>
          <p:cNvGrpSpPr/>
          <p:nvPr/>
        </p:nvGrpSpPr>
        <p:grpSpPr>
          <a:xfrm>
            <a:off x="5683628" y="3172514"/>
            <a:ext cx="3850611" cy="893298"/>
            <a:chOff x="5683628" y="3172514"/>
            <a:chExt cx="3850611" cy="893298"/>
          </a:xfrm>
        </p:grpSpPr>
        <mc:AlternateContent xmlns:mc="http://schemas.openxmlformats.org/markup-compatibility/2006" xmlns:a14="http://schemas.microsoft.com/office/drawing/2010/main">
          <mc:Choice Requires="a14">
            <p:sp>
              <p:nvSpPr>
                <p:cNvPr id="91" name="Hexagon 90">
                  <a:extLst>
                    <a:ext uri="{FF2B5EF4-FFF2-40B4-BE49-F238E27FC236}">
                      <a16:creationId xmlns:a16="http://schemas.microsoft.com/office/drawing/2014/main" id="{12A6D9E2-65F0-4213-9D53-7B40498C550C}"/>
                    </a:ext>
                  </a:extLst>
                </p:cNvPr>
                <p:cNvSpPr/>
                <p:nvPr/>
              </p:nvSpPr>
              <p:spPr>
                <a:xfrm rot="5400000">
                  <a:off x="6385700" y="3234121"/>
                  <a:ext cx="893298" cy="770084"/>
                </a:xfrm>
                <a:prstGeom prst="hexagon">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1</m:t>
                        </m:r>
                      </m:oMath>
                    </m:oMathPara>
                  </a14:m>
                  <a:endParaRPr lang="en-US" sz="2400" baseline="-25000" dirty="0">
                    <a:solidFill>
                      <a:schemeClr val="accent6">
                        <a:lumMod val="50000"/>
                      </a:schemeClr>
                    </a:solidFill>
                  </a:endParaRPr>
                </a:p>
              </p:txBody>
            </p:sp>
          </mc:Choice>
          <mc:Fallback xmlns="">
            <p:sp>
              <p:nvSpPr>
                <p:cNvPr id="91" name="Hexagon 90">
                  <a:extLst>
                    <a:ext uri="{FF2B5EF4-FFF2-40B4-BE49-F238E27FC236}">
                      <a16:creationId xmlns:a16="http://schemas.microsoft.com/office/drawing/2014/main" id="{12A6D9E2-65F0-4213-9D53-7B40498C550C}"/>
                    </a:ext>
                  </a:extLst>
                </p:cNvPr>
                <p:cNvSpPr>
                  <a:spLocks noRot="1" noChangeAspect="1" noMove="1" noResize="1" noEditPoints="1" noAdjustHandles="1" noChangeArrowheads="1" noChangeShapeType="1" noTextEdit="1"/>
                </p:cNvSpPr>
                <p:nvPr/>
              </p:nvSpPr>
              <p:spPr>
                <a:xfrm rot="5400000">
                  <a:off x="6385700" y="3234121"/>
                  <a:ext cx="893298" cy="770084"/>
                </a:xfrm>
                <a:prstGeom prst="hexagon">
                  <a:avLst/>
                </a:prstGeom>
                <a:blipFill>
                  <a:blip r:embed="rId12"/>
                  <a:stretch>
                    <a:fillRect/>
                  </a:stretch>
                </a:blipFill>
                <a:ln w="19050">
                  <a:solidFill>
                    <a:schemeClr val="accent6">
                      <a:lumMod val="50000"/>
                    </a:schemeClr>
                  </a:solidFill>
                </a:ln>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90E92C3D-7718-46BF-BB69-8613EC0EA9B5}"/>
                </a:ext>
              </a:extLst>
            </p:cNvPr>
            <p:cNvCxnSpPr>
              <a:stCxn id="28" idx="3"/>
            </p:cNvCxnSpPr>
            <p:nvPr/>
          </p:nvCxnSpPr>
          <p:spPr>
            <a:xfrm flipV="1">
              <a:off x="5683628" y="3619163"/>
              <a:ext cx="763679" cy="4716"/>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11035EC-78FB-4A3E-BC0D-63D5BB12002B}"/>
                </a:ext>
              </a:extLst>
            </p:cNvPr>
            <p:cNvCxnSpPr>
              <a:endCxn id="61" idx="1"/>
            </p:cNvCxnSpPr>
            <p:nvPr/>
          </p:nvCxnSpPr>
          <p:spPr>
            <a:xfrm>
              <a:off x="7217391" y="3619163"/>
              <a:ext cx="2316848" cy="4716"/>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706977A5-45BC-4AAE-BA3A-26ED9A499A01}"/>
              </a:ext>
            </a:extLst>
          </p:cNvPr>
          <p:cNvSpPr>
            <a:spLocks noGrp="1"/>
          </p:cNvSpPr>
          <p:nvPr>
            <p:ph type="sldNum" sz="quarter" idx="12"/>
          </p:nvPr>
        </p:nvSpPr>
        <p:spPr/>
        <p:txBody>
          <a:bodyPr/>
          <a:lstStyle/>
          <a:p>
            <a:fld id="{C0DF9C1F-DB74-1E4B-8839-30A600129FD3}" type="slidenum">
              <a:rPr lang="en-US" smtClean="0"/>
              <a:t>37</a:t>
            </a:fld>
            <a:endParaRPr lang="en-US"/>
          </a:p>
        </p:txBody>
      </p:sp>
    </p:spTree>
    <p:extLst>
      <p:ext uri="{BB962C8B-B14F-4D97-AF65-F5344CB8AC3E}">
        <p14:creationId xmlns:p14="http://schemas.microsoft.com/office/powerpoint/2010/main" val="253832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1000"/>
                                        <p:tgtEl>
                                          <p:spTgt spid="92"/>
                                        </p:tgtEl>
                                        <p:attrNameLst>
                                          <p:attrName>ppt_w</p:attrName>
                                        </p:attrNameLst>
                                      </p:cBhvr>
                                      <p:tavLst>
                                        <p:tav tm="0">
                                          <p:val>
                                            <p:strVal val="ppt_w"/>
                                          </p:val>
                                        </p:tav>
                                        <p:tav tm="100000">
                                          <p:val>
                                            <p:fltVal val="0"/>
                                          </p:val>
                                        </p:tav>
                                      </p:tavLst>
                                    </p:anim>
                                    <p:anim calcmode="lin" valueType="num">
                                      <p:cBhvr>
                                        <p:cTn id="7" dur="1000"/>
                                        <p:tgtEl>
                                          <p:spTgt spid="92"/>
                                        </p:tgtEl>
                                        <p:attrNameLst>
                                          <p:attrName>ppt_h</p:attrName>
                                        </p:attrNameLst>
                                      </p:cBhvr>
                                      <p:tavLst>
                                        <p:tav tm="0">
                                          <p:val>
                                            <p:strVal val="ppt_h"/>
                                          </p:val>
                                        </p:tav>
                                        <p:tav tm="100000">
                                          <p:val>
                                            <p:fltVal val="0"/>
                                          </p:val>
                                        </p:tav>
                                      </p:tavLst>
                                    </p:anim>
                                    <p:animEffect transition="out" filter="fade">
                                      <p:cBhvr>
                                        <p:cTn id="8" dur="1000"/>
                                        <p:tgtEl>
                                          <p:spTgt spid="92"/>
                                        </p:tgtEl>
                                      </p:cBhvr>
                                    </p:animEffect>
                                    <p:set>
                                      <p:cBhvr>
                                        <p:cTn id="9" dur="1" fill="hold">
                                          <p:stCondLst>
                                            <p:cond delay="999"/>
                                          </p:stCondLst>
                                        </p:cTn>
                                        <p:tgtEl>
                                          <p:spTgt spid="92"/>
                                        </p:tgtEl>
                                        <p:attrNameLst>
                                          <p:attrName>style.visibility</p:attrName>
                                        </p:attrNameLst>
                                      </p:cBhvr>
                                      <p:to>
                                        <p:strVal val="hidden"/>
                                      </p:to>
                                    </p:se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97"/>
                                        </p:tgtEl>
                                        <p:attrNameLst>
                                          <p:attrName>style.visibility</p:attrName>
                                        </p:attrNameLst>
                                      </p:cBhvr>
                                      <p:to>
                                        <p:strVal val="visible"/>
                                      </p:to>
                                    </p:set>
                                    <p:anim calcmode="lin" valueType="num">
                                      <p:cBhvr>
                                        <p:cTn id="13" dur="1000" fill="hold"/>
                                        <p:tgtEl>
                                          <p:spTgt spid="97"/>
                                        </p:tgtEl>
                                        <p:attrNameLst>
                                          <p:attrName>ppt_w</p:attrName>
                                        </p:attrNameLst>
                                      </p:cBhvr>
                                      <p:tavLst>
                                        <p:tav tm="0">
                                          <p:val>
                                            <p:fltVal val="0"/>
                                          </p:val>
                                        </p:tav>
                                        <p:tav tm="100000">
                                          <p:val>
                                            <p:strVal val="#ppt_w"/>
                                          </p:val>
                                        </p:tav>
                                      </p:tavLst>
                                    </p:anim>
                                    <p:anim calcmode="lin" valueType="num">
                                      <p:cBhvr>
                                        <p:cTn id="14" dur="1000" fill="hold"/>
                                        <p:tgtEl>
                                          <p:spTgt spid="97"/>
                                        </p:tgtEl>
                                        <p:attrNameLst>
                                          <p:attrName>ppt_h</p:attrName>
                                        </p:attrNameLst>
                                      </p:cBhvr>
                                      <p:tavLst>
                                        <p:tav tm="0">
                                          <p:val>
                                            <p:fltVal val="0"/>
                                          </p:val>
                                        </p:tav>
                                        <p:tav tm="100000">
                                          <p:val>
                                            <p:strVal val="#ppt_h"/>
                                          </p:val>
                                        </p:tav>
                                      </p:tavLst>
                                    </p:anim>
                                    <p:animEffect transition="in" filter="fade">
                                      <p:cBhvr>
                                        <p:cTn id="15"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90136-5952-4C9B-9D8F-45F891F3A538}"/>
              </a:ext>
            </a:extLst>
          </p:cNvPr>
          <p:cNvSpPr>
            <a:spLocks noGrp="1"/>
          </p:cNvSpPr>
          <p:nvPr>
            <p:ph type="title"/>
          </p:nvPr>
        </p:nvSpPr>
        <p:spPr>
          <a:xfrm>
            <a:off x="838200" y="374928"/>
            <a:ext cx="10515600" cy="1325563"/>
          </a:xfrm>
        </p:spPr>
        <p:txBody>
          <a:bodyPr/>
          <a:lstStyle/>
          <a:p>
            <a:pPr algn="ctr"/>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b="1" dirty="0">
                <a:solidFill>
                  <a:schemeClr val="accent6">
                    <a:lumMod val="50000"/>
                  </a:schemeClr>
                </a:solidFill>
                <a:latin typeface="+mn-lt"/>
              </a:rPr>
              <a:t>: Loop Summary Node Structure</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3377B7E-5DF3-4D97-B87F-16E639D7FB29}"/>
                  </a:ext>
                </a:extLst>
              </p:cNvPr>
              <p:cNvSpPr>
                <a:spLocks noGrp="1"/>
              </p:cNvSpPr>
              <p:nvPr>
                <p:ph idx="1"/>
              </p:nvPr>
            </p:nvSpPr>
            <p:spPr>
              <a:xfrm>
                <a:off x="838200" y="2370376"/>
                <a:ext cx="4783206" cy="2112640"/>
              </a:xfrm>
            </p:spPr>
            <p:txBody>
              <a:bodyPr anchor="t"/>
              <a:lstStyle/>
              <a:p>
                <a:pPr marL="0" indent="0">
                  <a:buNone/>
                </a:pPr>
                <a:r>
                  <a:rPr lang="en-US" dirty="0">
                    <a:solidFill>
                      <a:schemeClr val="accent6">
                        <a:lumMod val="50000"/>
                      </a:schemeClr>
                    </a:solidFill>
                  </a:rPr>
                  <a:t>A loop summary node contains</a:t>
                </a:r>
              </a:p>
              <a:p>
                <a:r>
                  <a:rPr lang="en-US" dirty="0">
                    <a:solidFill>
                      <a:schemeClr val="accent6">
                        <a:lumMod val="50000"/>
                      </a:schemeClr>
                    </a:solidFill>
                  </a:rPr>
                  <a:t>A loop </a:t>
                </a:r>
                <a:r>
                  <a:rPr lang="en-US" b="1" dirty="0">
                    <a:solidFill>
                      <a:schemeClr val="accent6">
                        <a:lumMod val="50000"/>
                      </a:schemeClr>
                    </a:solidFill>
                  </a:rPr>
                  <a:t>head</a:t>
                </a:r>
                <a:r>
                  <a:rPr lang="en-US" dirty="0">
                    <a:solidFill>
                      <a:schemeClr val="accent6">
                        <a:lumMod val="50000"/>
                      </a:schemeClr>
                    </a:solidFill>
                  </a:rPr>
                  <a:t> </a:t>
                </a:r>
                <a14:m>
                  <m:oMath xmlns:m="http://schemas.openxmlformats.org/officeDocument/2006/math">
                    <m:r>
                      <a:rPr lang="en-US" i="1" dirty="0" smtClean="0">
                        <a:solidFill>
                          <a:schemeClr val="accent6">
                            <a:lumMod val="50000"/>
                          </a:schemeClr>
                        </a:solidFill>
                        <a:latin typeface="Cambria Math" panose="02040503050406030204" pitchFamily="18" charset="0"/>
                      </a:rPr>
                      <m:t>𝑛</m:t>
                    </m:r>
                    <m:r>
                      <a:rPr lang="en-US" b="0" i="1" baseline="-25000" dirty="0" smtClean="0">
                        <a:solidFill>
                          <a:schemeClr val="accent6">
                            <a:lumMod val="50000"/>
                          </a:schemeClr>
                        </a:solidFill>
                        <a:latin typeface="Cambria Math" panose="02040503050406030204" pitchFamily="18" charset="0"/>
                      </a:rPr>
                      <m:t>0</m:t>
                    </m:r>
                  </m:oMath>
                </a14:m>
                <a:endParaRPr lang="en-US" dirty="0">
                  <a:solidFill>
                    <a:schemeClr val="accent6">
                      <a:lumMod val="50000"/>
                    </a:schemeClr>
                  </a:solidFill>
                </a:endParaRPr>
              </a:p>
              <a:p>
                <a:r>
                  <a:rPr lang="en-US" dirty="0">
                    <a:solidFill>
                      <a:schemeClr val="accent6">
                        <a:lumMod val="50000"/>
                      </a:schemeClr>
                    </a:solidFill>
                  </a:rPr>
                  <a:t>Members with </a:t>
                </a:r>
                <a:r>
                  <a:rPr lang="en-US" b="1" dirty="0">
                    <a:solidFill>
                      <a:schemeClr val="accent6">
                        <a:lumMod val="50000"/>
                      </a:schemeClr>
                    </a:solidFill>
                  </a:rPr>
                  <a:t>inner-most</a:t>
                </a:r>
                <a:r>
                  <a:rPr lang="en-US" dirty="0">
                    <a:solidFill>
                      <a:schemeClr val="accent6">
                        <a:lumMod val="50000"/>
                      </a:schemeClr>
                    </a:solidFill>
                  </a:rPr>
                  <a:t> loop head </a:t>
                </a:r>
                <a14:m>
                  <m:oMath xmlns:m="http://schemas.openxmlformats.org/officeDocument/2006/math">
                    <m:r>
                      <a:rPr lang="en-US" i="1" dirty="0" smtClean="0">
                        <a:solidFill>
                          <a:schemeClr val="accent6">
                            <a:lumMod val="50000"/>
                          </a:schemeClr>
                        </a:solidFill>
                        <a:latin typeface="Cambria Math" panose="02040503050406030204" pitchFamily="18" charset="0"/>
                      </a:rPr>
                      <m:t>𝑛</m:t>
                    </m:r>
                    <m:r>
                      <a:rPr lang="en-US" b="0" i="1" baseline="-25000" dirty="0" smtClean="0">
                        <a:solidFill>
                          <a:schemeClr val="accent6">
                            <a:lumMod val="50000"/>
                          </a:schemeClr>
                        </a:solidFill>
                        <a:latin typeface="Cambria Math" panose="02040503050406030204" pitchFamily="18" charset="0"/>
                      </a:rPr>
                      <m:t>0</m:t>
                    </m:r>
                  </m:oMath>
                </a14:m>
                <a:endParaRPr lang="en-US" b="0" baseline="-25000" dirty="0">
                  <a:solidFill>
                    <a:schemeClr val="accent6">
                      <a:lumMod val="50000"/>
                    </a:schemeClr>
                  </a:solidFill>
                </a:endParaRPr>
              </a:p>
            </p:txBody>
          </p:sp>
        </mc:Choice>
        <mc:Fallback xmlns="">
          <p:sp>
            <p:nvSpPr>
              <p:cNvPr id="4" name="Content Placeholder 2">
                <a:extLst>
                  <a:ext uri="{FF2B5EF4-FFF2-40B4-BE49-F238E27FC236}">
                    <a16:creationId xmlns:a16="http://schemas.microsoft.com/office/drawing/2014/main" id="{33377B7E-5DF3-4D97-B87F-16E639D7FB29}"/>
                  </a:ext>
                </a:extLst>
              </p:cNvPr>
              <p:cNvSpPr>
                <a:spLocks noGrp="1" noRot="1" noChangeAspect="1" noMove="1" noResize="1" noEditPoints="1" noAdjustHandles="1" noChangeArrowheads="1" noChangeShapeType="1" noTextEdit="1"/>
              </p:cNvSpPr>
              <p:nvPr>
                <p:ph idx="1"/>
              </p:nvPr>
            </p:nvSpPr>
            <p:spPr>
              <a:xfrm>
                <a:off x="838200" y="2370376"/>
                <a:ext cx="4783206" cy="2112640"/>
              </a:xfrm>
              <a:blipFill>
                <a:blip r:embed="rId3"/>
                <a:stretch>
                  <a:fillRect l="-2679" t="-4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9872376-D4A6-428E-A6F8-920908D6BA9B}"/>
                  </a:ext>
                </a:extLst>
              </p:cNvPr>
              <p:cNvSpPr/>
              <p:nvPr/>
            </p:nvSpPr>
            <p:spPr>
              <a:xfrm>
                <a:off x="6456693" y="2274785"/>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0</m:t>
                      </m:r>
                    </m:oMath>
                  </m:oMathPara>
                </a14:m>
                <a:endParaRPr lang="en-US" sz="2400" dirty="0">
                  <a:solidFill>
                    <a:schemeClr val="accent6">
                      <a:lumMod val="50000"/>
                    </a:schemeClr>
                  </a:solidFill>
                </a:endParaRPr>
              </a:p>
            </p:txBody>
          </p:sp>
        </mc:Choice>
        <mc:Fallback xmlns="">
          <p:sp>
            <p:nvSpPr>
              <p:cNvPr id="6" name="Rectangle 5">
                <a:extLst>
                  <a:ext uri="{FF2B5EF4-FFF2-40B4-BE49-F238E27FC236}">
                    <a16:creationId xmlns:a16="http://schemas.microsoft.com/office/drawing/2014/main" id="{09872376-D4A6-428E-A6F8-920908D6BA9B}"/>
                  </a:ext>
                </a:extLst>
              </p:cNvPr>
              <p:cNvSpPr>
                <a:spLocks noRot="1" noChangeAspect="1" noMove="1" noResize="1" noEditPoints="1" noAdjustHandles="1" noChangeArrowheads="1" noChangeShapeType="1" noTextEdit="1"/>
              </p:cNvSpPr>
              <p:nvPr/>
            </p:nvSpPr>
            <p:spPr>
              <a:xfrm>
                <a:off x="6456693" y="2274785"/>
                <a:ext cx="770084" cy="770084"/>
              </a:xfrm>
              <a:prstGeom prst="rect">
                <a:avLst/>
              </a:prstGeom>
              <a:blipFill>
                <a:blip r:embed="rId4"/>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628723B-C205-4B8F-A04D-2F75C0C03B76}"/>
                  </a:ext>
                </a:extLst>
              </p:cNvPr>
              <p:cNvSpPr/>
              <p:nvPr/>
            </p:nvSpPr>
            <p:spPr>
              <a:xfrm>
                <a:off x="6456693" y="3813131"/>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3</m:t>
                      </m:r>
                    </m:oMath>
                  </m:oMathPara>
                </a14:m>
                <a:endParaRPr lang="en-US" sz="2400" dirty="0">
                  <a:solidFill>
                    <a:schemeClr val="accent6">
                      <a:lumMod val="50000"/>
                    </a:schemeClr>
                  </a:solidFill>
                </a:endParaRPr>
              </a:p>
            </p:txBody>
          </p:sp>
        </mc:Choice>
        <mc:Fallback xmlns="">
          <p:sp>
            <p:nvSpPr>
              <p:cNvPr id="7" name="Rectangle 6">
                <a:extLst>
                  <a:ext uri="{FF2B5EF4-FFF2-40B4-BE49-F238E27FC236}">
                    <a16:creationId xmlns:a16="http://schemas.microsoft.com/office/drawing/2014/main" id="{A628723B-C205-4B8F-A04D-2F75C0C03B76}"/>
                  </a:ext>
                </a:extLst>
              </p:cNvPr>
              <p:cNvSpPr>
                <a:spLocks noRot="1" noChangeAspect="1" noMove="1" noResize="1" noEditPoints="1" noAdjustHandles="1" noChangeArrowheads="1" noChangeShapeType="1" noTextEdit="1"/>
              </p:cNvSpPr>
              <p:nvPr/>
            </p:nvSpPr>
            <p:spPr>
              <a:xfrm>
                <a:off x="6456693" y="3813131"/>
                <a:ext cx="770084" cy="770084"/>
              </a:xfrm>
              <a:prstGeom prst="rect">
                <a:avLst/>
              </a:prstGeom>
              <a:blipFill>
                <a:blip r:embed="rId5"/>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28BC104-B64F-4BE3-8FE0-DEBDF72CAE3C}"/>
                  </a:ext>
                </a:extLst>
              </p:cNvPr>
              <p:cNvSpPr/>
              <p:nvPr/>
            </p:nvSpPr>
            <p:spPr>
              <a:xfrm>
                <a:off x="7994071" y="2274785"/>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1</m:t>
                      </m:r>
                    </m:oMath>
                  </m:oMathPara>
                </a14:m>
                <a:endParaRPr lang="en-US" sz="2400" baseline="-25000" dirty="0">
                  <a:solidFill>
                    <a:schemeClr val="accent6">
                      <a:lumMod val="50000"/>
                    </a:schemeClr>
                  </a:solidFill>
                </a:endParaRPr>
              </a:p>
            </p:txBody>
          </p:sp>
        </mc:Choice>
        <mc:Fallback xmlns="">
          <p:sp>
            <p:nvSpPr>
              <p:cNvPr id="8" name="Rectangle 7">
                <a:extLst>
                  <a:ext uri="{FF2B5EF4-FFF2-40B4-BE49-F238E27FC236}">
                    <a16:creationId xmlns:a16="http://schemas.microsoft.com/office/drawing/2014/main" id="{228BC104-B64F-4BE3-8FE0-DEBDF72CAE3C}"/>
                  </a:ext>
                </a:extLst>
              </p:cNvPr>
              <p:cNvSpPr>
                <a:spLocks noRot="1" noChangeAspect="1" noMove="1" noResize="1" noEditPoints="1" noAdjustHandles="1" noChangeArrowheads="1" noChangeShapeType="1" noTextEdit="1"/>
              </p:cNvSpPr>
              <p:nvPr/>
            </p:nvSpPr>
            <p:spPr>
              <a:xfrm>
                <a:off x="7994071" y="2274785"/>
                <a:ext cx="770084" cy="770084"/>
              </a:xfrm>
              <a:prstGeom prst="rect">
                <a:avLst/>
              </a:prstGeom>
              <a:blipFill>
                <a:blip r:embed="rId6"/>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1FF811F-B902-4CC1-8C5C-288722878854}"/>
                  </a:ext>
                </a:extLst>
              </p:cNvPr>
              <p:cNvSpPr/>
              <p:nvPr/>
            </p:nvSpPr>
            <p:spPr>
              <a:xfrm>
                <a:off x="7994071" y="3813131"/>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2</m:t>
                      </m:r>
                    </m:oMath>
                  </m:oMathPara>
                </a14:m>
                <a:endParaRPr lang="en-US" sz="2400" dirty="0">
                  <a:solidFill>
                    <a:schemeClr val="accent6">
                      <a:lumMod val="50000"/>
                    </a:schemeClr>
                  </a:solidFill>
                </a:endParaRPr>
              </a:p>
            </p:txBody>
          </p:sp>
        </mc:Choice>
        <mc:Fallback xmlns="">
          <p:sp>
            <p:nvSpPr>
              <p:cNvPr id="9" name="Rectangle 8">
                <a:extLst>
                  <a:ext uri="{FF2B5EF4-FFF2-40B4-BE49-F238E27FC236}">
                    <a16:creationId xmlns:a16="http://schemas.microsoft.com/office/drawing/2014/main" id="{B1FF811F-B902-4CC1-8C5C-288722878854}"/>
                  </a:ext>
                </a:extLst>
              </p:cNvPr>
              <p:cNvSpPr>
                <a:spLocks noRot="1" noChangeAspect="1" noMove="1" noResize="1" noEditPoints="1" noAdjustHandles="1" noChangeArrowheads="1" noChangeShapeType="1" noTextEdit="1"/>
              </p:cNvSpPr>
              <p:nvPr/>
            </p:nvSpPr>
            <p:spPr>
              <a:xfrm>
                <a:off x="7994071" y="3813131"/>
                <a:ext cx="770084" cy="770084"/>
              </a:xfrm>
              <a:prstGeom prst="rect">
                <a:avLst/>
              </a:prstGeom>
              <a:blipFill>
                <a:blip r:embed="rId7"/>
                <a:stretch>
                  <a:fillRect/>
                </a:stretch>
              </a:blipFill>
              <a:ln w="19050">
                <a:solidFill>
                  <a:schemeClr val="accent6">
                    <a:lumMod val="50000"/>
                  </a:schemeClr>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3A326A12-8DC3-42F8-8864-0F274125C008}"/>
              </a:ext>
            </a:extLst>
          </p:cNvPr>
          <p:cNvCxnSpPr>
            <a:cxnSpLocks/>
            <a:stCxn id="6" idx="3"/>
            <a:endCxn id="8" idx="1"/>
          </p:cNvCxnSpPr>
          <p:nvPr/>
        </p:nvCxnSpPr>
        <p:spPr>
          <a:xfrm>
            <a:off x="7226777" y="2659827"/>
            <a:ext cx="767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06477E4-A59A-4FC7-AB64-04024DEF4E9D}"/>
              </a:ext>
            </a:extLst>
          </p:cNvPr>
          <p:cNvCxnSpPr>
            <a:cxnSpLocks/>
            <a:stCxn id="8" idx="2"/>
            <a:endCxn id="9" idx="0"/>
          </p:cNvCxnSpPr>
          <p:nvPr/>
        </p:nvCxnSpPr>
        <p:spPr>
          <a:xfrm>
            <a:off x="8379113" y="3044869"/>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3709C64-C826-4755-BD67-DC8642D33085}"/>
              </a:ext>
            </a:extLst>
          </p:cNvPr>
          <p:cNvCxnSpPr>
            <a:cxnSpLocks/>
            <a:stCxn id="9" idx="1"/>
            <a:endCxn id="7" idx="3"/>
          </p:cNvCxnSpPr>
          <p:nvPr/>
        </p:nvCxnSpPr>
        <p:spPr>
          <a:xfrm flipH="1">
            <a:off x="7226777" y="4198173"/>
            <a:ext cx="767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812767A-F959-4EB8-A65D-E036B6646F9C}"/>
              </a:ext>
            </a:extLst>
          </p:cNvPr>
          <p:cNvCxnSpPr>
            <a:cxnSpLocks/>
            <a:stCxn id="7" idx="0"/>
            <a:endCxn id="6" idx="2"/>
          </p:cNvCxnSpPr>
          <p:nvPr/>
        </p:nvCxnSpPr>
        <p:spPr>
          <a:xfrm flipV="1">
            <a:off x="6841735" y="3044869"/>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177329B-E85C-4A65-B532-A25B2C690054}"/>
              </a:ext>
            </a:extLst>
          </p:cNvPr>
          <p:cNvCxnSpPr>
            <a:cxnSpLocks/>
            <a:stCxn id="16" idx="2"/>
          </p:cNvCxnSpPr>
          <p:nvPr/>
        </p:nvCxnSpPr>
        <p:spPr>
          <a:xfrm>
            <a:off x="9214399" y="4487624"/>
            <a:ext cx="1096519"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Hexagon 15">
            <a:extLst>
              <a:ext uri="{FF2B5EF4-FFF2-40B4-BE49-F238E27FC236}">
                <a16:creationId xmlns:a16="http://schemas.microsoft.com/office/drawing/2014/main" id="{59307737-5460-453C-A829-ADAC310980DA}"/>
              </a:ext>
            </a:extLst>
          </p:cNvPr>
          <p:cNvSpPr/>
          <p:nvPr/>
        </p:nvSpPr>
        <p:spPr>
          <a:xfrm rot="16200000">
            <a:off x="5749812" y="1825024"/>
            <a:ext cx="3721224" cy="3207952"/>
          </a:xfrm>
          <a:prstGeom prst="hexagon">
            <a:avLst/>
          </a:prstGeom>
          <a:noFill/>
          <a:ln w="19050">
            <a:solidFill>
              <a:schemeClr val="accent6">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7" name="TextBox 16">
            <a:extLst>
              <a:ext uri="{FF2B5EF4-FFF2-40B4-BE49-F238E27FC236}">
                <a16:creationId xmlns:a16="http://schemas.microsoft.com/office/drawing/2014/main" id="{67F97A0B-03F5-4F53-A1FA-9DC8EBAC5BF0}"/>
              </a:ext>
            </a:extLst>
          </p:cNvPr>
          <p:cNvSpPr txBox="1"/>
          <p:nvPr/>
        </p:nvSpPr>
        <p:spPr>
          <a:xfrm>
            <a:off x="9531449" y="2428994"/>
            <a:ext cx="1494320" cy="461665"/>
          </a:xfrm>
          <a:prstGeom prst="rect">
            <a:avLst/>
          </a:prstGeom>
          <a:noFill/>
          <a:ln w="19050">
            <a:solidFill>
              <a:schemeClr val="accent6">
                <a:lumMod val="50000"/>
              </a:schemeClr>
            </a:solidFill>
            <a:prstDash val="dash"/>
          </a:ln>
        </p:spPr>
        <p:txBody>
          <a:bodyPr wrap="none" rtlCol="0">
            <a:spAutoFit/>
          </a:bodyPr>
          <a:lstStyle/>
          <a:p>
            <a:r>
              <a:rPr lang="en-US" sz="2400" dirty="0">
                <a:solidFill>
                  <a:schemeClr val="accent6">
                    <a:lumMod val="50000"/>
                  </a:schemeClr>
                </a:solidFill>
              </a:rPr>
              <a:t>Loop head</a:t>
            </a:r>
          </a:p>
        </p:txBody>
      </p:sp>
      <p:cxnSp>
        <p:nvCxnSpPr>
          <p:cNvPr id="19" name="Connector: Elbow 18">
            <a:extLst>
              <a:ext uri="{FF2B5EF4-FFF2-40B4-BE49-F238E27FC236}">
                <a16:creationId xmlns:a16="http://schemas.microsoft.com/office/drawing/2014/main" id="{73DBBD20-7A59-493C-B74D-D5FECF5E80ED}"/>
              </a:ext>
            </a:extLst>
          </p:cNvPr>
          <p:cNvCxnSpPr>
            <a:cxnSpLocks/>
            <a:stCxn id="17" idx="3"/>
            <a:endCxn id="6" idx="0"/>
          </p:cNvCxnSpPr>
          <p:nvPr/>
        </p:nvCxnSpPr>
        <p:spPr>
          <a:xfrm flipH="1" flipV="1">
            <a:off x="6841735" y="2274785"/>
            <a:ext cx="4184034" cy="385042"/>
          </a:xfrm>
          <a:prstGeom prst="bentConnector4">
            <a:avLst>
              <a:gd name="adj1" fmla="val -5464"/>
              <a:gd name="adj2" fmla="val 159370"/>
            </a:avLst>
          </a:prstGeom>
          <a:ln w="1905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7CCC897-08AD-45E2-8026-3202F000396E}"/>
              </a:ext>
            </a:extLst>
          </p:cNvPr>
          <p:cNvCxnSpPr>
            <a:stCxn id="16" idx="5"/>
            <a:endCxn id="6" idx="1"/>
          </p:cNvCxnSpPr>
          <p:nvPr/>
        </p:nvCxnSpPr>
        <p:spPr>
          <a:xfrm>
            <a:off x="6006449" y="2370376"/>
            <a:ext cx="450244" cy="289451"/>
          </a:xfrm>
          <a:prstGeom prst="straightConnector1">
            <a:avLst/>
          </a:prstGeom>
          <a:ln w="19050">
            <a:solidFill>
              <a:schemeClr val="accent6">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4792986-F4F3-4504-84A4-4CF2CD35FC63}"/>
              </a:ext>
            </a:extLst>
          </p:cNvPr>
          <p:cNvCxnSpPr>
            <a:stCxn id="9" idx="3"/>
            <a:endCxn id="16" idx="2"/>
          </p:cNvCxnSpPr>
          <p:nvPr/>
        </p:nvCxnSpPr>
        <p:spPr>
          <a:xfrm>
            <a:off x="8764155" y="4198173"/>
            <a:ext cx="450244" cy="289451"/>
          </a:xfrm>
          <a:prstGeom prst="straightConnector1">
            <a:avLst/>
          </a:prstGeom>
          <a:ln w="19050">
            <a:solidFill>
              <a:schemeClr val="accent6">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F098497-DD49-49C4-850C-3CBC33D859A3}"/>
              </a:ext>
            </a:extLst>
          </p:cNvPr>
          <p:cNvCxnSpPr>
            <a:cxnSpLocks/>
            <a:endCxn id="16" idx="5"/>
          </p:cNvCxnSpPr>
          <p:nvPr/>
        </p:nvCxnSpPr>
        <p:spPr>
          <a:xfrm>
            <a:off x="4979504" y="2370376"/>
            <a:ext cx="102694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FFB86983-0873-47C0-B55D-53C741AA8C0D}"/>
              </a:ext>
            </a:extLst>
          </p:cNvPr>
          <p:cNvSpPr>
            <a:spLocks noGrp="1"/>
          </p:cNvSpPr>
          <p:nvPr>
            <p:ph type="sldNum" sz="quarter" idx="12"/>
          </p:nvPr>
        </p:nvSpPr>
        <p:spPr/>
        <p:txBody>
          <a:bodyPr/>
          <a:lstStyle/>
          <a:p>
            <a:fld id="{C0DF9C1F-DB74-1E4B-8839-30A600129FD3}" type="slidenum">
              <a:rPr lang="en-US" smtClean="0"/>
              <a:t>38</a:t>
            </a:fld>
            <a:endParaRPr lang="en-US"/>
          </a:p>
        </p:txBody>
      </p:sp>
    </p:spTree>
    <p:extLst>
      <p:ext uri="{BB962C8B-B14F-4D97-AF65-F5344CB8AC3E}">
        <p14:creationId xmlns:p14="http://schemas.microsoft.com/office/powerpoint/2010/main" val="315399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Connector: Elbow 94">
            <a:extLst>
              <a:ext uri="{FF2B5EF4-FFF2-40B4-BE49-F238E27FC236}">
                <a16:creationId xmlns:a16="http://schemas.microsoft.com/office/drawing/2014/main" id="{6AE9EF26-71E9-4655-A501-F425A020E723}"/>
              </a:ext>
            </a:extLst>
          </p:cNvPr>
          <p:cNvCxnSpPr>
            <a:cxnSpLocks/>
            <a:stCxn id="40" idx="3"/>
            <a:endCxn id="93" idx="1"/>
          </p:cNvCxnSpPr>
          <p:nvPr/>
        </p:nvCxnSpPr>
        <p:spPr>
          <a:xfrm flipV="1">
            <a:off x="6276362" y="2179239"/>
            <a:ext cx="3864718" cy="873675"/>
          </a:xfrm>
          <a:prstGeom prst="bentConnector3">
            <a:avLst>
              <a:gd name="adj1" fmla="val 30197"/>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9490136-5952-4C9B-9D8F-45F891F3A538}"/>
              </a:ext>
            </a:extLst>
          </p:cNvPr>
          <p:cNvSpPr>
            <a:spLocks noGrp="1"/>
          </p:cNvSpPr>
          <p:nvPr>
            <p:ph type="title"/>
          </p:nvPr>
        </p:nvSpPr>
        <p:spPr/>
        <p:txBody>
          <a:bodyPr/>
          <a:lstStyle/>
          <a:p>
            <a:pPr algn="ctr"/>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b="1" dirty="0">
                <a:solidFill>
                  <a:schemeClr val="accent6">
                    <a:lumMod val="50000"/>
                  </a:schemeClr>
                </a:solidFill>
                <a:latin typeface="+mn-lt"/>
              </a:rPr>
              <a:t>: Loop Summary Node Structure</a:t>
            </a:r>
          </a:p>
        </p:txBody>
      </p:sp>
      <p:sp>
        <p:nvSpPr>
          <p:cNvPr id="4" name="Content Placeholder 2">
            <a:extLst>
              <a:ext uri="{FF2B5EF4-FFF2-40B4-BE49-F238E27FC236}">
                <a16:creationId xmlns:a16="http://schemas.microsoft.com/office/drawing/2014/main" id="{33377B7E-5DF3-4D97-B87F-16E639D7FB29}"/>
              </a:ext>
            </a:extLst>
          </p:cNvPr>
          <p:cNvSpPr>
            <a:spLocks noGrp="1"/>
          </p:cNvSpPr>
          <p:nvPr>
            <p:ph idx="1"/>
          </p:nvPr>
        </p:nvSpPr>
        <p:spPr>
          <a:xfrm>
            <a:off x="838199" y="1700491"/>
            <a:ext cx="4190997" cy="4243109"/>
          </a:xfrm>
        </p:spPr>
        <p:txBody>
          <a:bodyPr anchor="ctr"/>
          <a:lstStyle/>
          <a:p>
            <a:pPr marL="0" indent="0">
              <a:buNone/>
            </a:pPr>
            <a:r>
              <a:rPr lang="en-US" dirty="0">
                <a:solidFill>
                  <a:schemeClr val="accent6">
                    <a:lumMod val="50000"/>
                  </a:schemeClr>
                </a:solidFill>
              </a:rPr>
              <a:t>When loops are embedded, the </a:t>
            </a:r>
            <a:r>
              <a:rPr lang="en-US" b="1" dirty="0">
                <a:solidFill>
                  <a:schemeClr val="accent6">
                    <a:lumMod val="50000"/>
                  </a:schemeClr>
                </a:solidFill>
              </a:rPr>
              <a:t>inner-most</a:t>
            </a:r>
            <a:r>
              <a:rPr lang="en-US" dirty="0">
                <a:solidFill>
                  <a:schemeClr val="accent6">
                    <a:lumMod val="50000"/>
                  </a:schemeClr>
                </a:solidFill>
              </a:rPr>
              <a:t> loops are </a:t>
            </a:r>
            <a:r>
              <a:rPr lang="en-US" b="1" dirty="0">
                <a:solidFill>
                  <a:schemeClr val="accent6">
                    <a:lumMod val="50000"/>
                  </a:schemeClr>
                </a:solidFill>
              </a:rPr>
              <a:t>summarized</a:t>
            </a:r>
            <a:r>
              <a:rPr lang="en-US" dirty="0">
                <a:solidFill>
                  <a:schemeClr val="accent6">
                    <a:lumMod val="50000"/>
                  </a:schemeClr>
                </a:solidFill>
              </a:rPr>
              <a:t> first.</a:t>
            </a:r>
            <a:endParaRPr lang="en-US" baseline="-25000" dirty="0">
              <a:solidFill>
                <a:schemeClr val="accent6">
                  <a:lumMod val="50000"/>
                </a:schemeClr>
              </a:solidFill>
            </a:endParaRPr>
          </a:p>
        </p:txBody>
      </p:sp>
      <p:grpSp>
        <p:nvGrpSpPr>
          <p:cNvPr id="88" name="Group 87">
            <a:extLst>
              <a:ext uri="{FF2B5EF4-FFF2-40B4-BE49-F238E27FC236}">
                <a16:creationId xmlns:a16="http://schemas.microsoft.com/office/drawing/2014/main" id="{C9D53CD5-AB23-4496-87EA-2E5BD9719365}"/>
              </a:ext>
            </a:extLst>
          </p:cNvPr>
          <p:cNvGrpSpPr/>
          <p:nvPr/>
        </p:nvGrpSpPr>
        <p:grpSpPr>
          <a:xfrm>
            <a:off x="7049427" y="2667786"/>
            <a:ext cx="3861737" cy="2308517"/>
            <a:chOff x="7049427" y="2667786"/>
            <a:chExt cx="3861737" cy="2308517"/>
          </a:xfrm>
        </p:grpSpPr>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7F3202E7-A04D-4E6A-A6AA-356E21F34393}"/>
                    </a:ext>
                  </a:extLst>
                </p:cNvPr>
                <p:cNvSpPr/>
                <p:nvPr/>
              </p:nvSpPr>
              <p:spPr>
                <a:xfrm>
                  <a:off x="7049427" y="4206218"/>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3</m:t>
                        </m:r>
                      </m:oMath>
                    </m:oMathPara>
                  </a14:m>
                  <a:endParaRPr lang="en-US" sz="2400" dirty="0">
                    <a:solidFill>
                      <a:schemeClr val="accent6">
                        <a:lumMod val="50000"/>
                      </a:schemeClr>
                    </a:solidFill>
                  </a:endParaRPr>
                </a:p>
              </p:txBody>
            </p:sp>
          </mc:Choice>
          <mc:Fallback xmlns="">
            <p:sp>
              <p:nvSpPr>
                <p:cNvPr id="48" name="Rectangle 47">
                  <a:extLst>
                    <a:ext uri="{FF2B5EF4-FFF2-40B4-BE49-F238E27FC236}">
                      <a16:creationId xmlns:a16="http://schemas.microsoft.com/office/drawing/2014/main" id="{7F3202E7-A04D-4E6A-A6AA-356E21F34393}"/>
                    </a:ext>
                  </a:extLst>
                </p:cNvPr>
                <p:cNvSpPr>
                  <a:spLocks noRot="1" noChangeAspect="1" noMove="1" noResize="1" noEditPoints="1" noAdjustHandles="1" noChangeArrowheads="1" noChangeShapeType="1" noTextEdit="1"/>
                </p:cNvSpPr>
                <p:nvPr/>
              </p:nvSpPr>
              <p:spPr>
                <a:xfrm>
                  <a:off x="7049427" y="4206218"/>
                  <a:ext cx="770084" cy="770084"/>
                </a:xfrm>
                <a:prstGeom prst="rect">
                  <a:avLst/>
                </a:prstGeom>
                <a:blipFill>
                  <a:blip r:embed="rId3"/>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66F4AF8F-6F86-4D92-BB25-DFA51F216C96}"/>
                    </a:ext>
                  </a:extLst>
                </p:cNvPr>
                <p:cNvSpPr/>
                <p:nvPr/>
              </p:nvSpPr>
              <p:spPr>
                <a:xfrm>
                  <a:off x="8590284" y="266778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4</m:t>
                        </m:r>
                      </m:oMath>
                    </m:oMathPara>
                  </a14:m>
                  <a:endParaRPr lang="en-US" sz="2400" dirty="0">
                    <a:solidFill>
                      <a:schemeClr val="accent6">
                        <a:lumMod val="50000"/>
                      </a:schemeClr>
                    </a:solidFill>
                  </a:endParaRPr>
                </a:p>
              </p:txBody>
            </p:sp>
          </mc:Choice>
          <mc:Fallback xmlns="">
            <p:sp>
              <p:nvSpPr>
                <p:cNvPr id="61" name="Rectangle 60">
                  <a:extLst>
                    <a:ext uri="{FF2B5EF4-FFF2-40B4-BE49-F238E27FC236}">
                      <a16:creationId xmlns:a16="http://schemas.microsoft.com/office/drawing/2014/main" id="{66F4AF8F-6F86-4D92-BB25-DFA51F216C96}"/>
                    </a:ext>
                  </a:extLst>
                </p:cNvPr>
                <p:cNvSpPr>
                  <a:spLocks noRot="1" noChangeAspect="1" noMove="1" noResize="1" noEditPoints="1" noAdjustHandles="1" noChangeArrowheads="1" noChangeShapeType="1" noTextEdit="1"/>
                </p:cNvSpPr>
                <p:nvPr/>
              </p:nvSpPr>
              <p:spPr>
                <a:xfrm>
                  <a:off x="8590284" y="2667786"/>
                  <a:ext cx="770084" cy="770084"/>
                </a:xfrm>
                <a:prstGeom prst="rect">
                  <a:avLst/>
                </a:prstGeom>
                <a:blipFill>
                  <a:blip r:embed="rId4"/>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CFC3DEDA-35F3-40B2-9BD1-704556D6EC94}"/>
                    </a:ext>
                  </a:extLst>
                </p:cNvPr>
                <p:cNvSpPr/>
                <p:nvPr/>
              </p:nvSpPr>
              <p:spPr>
                <a:xfrm>
                  <a:off x="8590284" y="4206132"/>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7</m:t>
                        </m:r>
                      </m:oMath>
                    </m:oMathPara>
                  </a14:m>
                  <a:endParaRPr lang="en-US" sz="2400" dirty="0">
                    <a:solidFill>
                      <a:schemeClr val="accent6">
                        <a:lumMod val="50000"/>
                      </a:schemeClr>
                    </a:solidFill>
                  </a:endParaRPr>
                </a:p>
              </p:txBody>
            </p:sp>
          </mc:Choice>
          <mc:Fallback xmlns="">
            <p:sp>
              <p:nvSpPr>
                <p:cNvPr id="62" name="Rectangle 61">
                  <a:extLst>
                    <a:ext uri="{FF2B5EF4-FFF2-40B4-BE49-F238E27FC236}">
                      <a16:creationId xmlns:a16="http://schemas.microsoft.com/office/drawing/2014/main" id="{CFC3DEDA-35F3-40B2-9BD1-704556D6EC94}"/>
                    </a:ext>
                  </a:extLst>
                </p:cNvPr>
                <p:cNvSpPr>
                  <a:spLocks noRot="1" noChangeAspect="1" noMove="1" noResize="1" noEditPoints="1" noAdjustHandles="1" noChangeArrowheads="1" noChangeShapeType="1" noTextEdit="1"/>
                </p:cNvSpPr>
                <p:nvPr/>
              </p:nvSpPr>
              <p:spPr>
                <a:xfrm>
                  <a:off x="8590284" y="4206132"/>
                  <a:ext cx="770084" cy="770084"/>
                </a:xfrm>
                <a:prstGeom prst="rect">
                  <a:avLst/>
                </a:prstGeom>
                <a:blipFill>
                  <a:blip r:embed="rId5"/>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94CBF76C-F3C0-4757-9449-F7EC077BE254}"/>
                    </a:ext>
                  </a:extLst>
                </p:cNvPr>
                <p:cNvSpPr/>
                <p:nvPr/>
              </p:nvSpPr>
              <p:spPr>
                <a:xfrm>
                  <a:off x="10141080" y="2667786"/>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5</m:t>
                        </m:r>
                      </m:oMath>
                    </m:oMathPara>
                  </a14:m>
                  <a:endParaRPr lang="en-US" sz="2400" dirty="0">
                    <a:solidFill>
                      <a:schemeClr val="accent6">
                        <a:lumMod val="50000"/>
                      </a:schemeClr>
                    </a:solidFill>
                  </a:endParaRPr>
                </a:p>
              </p:txBody>
            </p:sp>
          </mc:Choice>
          <mc:Fallback xmlns="">
            <p:sp>
              <p:nvSpPr>
                <p:cNvPr id="64" name="Rectangle 63">
                  <a:extLst>
                    <a:ext uri="{FF2B5EF4-FFF2-40B4-BE49-F238E27FC236}">
                      <a16:creationId xmlns:a16="http://schemas.microsoft.com/office/drawing/2014/main" id="{94CBF76C-F3C0-4757-9449-F7EC077BE254}"/>
                    </a:ext>
                  </a:extLst>
                </p:cNvPr>
                <p:cNvSpPr>
                  <a:spLocks noRot="1" noChangeAspect="1" noMove="1" noResize="1" noEditPoints="1" noAdjustHandles="1" noChangeArrowheads="1" noChangeShapeType="1" noTextEdit="1"/>
                </p:cNvSpPr>
                <p:nvPr/>
              </p:nvSpPr>
              <p:spPr>
                <a:xfrm>
                  <a:off x="10141080" y="2667786"/>
                  <a:ext cx="770084" cy="770084"/>
                </a:xfrm>
                <a:prstGeom prst="rect">
                  <a:avLst/>
                </a:prstGeom>
                <a:blipFill>
                  <a:blip r:embed="rId6"/>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204AC59C-7DDC-4E43-81B0-9B1CC0359755}"/>
                    </a:ext>
                  </a:extLst>
                </p:cNvPr>
                <p:cNvSpPr/>
                <p:nvPr/>
              </p:nvSpPr>
              <p:spPr>
                <a:xfrm>
                  <a:off x="10141080" y="4206132"/>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6</m:t>
                        </m:r>
                      </m:oMath>
                    </m:oMathPara>
                  </a14:m>
                  <a:endParaRPr lang="en-US" sz="2400" dirty="0">
                    <a:solidFill>
                      <a:schemeClr val="accent6">
                        <a:lumMod val="50000"/>
                      </a:schemeClr>
                    </a:solidFill>
                  </a:endParaRPr>
                </a:p>
              </p:txBody>
            </p:sp>
          </mc:Choice>
          <mc:Fallback xmlns="">
            <p:sp>
              <p:nvSpPr>
                <p:cNvPr id="65" name="Rectangle 64">
                  <a:extLst>
                    <a:ext uri="{FF2B5EF4-FFF2-40B4-BE49-F238E27FC236}">
                      <a16:creationId xmlns:a16="http://schemas.microsoft.com/office/drawing/2014/main" id="{204AC59C-7DDC-4E43-81B0-9B1CC0359755}"/>
                    </a:ext>
                  </a:extLst>
                </p:cNvPr>
                <p:cNvSpPr>
                  <a:spLocks noRot="1" noChangeAspect="1" noMove="1" noResize="1" noEditPoints="1" noAdjustHandles="1" noChangeArrowheads="1" noChangeShapeType="1" noTextEdit="1"/>
                </p:cNvSpPr>
                <p:nvPr/>
              </p:nvSpPr>
              <p:spPr>
                <a:xfrm>
                  <a:off x="10141080" y="4206132"/>
                  <a:ext cx="770084" cy="770084"/>
                </a:xfrm>
                <a:prstGeom prst="rect">
                  <a:avLst/>
                </a:prstGeom>
                <a:blipFill>
                  <a:blip r:embed="rId7"/>
                  <a:stretch>
                    <a:fillRect/>
                  </a:stretch>
                </a:blipFill>
                <a:ln w="19050">
                  <a:solidFill>
                    <a:schemeClr val="accent6">
                      <a:lumMod val="50000"/>
                    </a:schemeClr>
                  </a:solidFill>
                </a:ln>
              </p:spPr>
              <p:txBody>
                <a:bodyPr/>
                <a:lstStyle/>
                <a:p>
                  <a:r>
                    <a:rPr lang="en-US">
                      <a:noFill/>
                    </a:rPr>
                    <a:t> </a:t>
                  </a:r>
                </a:p>
              </p:txBody>
            </p:sp>
          </mc:Fallback>
        </mc:AlternateContent>
        <p:cxnSp>
          <p:nvCxnSpPr>
            <p:cNvPr id="78" name="Connector: Elbow 77">
              <a:extLst>
                <a:ext uri="{FF2B5EF4-FFF2-40B4-BE49-F238E27FC236}">
                  <a16:creationId xmlns:a16="http://schemas.microsoft.com/office/drawing/2014/main" id="{814A9533-5F09-47F1-B4E4-DCF2D565E507}"/>
                </a:ext>
              </a:extLst>
            </p:cNvPr>
            <p:cNvCxnSpPr>
              <a:stCxn id="48" idx="3"/>
              <a:endCxn id="61" idx="1"/>
            </p:cNvCxnSpPr>
            <p:nvPr/>
          </p:nvCxnSpPr>
          <p:spPr>
            <a:xfrm flipV="1">
              <a:off x="7819511" y="3052828"/>
              <a:ext cx="770773" cy="1538432"/>
            </a:xfrm>
            <a:prstGeom prst="bentConnector3">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7FA4C5D-932E-43BF-9B1D-F5304A8AEF99}"/>
                </a:ext>
              </a:extLst>
            </p:cNvPr>
            <p:cNvCxnSpPr>
              <a:stCxn id="61" idx="3"/>
              <a:endCxn id="64" idx="1"/>
            </p:cNvCxnSpPr>
            <p:nvPr/>
          </p:nvCxnSpPr>
          <p:spPr>
            <a:xfrm>
              <a:off x="9360368" y="3052828"/>
              <a:ext cx="780712"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8AF9573-C2BC-467F-8500-20543E990345}"/>
                </a:ext>
              </a:extLst>
            </p:cNvPr>
            <p:cNvCxnSpPr>
              <a:stCxn id="64" idx="2"/>
              <a:endCxn id="65" idx="0"/>
            </p:cNvCxnSpPr>
            <p:nvPr/>
          </p:nvCxnSpPr>
          <p:spPr>
            <a:xfrm>
              <a:off x="10526122" y="3437870"/>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BC02813A-2950-4C21-8057-C6CDD6176DD5}"/>
                </a:ext>
              </a:extLst>
            </p:cNvPr>
            <p:cNvCxnSpPr>
              <a:stCxn id="65" idx="1"/>
              <a:endCxn id="62" idx="3"/>
            </p:cNvCxnSpPr>
            <p:nvPr/>
          </p:nvCxnSpPr>
          <p:spPr>
            <a:xfrm flipH="1">
              <a:off x="9360368" y="4591174"/>
              <a:ext cx="780712"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53E27A15-D699-4360-9DB2-F49C91728148}"/>
                </a:ext>
              </a:extLst>
            </p:cNvPr>
            <p:cNvCxnSpPr>
              <a:stCxn id="62" idx="2"/>
              <a:endCxn id="48" idx="2"/>
            </p:cNvCxnSpPr>
            <p:nvPr/>
          </p:nvCxnSpPr>
          <p:spPr>
            <a:xfrm rot="5400000">
              <a:off x="8204855" y="4205831"/>
              <a:ext cx="86" cy="1540857"/>
            </a:xfrm>
            <a:prstGeom prst="bentConnector3">
              <a:avLst>
                <a:gd name="adj1" fmla="val 265913953"/>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Straight Arrow Connector 4">
            <a:extLst>
              <a:ext uri="{FF2B5EF4-FFF2-40B4-BE49-F238E27FC236}">
                <a16:creationId xmlns:a16="http://schemas.microsoft.com/office/drawing/2014/main" id="{D9918C34-AAC7-405E-811A-DD16AF4E8EF5}"/>
              </a:ext>
            </a:extLst>
          </p:cNvPr>
          <p:cNvCxnSpPr>
            <a:stCxn id="40" idx="3"/>
            <a:endCxn id="42" idx="1"/>
          </p:cNvCxnSpPr>
          <p:nvPr/>
        </p:nvCxnSpPr>
        <p:spPr>
          <a:xfrm>
            <a:off x="6276362" y="3052914"/>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DCC538A8-E925-4112-8E69-C7EA5EB6233D}"/>
                  </a:ext>
                </a:extLst>
              </p:cNvPr>
              <p:cNvSpPr/>
              <p:nvPr/>
            </p:nvSpPr>
            <p:spPr>
              <a:xfrm>
                <a:off x="5506278" y="2667872"/>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1</m:t>
                      </m:r>
                    </m:oMath>
                  </m:oMathPara>
                </a14:m>
                <a:endParaRPr lang="en-US" sz="2400" dirty="0">
                  <a:solidFill>
                    <a:schemeClr val="accent6">
                      <a:lumMod val="50000"/>
                    </a:schemeClr>
                  </a:solidFill>
                </a:endParaRPr>
              </a:p>
            </p:txBody>
          </p:sp>
        </mc:Choice>
        <mc:Fallback xmlns="">
          <p:sp>
            <p:nvSpPr>
              <p:cNvPr id="40" name="Rectangle 39">
                <a:extLst>
                  <a:ext uri="{FF2B5EF4-FFF2-40B4-BE49-F238E27FC236}">
                    <a16:creationId xmlns:a16="http://schemas.microsoft.com/office/drawing/2014/main" id="{DCC538A8-E925-4112-8E69-C7EA5EB6233D}"/>
                  </a:ext>
                </a:extLst>
              </p:cNvPr>
              <p:cNvSpPr>
                <a:spLocks noRot="1" noChangeAspect="1" noMove="1" noResize="1" noEditPoints="1" noAdjustHandles="1" noChangeArrowheads="1" noChangeShapeType="1" noTextEdit="1"/>
              </p:cNvSpPr>
              <p:nvPr/>
            </p:nvSpPr>
            <p:spPr>
              <a:xfrm>
                <a:off x="5506278" y="2667872"/>
                <a:ext cx="770084" cy="770084"/>
              </a:xfrm>
              <a:prstGeom prst="rect">
                <a:avLst/>
              </a:prstGeom>
              <a:blipFill>
                <a:blip r:embed="rId8"/>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80BF7748-43C8-4584-95F1-55E7A90891AC}"/>
                  </a:ext>
                </a:extLst>
              </p:cNvPr>
              <p:cNvSpPr/>
              <p:nvPr/>
            </p:nvSpPr>
            <p:spPr>
              <a:xfrm>
                <a:off x="7049427" y="2667872"/>
                <a:ext cx="770084" cy="770084"/>
              </a:xfrm>
              <a:prstGeom prst="rect">
                <a:avLst/>
              </a:prstGeom>
              <a:solidFill>
                <a:srgbClr val="FFFFFF"/>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2</m:t>
                      </m:r>
                    </m:oMath>
                  </m:oMathPara>
                </a14:m>
                <a:endParaRPr lang="en-US" sz="2400" dirty="0">
                  <a:solidFill>
                    <a:schemeClr val="accent6">
                      <a:lumMod val="50000"/>
                    </a:schemeClr>
                  </a:solidFill>
                </a:endParaRPr>
              </a:p>
            </p:txBody>
          </p:sp>
        </mc:Choice>
        <mc:Fallback xmlns="">
          <p:sp>
            <p:nvSpPr>
              <p:cNvPr id="42" name="Rectangle 41">
                <a:extLst>
                  <a:ext uri="{FF2B5EF4-FFF2-40B4-BE49-F238E27FC236}">
                    <a16:creationId xmlns:a16="http://schemas.microsoft.com/office/drawing/2014/main" id="{80BF7748-43C8-4584-95F1-55E7A90891AC}"/>
                  </a:ext>
                </a:extLst>
              </p:cNvPr>
              <p:cNvSpPr>
                <a:spLocks noRot="1" noChangeAspect="1" noMove="1" noResize="1" noEditPoints="1" noAdjustHandles="1" noChangeArrowheads="1" noChangeShapeType="1" noTextEdit="1"/>
              </p:cNvSpPr>
              <p:nvPr/>
            </p:nvSpPr>
            <p:spPr>
              <a:xfrm>
                <a:off x="7049427" y="2667872"/>
                <a:ext cx="770084" cy="770084"/>
              </a:xfrm>
              <a:prstGeom prst="rect">
                <a:avLst/>
              </a:prstGeom>
              <a:blipFill>
                <a:blip r:embed="rId9"/>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35A23F8F-BD7B-41AE-ADEA-4F128206E97E}"/>
                  </a:ext>
                </a:extLst>
              </p:cNvPr>
              <p:cNvSpPr/>
              <p:nvPr/>
            </p:nvSpPr>
            <p:spPr>
              <a:xfrm>
                <a:off x="5506278" y="4206218"/>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8</m:t>
                      </m:r>
                    </m:oMath>
                  </m:oMathPara>
                </a14:m>
                <a:endParaRPr lang="en-US" sz="2400" dirty="0">
                  <a:solidFill>
                    <a:schemeClr val="accent6">
                      <a:lumMod val="50000"/>
                    </a:schemeClr>
                  </a:solidFill>
                </a:endParaRPr>
              </a:p>
            </p:txBody>
          </p:sp>
        </mc:Choice>
        <mc:Fallback xmlns="">
          <p:sp>
            <p:nvSpPr>
              <p:cNvPr id="46" name="Rectangle 45">
                <a:extLst>
                  <a:ext uri="{FF2B5EF4-FFF2-40B4-BE49-F238E27FC236}">
                    <a16:creationId xmlns:a16="http://schemas.microsoft.com/office/drawing/2014/main" id="{35A23F8F-BD7B-41AE-ADEA-4F128206E97E}"/>
                  </a:ext>
                </a:extLst>
              </p:cNvPr>
              <p:cNvSpPr>
                <a:spLocks noRot="1" noChangeAspect="1" noMove="1" noResize="1" noEditPoints="1" noAdjustHandles="1" noChangeArrowheads="1" noChangeShapeType="1" noTextEdit="1"/>
              </p:cNvSpPr>
              <p:nvPr/>
            </p:nvSpPr>
            <p:spPr>
              <a:xfrm>
                <a:off x="5506278" y="4206218"/>
                <a:ext cx="770084" cy="770084"/>
              </a:xfrm>
              <a:prstGeom prst="rect">
                <a:avLst/>
              </a:prstGeom>
              <a:blipFill>
                <a:blip r:embed="rId10"/>
                <a:stretch>
                  <a:fillRect/>
                </a:stretch>
              </a:blipFill>
              <a:ln w="19050">
                <a:solidFill>
                  <a:schemeClr val="accent6">
                    <a:lumMod val="50000"/>
                  </a:schemeClr>
                </a:solidFill>
              </a:ln>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E128F3E3-F7F9-4706-9C52-7FF49D2CCFAF}"/>
              </a:ext>
            </a:extLst>
          </p:cNvPr>
          <p:cNvCxnSpPr>
            <a:stCxn id="42" idx="2"/>
            <a:endCxn id="48" idx="0"/>
          </p:cNvCxnSpPr>
          <p:nvPr/>
        </p:nvCxnSpPr>
        <p:spPr>
          <a:xfrm>
            <a:off x="7434469" y="3437956"/>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789C502-CFDA-4292-9E1E-70EC0507FC19}"/>
              </a:ext>
            </a:extLst>
          </p:cNvPr>
          <p:cNvCxnSpPr>
            <a:stCxn id="48" idx="1"/>
            <a:endCxn id="46" idx="3"/>
          </p:cNvCxnSpPr>
          <p:nvPr/>
        </p:nvCxnSpPr>
        <p:spPr>
          <a:xfrm flipH="1">
            <a:off x="6276362" y="4591260"/>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0A3D18C-7F79-44CB-A2A3-4CAA322DB67C}"/>
              </a:ext>
            </a:extLst>
          </p:cNvPr>
          <p:cNvCxnSpPr>
            <a:stCxn id="46" idx="0"/>
            <a:endCxn id="40" idx="2"/>
          </p:cNvCxnSpPr>
          <p:nvPr/>
        </p:nvCxnSpPr>
        <p:spPr>
          <a:xfrm flipV="1">
            <a:off x="5891320" y="3437956"/>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Hexagon 88">
                <a:extLst>
                  <a:ext uri="{FF2B5EF4-FFF2-40B4-BE49-F238E27FC236}">
                    <a16:creationId xmlns:a16="http://schemas.microsoft.com/office/drawing/2014/main" id="{16F4ED9F-839B-4C6D-8B4E-2F451D495978}"/>
                  </a:ext>
                </a:extLst>
              </p:cNvPr>
              <p:cNvSpPr/>
              <p:nvPr/>
            </p:nvSpPr>
            <p:spPr>
              <a:xfrm rot="5400000">
                <a:off x="6984839" y="4267825"/>
                <a:ext cx="893298" cy="770084"/>
              </a:xfrm>
              <a:prstGeom prst="hexagon">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3</m:t>
                      </m:r>
                    </m:oMath>
                  </m:oMathPara>
                </a14:m>
                <a:endParaRPr lang="en-US" sz="2400" baseline="-25000" dirty="0">
                  <a:solidFill>
                    <a:schemeClr val="accent6">
                      <a:lumMod val="50000"/>
                    </a:schemeClr>
                  </a:solidFill>
                </a:endParaRPr>
              </a:p>
            </p:txBody>
          </p:sp>
        </mc:Choice>
        <mc:Fallback xmlns="">
          <p:sp>
            <p:nvSpPr>
              <p:cNvPr id="89" name="Hexagon 88">
                <a:extLst>
                  <a:ext uri="{FF2B5EF4-FFF2-40B4-BE49-F238E27FC236}">
                    <a16:creationId xmlns:a16="http://schemas.microsoft.com/office/drawing/2014/main" id="{16F4ED9F-839B-4C6D-8B4E-2F451D495978}"/>
                  </a:ext>
                </a:extLst>
              </p:cNvPr>
              <p:cNvSpPr>
                <a:spLocks noRot="1" noChangeAspect="1" noMove="1" noResize="1" noEditPoints="1" noAdjustHandles="1" noChangeArrowheads="1" noChangeShapeType="1" noTextEdit="1"/>
              </p:cNvSpPr>
              <p:nvPr/>
            </p:nvSpPr>
            <p:spPr>
              <a:xfrm rot="5400000">
                <a:off x="6984839" y="4267825"/>
                <a:ext cx="893298" cy="770084"/>
              </a:xfrm>
              <a:prstGeom prst="hexagon">
                <a:avLst/>
              </a:prstGeom>
              <a:blipFill>
                <a:blip r:embed="rId11"/>
                <a:stretch>
                  <a:fillRect/>
                </a:stretch>
              </a:blipFill>
              <a:ln w="19050">
                <a:solidFill>
                  <a:schemeClr val="accent6">
                    <a:lumMod val="50000"/>
                  </a:schemeClr>
                </a:solidFill>
              </a:ln>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A705BF41-D0B3-4857-897E-50892D4B0D49}"/>
              </a:ext>
            </a:extLst>
          </p:cNvPr>
          <p:cNvCxnSpPr>
            <a:cxnSpLocks/>
            <a:endCxn id="40" idx="1"/>
          </p:cNvCxnSpPr>
          <p:nvPr/>
        </p:nvCxnSpPr>
        <p:spPr>
          <a:xfrm>
            <a:off x="4750904" y="3052828"/>
            <a:ext cx="755374" cy="86"/>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A60542FE-C7CF-4A8F-91F2-BA076E07EC4C}"/>
                  </a:ext>
                </a:extLst>
              </p:cNvPr>
              <p:cNvSpPr/>
              <p:nvPr/>
            </p:nvSpPr>
            <p:spPr>
              <a:xfrm>
                <a:off x="10141080" y="179419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9</m:t>
                      </m:r>
                    </m:oMath>
                  </m:oMathPara>
                </a14:m>
                <a:endParaRPr lang="en-US" sz="2400" dirty="0">
                  <a:solidFill>
                    <a:schemeClr val="accent6">
                      <a:lumMod val="50000"/>
                    </a:schemeClr>
                  </a:solidFill>
                </a:endParaRPr>
              </a:p>
            </p:txBody>
          </p:sp>
        </mc:Choice>
        <mc:Fallback xmlns="">
          <p:sp>
            <p:nvSpPr>
              <p:cNvPr id="93" name="Rectangle 92">
                <a:extLst>
                  <a:ext uri="{FF2B5EF4-FFF2-40B4-BE49-F238E27FC236}">
                    <a16:creationId xmlns:a16="http://schemas.microsoft.com/office/drawing/2014/main" id="{A60542FE-C7CF-4A8F-91F2-BA076E07EC4C}"/>
                  </a:ext>
                </a:extLst>
              </p:cNvPr>
              <p:cNvSpPr>
                <a:spLocks noRot="1" noChangeAspect="1" noMove="1" noResize="1" noEditPoints="1" noAdjustHandles="1" noChangeArrowheads="1" noChangeShapeType="1" noTextEdit="1"/>
              </p:cNvSpPr>
              <p:nvPr/>
            </p:nvSpPr>
            <p:spPr>
              <a:xfrm>
                <a:off x="10141080" y="1794197"/>
                <a:ext cx="770084" cy="770084"/>
              </a:xfrm>
              <a:prstGeom prst="rect">
                <a:avLst/>
              </a:prstGeom>
              <a:blipFill>
                <a:blip r:embed="rId12"/>
                <a:stretch>
                  <a:fillRect/>
                </a:stretch>
              </a:blipFill>
              <a:ln w="19050">
                <a:solidFill>
                  <a:schemeClr val="accent6">
                    <a:lumMod val="50000"/>
                  </a:schemeClr>
                </a:solidFill>
              </a:ln>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711F1AA7-5114-40E9-AA13-B651F3A61189}"/>
              </a:ext>
            </a:extLst>
          </p:cNvPr>
          <p:cNvSpPr>
            <a:spLocks noGrp="1"/>
          </p:cNvSpPr>
          <p:nvPr>
            <p:ph type="sldNum" sz="quarter" idx="12"/>
          </p:nvPr>
        </p:nvSpPr>
        <p:spPr/>
        <p:txBody>
          <a:bodyPr/>
          <a:lstStyle/>
          <a:p>
            <a:fld id="{C0DF9C1F-DB74-1E4B-8839-30A600129FD3}" type="slidenum">
              <a:rPr lang="en-US" smtClean="0"/>
              <a:t>39</a:t>
            </a:fld>
            <a:endParaRPr lang="en-US"/>
          </a:p>
        </p:txBody>
      </p:sp>
    </p:spTree>
    <p:extLst>
      <p:ext uri="{BB962C8B-B14F-4D97-AF65-F5344CB8AC3E}">
        <p14:creationId xmlns:p14="http://schemas.microsoft.com/office/powerpoint/2010/main" val="62702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88"/>
                                        </p:tgtEl>
                                        <p:attrNameLst>
                                          <p:attrName>ppt_w</p:attrName>
                                        </p:attrNameLst>
                                      </p:cBhvr>
                                      <p:tavLst>
                                        <p:tav tm="0">
                                          <p:val>
                                            <p:strVal val="ppt_w"/>
                                          </p:val>
                                        </p:tav>
                                        <p:tav tm="100000">
                                          <p:val>
                                            <p:fltVal val="0"/>
                                          </p:val>
                                        </p:tav>
                                      </p:tavLst>
                                    </p:anim>
                                    <p:anim calcmode="lin" valueType="num">
                                      <p:cBhvr>
                                        <p:cTn id="7" dur="500"/>
                                        <p:tgtEl>
                                          <p:spTgt spid="88"/>
                                        </p:tgtEl>
                                        <p:attrNameLst>
                                          <p:attrName>ppt_h</p:attrName>
                                        </p:attrNameLst>
                                      </p:cBhvr>
                                      <p:tavLst>
                                        <p:tav tm="0">
                                          <p:val>
                                            <p:strVal val="ppt_h"/>
                                          </p:val>
                                        </p:tav>
                                        <p:tav tm="100000">
                                          <p:val>
                                            <p:fltVal val="0"/>
                                          </p:val>
                                        </p:tav>
                                      </p:tavLst>
                                    </p:anim>
                                    <p:animEffect transition="out" filter="fade">
                                      <p:cBhvr>
                                        <p:cTn id="8" dur="500"/>
                                        <p:tgtEl>
                                          <p:spTgt spid="88"/>
                                        </p:tgtEl>
                                      </p:cBhvr>
                                    </p:animEffect>
                                    <p:set>
                                      <p:cBhvr>
                                        <p:cTn id="9" dur="1" fill="hold">
                                          <p:stCondLst>
                                            <p:cond delay="499"/>
                                          </p:stCondLst>
                                        </p:cTn>
                                        <p:tgtEl>
                                          <p:spTgt spid="88"/>
                                        </p:tgtEl>
                                        <p:attrNameLst>
                                          <p:attrName>style.visibility</p:attrName>
                                        </p:attrNameLst>
                                      </p:cBhvr>
                                      <p:to>
                                        <p:strVal val="hidden"/>
                                      </p:to>
                                    </p:se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9"/>
                                        </p:tgtEl>
                                        <p:attrNameLst>
                                          <p:attrName>style.visibility</p:attrName>
                                        </p:attrNameLst>
                                      </p:cBhvr>
                                      <p:to>
                                        <p:strVal val="visible"/>
                                      </p:to>
                                    </p:set>
                                    <p:anim calcmode="lin" valueType="num">
                                      <p:cBhvr>
                                        <p:cTn id="13" dur="500" fill="hold"/>
                                        <p:tgtEl>
                                          <p:spTgt spid="89"/>
                                        </p:tgtEl>
                                        <p:attrNameLst>
                                          <p:attrName>ppt_w</p:attrName>
                                        </p:attrNameLst>
                                      </p:cBhvr>
                                      <p:tavLst>
                                        <p:tav tm="0">
                                          <p:val>
                                            <p:fltVal val="0"/>
                                          </p:val>
                                        </p:tav>
                                        <p:tav tm="100000">
                                          <p:val>
                                            <p:strVal val="#ppt_w"/>
                                          </p:val>
                                        </p:tav>
                                      </p:tavLst>
                                    </p:anim>
                                    <p:anim calcmode="lin" valueType="num">
                                      <p:cBhvr>
                                        <p:cTn id="14" dur="500" fill="hold"/>
                                        <p:tgtEl>
                                          <p:spTgt spid="89"/>
                                        </p:tgtEl>
                                        <p:attrNameLst>
                                          <p:attrName>ppt_h</p:attrName>
                                        </p:attrNameLst>
                                      </p:cBhvr>
                                      <p:tavLst>
                                        <p:tav tm="0">
                                          <p:val>
                                            <p:fltVal val="0"/>
                                          </p:val>
                                        </p:tav>
                                        <p:tav tm="100000">
                                          <p:val>
                                            <p:strVal val="#ppt_h"/>
                                          </p:val>
                                        </p:tav>
                                      </p:tavLst>
                                    </p:anim>
                                    <p:animEffect transition="in" filter="fade">
                                      <p:cBhvr>
                                        <p:cTn id="15"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37F86-7FC7-43DE-B539-12CC69AFC9C7}"/>
              </a:ext>
            </a:extLst>
          </p:cNvPr>
          <p:cNvSpPr>
            <a:spLocks noGrp="1"/>
          </p:cNvSpPr>
          <p:nvPr>
            <p:ph type="title"/>
          </p:nvPr>
        </p:nvSpPr>
        <p:spPr>
          <a:xfrm>
            <a:off x="838200" y="365129"/>
            <a:ext cx="10515600" cy="1325563"/>
          </a:xfrm>
        </p:spPr>
        <p:txBody>
          <a:bodyPr/>
          <a:lstStyle/>
          <a:p>
            <a:r>
              <a:rPr lang="en-US" b="1" dirty="0">
                <a:solidFill>
                  <a:schemeClr val="accent6">
                    <a:lumMod val="50000"/>
                  </a:schemeClr>
                </a:solidFill>
                <a:latin typeface="+mn-lt"/>
              </a:rPr>
              <a:t>Classical </a:t>
            </a:r>
            <a:r>
              <a:rPr lang="en-US" b="1" dirty="0" err="1">
                <a:solidFill>
                  <a:schemeClr val="accent6">
                    <a:lumMod val="50000"/>
                  </a:schemeClr>
                </a:solidFill>
                <a:latin typeface="+mn-lt"/>
              </a:rPr>
              <a:t>Schedulability</a:t>
            </a:r>
            <a:r>
              <a:rPr lang="en-US" b="1" dirty="0">
                <a:solidFill>
                  <a:schemeClr val="accent6">
                    <a:lumMod val="50000"/>
                  </a:schemeClr>
                </a:solidFill>
                <a:latin typeface="+mn-lt"/>
              </a:rPr>
              <a:t> Analysis</a:t>
            </a:r>
            <a:endParaRPr lang="en-US" dirty="0">
              <a:latin typeface="+mn-lt"/>
            </a:endParaRPr>
          </a:p>
        </p:txBody>
      </p:sp>
      <p:sp>
        <p:nvSpPr>
          <p:cNvPr id="7" name="Text Placeholder 2">
            <a:extLst>
              <a:ext uri="{FF2B5EF4-FFF2-40B4-BE49-F238E27FC236}">
                <a16:creationId xmlns:a16="http://schemas.microsoft.com/office/drawing/2014/main" id="{A3FA8C73-4F7E-4FD9-833F-32ABDF031927}"/>
              </a:ext>
            </a:extLst>
          </p:cNvPr>
          <p:cNvSpPr>
            <a:spLocks noGrp="1"/>
          </p:cNvSpPr>
          <p:nvPr>
            <p:ph idx="1"/>
          </p:nvPr>
        </p:nvSpPr>
        <p:spPr>
          <a:xfrm>
            <a:off x="838199" y="1835781"/>
            <a:ext cx="5400555" cy="1657904"/>
          </a:xfrm>
        </p:spPr>
        <p:txBody>
          <a:bodyPr anchor="ctr">
            <a:normAutofit/>
          </a:bodyPr>
          <a:lstStyle/>
          <a:p>
            <a:pPr marL="0" indent="0">
              <a:buNone/>
            </a:pPr>
            <a:r>
              <a:rPr lang="en-US" sz="2800" dirty="0">
                <a:solidFill>
                  <a:schemeClr val="accent6">
                    <a:lumMod val="50000"/>
                  </a:schemeClr>
                </a:solidFill>
              </a:rPr>
              <a:t>Classical</a:t>
            </a:r>
            <a:r>
              <a:rPr lang="en-US" baseline="30000" dirty="0">
                <a:solidFill>
                  <a:schemeClr val="accent6">
                    <a:lumMod val="50000"/>
                  </a:schemeClr>
                </a:solidFill>
              </a:rPr>
              <a:t>†‡</a:t>
            </a:r>
            <a:r>
              <a:rPr lang="en-US" sz="2800" dirty="0">
                <a:solidFill>
                  <a:schemeClr val="accent6">
                    <a:lumMod val="50000"/>
                  </a:schemeClr>
                </a:solidFill>
              </a:rPr>
              <a:t> works assume each task contains exactly </a:t>
            </a:r>
            <a:r>
              <a:rPr lang="en-US" sz="2800" b="1" dirty="0">
                <a:solidFill>
                  <a:schemeClr val="accent6">
                    <a:lumMod val="50000"/>
                  </a:schemeClr>
                </a:solidFill>
              </a:rPr>
              <a:t>one thread</a:t>
            </a:r>
            <a:r>
              <a:rPr lang="en-US" sz="2800" dirty="0">
                <a:solidFill>
                  <a:schemeClr val="accent6">
                    <a:lumMod val="50000"/>
                  </a:schemeClr>
                </a:solidFill>
              </a:rPr>
              <a:t> of execution.</a:t>
            </a:r>
          </a:p>
        </p:txBody>
      </p:sp>
      <p:sp>
        <p:nvSpPr>
          <p:cNvPr id="9" name="TextBox 8">
            <a:extLst>
              <a:ext uri="{FF2B5EF4-FFF2-40B4-BE49-F238E27FC236}">
                <a16:creationId xmlns:a16="http://schemas.microsoft.com/office/drawing/2014/main" id="{E6EED3C9-01DE-4D52-9CD1-611DF7D6D65A}"/>
              </a:ext>
            </a:extLst>
          </p:cNvPr>
          <p:cNvSpPr txBox="1"/>
          <p:nvPr/>
        </p:nvSpPr>
        <p:spPr>
          <a:xfrm>
            <a:off x="6009902" y="1441364"/>
            <a:ext cx="1944443" cy="830997"/>
          </a:xfrm>
          <a:prstGeom prst="rect">
            <a:avLst/>
          </a:prstGeom>
          <a:noFill/>
        </p:spPr>
        <p:txBody>
          <a:bodyPr wrap="none" rtlCol="0">
            <a:spAutoFit/>
          </a:bodyPr>
          <a:lstStyle/>
          <a:p>
            <a:pPr algn="ctr"/>
            <a:r>
              <a:rPr lang="en-US" sz="2400" dirty="0">
                <a:solidFill>
                  <a:schemeClr val="accent6">
                    <a:lumMod val="50000"/>
                  </a:schemeClr>
                </a:solidFill>
              </a:rPr>
              <a:t>Programmer’s</a:t>
            </a:r>
          </a:p>
          <a:p>
            <a:pPr algn="ctr"/>
            <a:r>
              <a:rPr lang="en-US" sz="2400" dirty="0">
                <a:solidFill>
                  <a:schemeClr val="accent6">
                    <a:lumMod val="50000"/>
                  </a:schemeClr>
                </a:solidFill>
              </a:rPr>
              <a:t>View</a:t>
            </a:r>
          </a:p>
        </p:txBody>
      </p:sp>
      <p:sp>
        <p:nvSpPr>
          <p:cNvPr id="10" name="TextBox 9">
            <a:extLst>
              <a:ext uri="{FF2B5EF4-FFF2-40B4-BE49-F238E27FC236}">
                <a16:creationId xmlns:a16="http://schemas.microsoft.com/office/drawing/2014/main" id="{1E919652-3468-4371-9A0A-E45C67C7FC6D}"/>
              </a:ext>
            </a:extLst>
          </p:cNvPr>
          <p:cNvSpPr txBox="1"/>
          <p:nvPr/>
        </p:nvSpPr>
        <p:spPr>
          <a:xfrm>
            <a:off x="9355510" y="1446146"/>
            <a:ext cx="1401859" cy="830997"/>
          </a:xfrm>
          <a:prstGeom prst="rect">
            <a:avLst/>
          </a:prstGeom>
          <a:noFill/>
        </p:spPr>
        <p:txBody>
          <a:bodyPr wrap="none" rtlCol="0">
            <a:spAutoFit/>
          </a:bodyPr>
          <a:lstStyle/>
          <a:p>
            <a:pPr algn="ctr"/>
            <a:r>
              <a:rPr lang="en-US" sz="2400" dirty="0">
                <a:solidFill>
                  <a:schemeClr val="accent6">
                    <a:lumMod val="50000"/>
                  </a:schemeClr>
                </a:solidFill>
              </a:rPr>
              <a:t>Analytical</a:t>
            </a:r>
          </a:p>
          <a:p>
            <a:pPr algn="ctr"/>
            <a:r>
              <a:rPr lang="en-US" sz="2400" dirty="0">
                <a:solidFill>
                  <a:schemeClr val="accent6">
                    <a:lumMod val="50000"/>
                  </a:schemeClr>
                </a:solidFill>
              </a:rPr>
              <a:t>View</a:t>
            </a:r>
          </a:p>
        </p:txBody>
      </p:sp>
      <p:sp>
        <p:nvSpPr>
          <p:cNvPr id="8" name="Rectangle 7">
            <a:extLst>
              <a:ext uri="{FF2B5EF4-FFF2-40B4-BE49-F238E27FC236}">
                <a16:creationId xmlns:a16="http://schemas.microsoft.com/office/drawing/2014/main" id="{67C25651-3831-43FC-8B47-9029403D9C00}"/>
              </a:ext>
            </a:extLst>
          </p:cNvPr>
          <p:cNvSpPr/>
          <p:nvPr/>
        </p:nvSpPr>
        <p:spPr>
          <a:xfrm>
            <a:off x="6534325" y="2279426"/>
            <a:ext cx="936104" cy="2700300"/>
          </a:xfrm>
          <a:prstGeom prst="rect">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442E73C9-E00A-41E5-8B20-87A4FDE612AF}"/>
              </a:ext>
            </a:extLst>
          </p:cNvPr>
          <p:cNvGrpSpPr/>
          <p:nvPr/>
        </p:nvGrpSpPr>
        <p:grpSpPr>
          <a:xfrm>
            <a:off x="6678341" y="2497536"/>
            <a:ext cx="648072" cy="648072"/>
            <a:chOff x="6678341" y="2495450"/>
            <a:chExt cx="648072" cy="648072"/>
          </a:xfrm>
        </p:grpSpPr>
        <p:sp>
          <p:nvSpPr>
            <p:cNvPr id="11" name="Rectangle 10">
              <a:extLst>
                <a:ext uri="{FF2B5EF4-FFF2-40B4-BE49-F238E27FC236}">
                  <a16:creationId xmlns:a16="http://schemas.microsoft.com/office/drawing/2014/main" id="{4C82415C-47CD-4147-BFD0-9764B54A9391}"/>
                </a:ext>
              </a:extLst>
            </p:cNvPr>
            <p:cNvSpPr/>
            <p:nvPr/>
          </p:nvSpPr>
          <p:spPr>
            <a:xfrm>
              <a:off x="6678341" y="2495450"/>
              <a:ext cx="648072" cy="648072"/>
            </a:xfrm>
            <a:prstGeom prst="rect">
              <a:avLst/>
            </a:prstGeom>
            <a:solidFill>
              <a:schemeClr val="bg1"/>
            </a:solidFill>
            <a:ln w="19050">
              <a:solidFill>
                <a:schemeClr val="accent6">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F820CC3-0B26-4264-9243-1E105A0DF8C4}"/>
                </a:ext>
              </a:extLst>
            </p:cNvPr>
            <p:cNvSpPr/>
            <p:nvPr/>
          </p:nvSpPr>
          <p:spPr>
            <a:xfrm>
              <a:off x="6918557" y="2735666"/>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84B76CAB-8139-4B0A-AD68-6D8BF96A5BE0}"/>
              </a:ext>
            </a:extLst>
          </p:cNvPr>
          <p:cNvSpPr/>
          <p:nvPr/>
        </p:nvSpPr>
        <p:spPr>
          <a:xfrm>
            <a:off x="6678341" y="3314739"/>
            <a:ext cx="648072" cy="648072"/>
          </a:xfrm>
          <a:prstGeom prst="rect">
            <a:avLst/>
          </a:prstGeom>
          <a:solidFill>
            <a:schemeClr val="bg1"/>
          </a:solidFill>
          <a:ln w="19050">
            <a:solidFill>
              <a:schemeClr val="accent6">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AEE5C3C-A7EF-46CC-901E-7D3A6BD05C72}"/>
              </a:ext>
            </a:extLst>
          </p:cNvPr>
          <p:cNvSpPr/>
          <p:nvPr/>
        </p:nvSpPr>
        <p:spPr>
          <a:xfrm>
            <a:off x="6917407" y="3406519"/>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1B6819-9ABA-4C39-80C7-0FDD5566D048}"/>
              </a:ext>
            </a:extLst>
          </p:cNvPr>
          <p:cNvSpPr/>
          <p:nvPr/>
        </p:nvSpPr>
        <p:spPr>
          <a:xfrm>
            <a:off x="6678341" y="4081712"/>
            <a:ext cx="648072" cy="648072"/>
          </a:xfrm>
          <a:prstGeom prst="rect">
            <a:avLst/>
          </a:prstGeom>
          <a:solidFill>
            <a:schemeClr val="bg1"/>
          </a:solidFill>
          <a:ln w="19050">
            <a:solidFill>
              <a:schemeClr val="accent6">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9A07A93-B162-43C3-A4EF-594C1E3D40AF}"/>
              </a:ext>
            </a:extLst>
          </p:cNvPr>
          <p:cNvSpPr/>
          <p:nvPr/>
        </p:nvSpPr>
        <p:spPr>
          <a:xfrm>
            <a:off x="6918557" y="4321928"/>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EA93A31-CE82-49A7-ADBC-B1A925D0C005}"/>
              </a:ext>
            </a:extLst>
          </p:cNvPr>
          <p:cNvSpPr/>
          <p:nvPr/>
        </p:nvSpPr>
        <p:spPr>
          <a:xfrm>
            <a:off x="6917407" y="3679586"/>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FD727DD-F07C-4D5A-A4DE-2967A68C3623}"/>
              </a:ext>
            </a:extLst>
          </p:cNvPr>
          <p:cNvSpPr/>
          <p:nvPr/>
        </p:nvSpPr>
        <p:spPr>
          <a:xfrm>
            <a:off x="9594162" y="2283599"/>
            <a:ext cx="936104" cy="2700300"/>
          </a:xfrm>
          <a:prstGeom prst="rect">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F236C37A-4C2F-42AA-A12A-977B5FA14D74}"/>
              </a:ext>
            </a:extLst>
          </p:cNvPr>
          <p:cNvGrpSpPr/>
          <p:nvPr/>
        </p:nvGrpSpPr>
        <p:grpSpPr>
          <a:xfrm>
            <a:off x="9738178" y="2497536"/>
            <a:ext cx="648072" cy="648072"/>
            <a:chOff x="9738178" y="2499623"/>
            <a:chExt cx="648072" cy="648072"/>
          </a:xfrm>
        </p:grpSpPr>
        <p:sp>
          <p:nvSpPr>
            <p:cNvPr id="19" name="Rectangle 18">
              <a:extLst>
                <a:ext uri="{FF2B5EF4-FFF2-40B4-BE49-F238E27FC236}">
                  <a16:creationId xmlns:a16="http://schemas.microsoft.com/office/drawing/2014/main" id="{3C506783-192A-45B0-B866-C1714DE32428}"/>
                </a:ext>
              </a:extLst>
            </p:cNvPr>
            <p:cNvSpPr/>
            <p:nvPr/>
          </p:nvSpPr>
          <p:spPr>
            <a:xfrm>
              <a:off x="9738178" y="2499623"/>
              <a:ext cx="648072" cy="648072"/>
            </a:xfrm>
            <a:prstGeom prst="rect">
              <a:avLst/>
            </a:prstGeom>
            <a:solidFill>
              <a:schemeClr val="bg1"/>
            </a:solidFill>
            <a:ln w="19050">
              <a:solidFill>
                <a:schemeClr val="accent6">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2654D23-4182-4E69-8EDF-4FEEEE1F1BD4}"/>
                </a:ext>
              </a:extLst>
            </p:cNvPr>
            <p:cNvSpPr/>
            <p:nvPr/>
          </p:nvSpPr>
          <p:spPr>
            <a:xfrm>
              <a:off x="9978394" y="2739839"/>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D98A6D29-D5DD-4415-8959-150B6AD6F448}"/>
              </a:ext>
            </a:extLst>
          </p:cNvPr>
          <p:cNvGrpSpPr/>
          <p:nvPr/>
        </p:nvGrpSpPr>
        <p:grpSpPr>
          <a:xfrm>
            <a:off x="9738178" y="4081712"/>
            <a:ext cx="648072" cy="648072"/>
            <a:chOff x="9738178" y="4083799"/>
            <a:chExt cx="648072" cy="648072"/>
          </a:xfrm>
        </p:grpSpPr>
        <p:sp>
          <p:nvSpPr>
            <p:cNvPr id="23" name="Rectangle 22">
              <a:extLst>
                <a:ext uri="{FF2B5EF4-FFF2-40B4-BE49-F238E27FC236}">
                  <a16:creationId xmlns:a16="http://schemas.microsoft.com/office/drawing/2014/main" id="{282FF630-B331-49FE-9F59-D1B8FDFE4294}"/>
                </a:ext>
              </a:extLst>
            </p:cNvPr>
            <p:cNvSpPr/>
            <p:nvPr/>
          </p:nvSpPr>
          <p:spPr>
            <a:xfrm>
              <a:off x="9738178" y="4083799"/>
              <a:ext cx="648072" cy="648072"/>
            </a:xfrm>
            <a:prstGeom prst="rect">
              <a:avLst/>
            </a:prstGeom>
            <a:solidFill>
              <a:schemeClr val="bg1"/>
            </a:solidFill>
            <a:ln w="19050">
              <a:solidFill>
                <a:schemeClr val="accent6">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B424441-9314-4D5F-957B-0911218FB386}"/>
                </a:ext>
              </a:extLst>
            </p:cNvPr>
            <p:cNvSpPr/>
            <p:nvPr/>
          </p:nvSpPr>
          <p:spPr>
            <a:xfrm>
              <a:off x="9978394" y="4324015"/>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374026BD-ACA5-4F81-9770-FFD125846857}"/>
              </a:ext>
            </a:extLst>
          </p:cNvPr>
          <p:cNvSpPr/>
          <p:nvPr/>
        </p:nvSpPr>
        <p:spPr>
          <a:xfrm>
            <a:off x="9234122" y="2272361"/>
            <a:ext cx="1656184" cy="2714430"/>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46157BBF-0F08-446F-8AEF-86902786D079}"/>
              </a:ext>
            </a:extLst>
          </p:cNvPr>
          <p:cNvGrpSpPr/>
          <p:nvPr/>
        </p:nvGrpSpPr>
        <p:grpSpPr>
          <a:xfrm>
            <a:off x="7326413" y="3314739"/>
            <a:ext cx="3467693" cy="648072"/>
            <a:chOff x="7326413" y="3314739"/>
            <a:chExt cx="3467693" cy="648072"/>
          </a:xfrm>
        </p:grpSpPr>
        <p:sp>
          <p:nvSpPr>
            <p:cNvPr id="26" name="Rectangle 25">
              <a:extLst>
                <a:ext uri="{FF2B5EF4-FFF2-40B4-BE49-F238E27FC236}">
                  <a16:creationId xmlns:a16="http://schemas.microsoft.com/office/drawing/2014/main" id="{C445D0E3-C1E0-45EC-8B96-459E97A8ED85}"/>
                </a:ext>
              </a:extLst>
            </p:cNvPr>
            <p:cNvSpPr/>
            <p:nvPr/>
          </p:nvSpPr>
          <p:spPr>
            <a:xfrm>
              <a:off x="9315783" y="3314739"/>
              <a:ext cx="648072" cy="648072"/>
            </a:xfrm>
            <a:prstGeom prst="rect">
              <a:avLst/>
            </a:prstGeom>
            <a:solidFill>
              <a:schemeClr val="bg1"/>
            </a:solid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9F8876F-5540-423E-BA85-EF4B7FC4E431}"/>
                </a:ext>
              </a:extLst>
            </p:cNvPr>
            <p:cNvSpPr/>
            <p:nvPr/>
          </p:nvSpPr>
          <p:spPr>
            <a:xfrm>
              <a:off x="9555999" y="3571276"/>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7845229-E0DD-42F4-952D-BDBB85528A84}"/>
                </a:ext>
              </a:extLst>
            </p:cNvPr>
            <p:cNvSpPr/>
            <p:nvPr/>
          </p:nvSpPr>
          <p:spPr>
            <a:xfrm>
              <a:off x="10146034" y="3314739"/>
              <a:ext cx="648072" cy="648072"/>
            </a:xfrm>
            <a:prstGeom prst="rect">
              <a:avLst/>
            </a:prstGeom>
            <a:solidFill>
              <a:schemeClr val="bg1"/>
            </a:solid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818B0C48-889E-49FB-9D8C-2A58CC6054F9}"/>
                </a:ext>
              </a:extLst>
            </p:cNvPr>
            <p:cNvSpPr/>
            <p:nvPr/>
          </p:nvSpPr>
          <p:spPr>
            <a:xfrm>
              <a:off x="10386250" y="3571276"/>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DEAB5A75-DB14-41A8-A7FF-78FC8CE2C5F5}"/>
                </a:ext>
              </a:extLst>
            </p:cNvPr>
            <p:cNvSpPr txBox="1"/>
            <p:nvPr/>
          </p:nvSpPr>
          <p:spPr>
            <a:xfrm>
              <a:off x="7618617" y="3407943"/>
              <a:ext cx="1498359" cy="461665"/>
            </a:xfrm>
            <a:prstGeom prst="rect">
              <a:avLst/>
            </a:prstGeom>
            <a:noFill/>
            <a:ln w="19050">
              <a:solidFill>
                <a:schemeClr val="accent6">
                  <a:lumMod val="50000"/>
                </a:schemeClr>
              </a:solidFill>
              <a:prstDash val="dash"/>
            </a:ln>
          </p:spPr>
          <p:txBody>
            <a:bodyPr wrap="none" rtlCol="0">
              <a:spAutoFit/>
            </a:bodyPr>
            <a:lstStyle/>
            <a:p>
              <a:r>
                <a:rPr lang="en-US" sz="2400" dirty="0">
                  <a:solidFill>
                    <a:schemeClr val="accent6">
                      <a:lumMod val="50000"/>
                    </a:schemeClr>
                  </a:solidFill>
                </a:rPr>
                <a:t>Synthesize</a:t>
              </a:r>
            </a:p>
          </p:txBody>
        </p:sp>
        <p:cxnSp>
          <p:nvCxnSpPr>
            <p:cNvPr id="53" name="Straight Connector 52">
              <a:extLst>
                <a:ext uri="{FF2B5EF4-FFF2-40B4-BE49-F238E27FC236}">
                  <a16:creationId xmlns:a16="http://schemas.microsoft.com/office/drawing/2014/main" id="{6E4F7AFF-F23B-4A1E-8E36-06A9A2B8F1F1}"/>
                </a:ext>
              </a:extLst>
            </p:cNvPr>
            <p:cNvCxnSpPr>
              <a:stCxn id="13" idx="3"/>
              <a:endCxn id="31" idx="1"/>
            </p:cNvCxnSpPr>
            <p:nvPr/>
          </p:nvCxnSpPr>
          <p:spPr>
            <a:xfrm>
              <a:off x="7326413" y="3638775"/>
              <a:ext cx="292204" cy="1"/>
            </a:xfrm>
            <a:prstGeom prst="line">
              <a:avLst/>
            </a:prstGeom>
            <a:ln w="19050">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8BADAC3-16D8-4D80-99A3-2C17D3502610}"/>
                </a:ext>
              </a:extLst>
            </p:cNvPr>
            <p:cNvCxnSpPr>
              <a:stCxn id="31" idx="3"/>
              <a:endCxn id="26" idx="1"/>
            </p:cNvCxnSpPr>
            <p:nvPr/>
          </p:nvCxnSpPr>
          <p:spPr>
            <a:xfrm flipV="1">
              <a:off x="9116976" y="3638775"/>
              <a:ext cx="198807" cy="1"/>
            </a:xfrm>
            <a:prstGeom prst="straightConnector1">
              <a:avLst/>
            </a:prstGeom>
            <a:ln w="1905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19A1BF49-291D-42C6-8CBD-56431C88ED86}"/>
              </a:ext>
            </a:extLst>
          </p:cNvPr>
          <p:cNvGrpSpPr/>
          <p:nvPr/>
        </p:nvGrpSpPr>
        <p:grpSpPr>
          <a:xfrm>
            <a:off x="6058390" y="4405748"/>
            <a:ext cx="1982851" cy="1112442"/>
            <a:chOff x="6058390" y="4405748"/>
            <a:chExt cx="1982851" cy="1112442"/>
          </a:xfrm>
        </p:grpSpPr>
        <p:sp>
          <p:nvSpPr>
            <p:cNvPr id="59" name="TextBox 58">
              <a:extLst>
                <a:ext uri="{FF2B5EF4-FFF2-40B4-BE49-F238E27FC236}">
                  <a16:creationId xmlns:a16="http://schemas.microsoft.com/office/drawing/2014/main" id="{19CC064D-0BCB-4C17-8ABA-67AFAF3666CC}"/>
                </a:ext>
              </a:extLst>
            </p:cNvPr>
            <p:cNvSpPr txBox="1"/>
            <p:nvPr/>
          </p:nvSpPr>
          <p:spPr>
            <a:xfrm>
              <a:off x="6058390" y="5148858"/>
              <a:ext cx="583429" cy="369332"/>
            </a:xfrm>
            <a:prstGeom prst="rect">
              <a:avLst/>
            </a:prstGeom>
            <a:noFill/>
            <a:ln w="19050">
              <a:solidFill>
                <a:schemeClr val="accent6">
                  <a:lumMod val="50000"/>
                </a:schemeClr>
              </a:solidFill>
              <a:prstDash val="dash"/>
            </a:ln>
          </p:spPr>
          <p:txBody>
            <a:bodyPr wrap="none" rtlCol="0">
              <a:spAutoFit/>
            </a:bodyPr>
            <a:lstStyle/>
            <a:p>
              <a:r>
                <a:rPr lang="en-US" dirty="0">
                  <a:solidFill>
                    <a:schemeClr val="accent6">
                      <a:lumMod val="50000"/>
                    </a:schemeClr>
                  </a:solidFill>
                </a:rPr>
                <a:t>Task</a:t>
              </a:r>
            </a:p>
          </p:txBody>
        </p:sp>
        <p:sp>
          <p:nvSpPr>
            <p:cNvPr id="60" name="TextBox 59">
              <a:extLst>
                <a:ext uri="{FF2B5EF4-FFF2-40B4-BE49-F238E27FC236}">
                  <a16:creationId xmlns:a16="http://schemas.microsoft.com/office/drawing/2014/main" id="{30402376-843D-4F23-8992-9BAC216AB84E}"/>
                </a:ext>
              </a:extLst>
            </p:cNvPr>
            <p:cNvSpPr txBox="1"/>
            <p:nvPr/>
          </p:nvSpPr>
          <p:spPr>
            <a:xfrm>
              <a:off x="7197548" y="5148857"/>
              <a:ext cx="843693" cy="369332"/>
            </a:xfrm>
            <a:prstGeom prst="rect">
              <a:avLst/>
            </a:prstGeom>
            <a:noFill/>
            <a:ln w="19050">
              <a:solidFill>
                <a:schemeClr val="accent6">
                  <a:lumMod val="50000"/>
                </a:schemeClr>
              </a:solidFill>
              <a:prstDash val="dash"/>
            </a:ln>
          </p:spPr>
          <p:txBody>
            <a:bodyPr wrap="none" rtlCol="0">
              <a:spAutoFit/>
            </a:bodyPr>
            <a:lstStyle/>
            <a:p>
              <a:r>
                <a:rPr lang="en-US" dirty="0">
                  <a:solidFill>
                    <a:schemeClr val="accent6">
                      <a:lumMod val="50000"/>
                    </a:schemeClr>
                  </a:solidFill>
                </a:rPr>
                <a:t>Thread</a:t>
              </a:r>
            </a:p>
          </p:txBody>
        </p:sp>
        <p:cxnSp>
          <p:nvCxnSpPr>
            <p:cNvPr id="62" name="Connector: Elbow 61">
              <a:extLst>
                <a:ext uri="{FF2B5EF4-FFF2-40B4-BE49-F238E27FC236}">
                  <a16:creationId xmlns:a16="http://schemas.microsoft.com/office/drawing/2014/main" id="{CDEF94FA-DAC2-4064-BFAC-8F4F9E1B0B65}"/>
                </a:ext>
              </a:extLst>
            </p:cNvPr>
            <p:cNvCxnSpPr>
              <a:stCxn id="59" idx="0"/>
              <a:endCxn id="15" idx="1"/>
            </p:cNvCxnSpPr>
            <p:nvPr/>
          </p:nvCxnSpPr>
          <p:spPr>
            <a:xfrm rot="5400000" flipH="1" flipV="1">
              <a:off x="6142668" y="4613185"/>
              <a:ext cx="743110" cy="328236"/>
            </a:xfrm>
            <a:prstGeom prst="bentConnector2">
              <a:avLst/>
            </a:prstGeom>
            <a:ln w="1905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64501E81-6888-44AE-9B83-FFCD93BD9FE2}"/>
                </a:ext>
              </a:extLst>
            </p:cNvPr>
            <p:cNvCxnSpPr>
              <a:cxnSpLocks/>
              <a:stCxn id="60" idx="0"/>
              <a:endCxn id="16" idx="3"/>
            </p:cNvCxnSpPr>
            <p:nvPr/>
          </p:nvCxnSpPr>
          <p:spPr>
            <a:xfrm rot="16200000" flipV="1">
              <a:off x="6981242" y="4510704"/>
              <a:ext cx="743109" cy="533198"/>
            </a:xfrm>
            <a:prstGeom prst="bentConnector2">
              <a:avLst/>
            </a:prstGeom>
            <a:ln w="1905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A20D28D4-18E0-42C5-A314-E82AFAD882F6}"/>
              </a:ext>
            </a:extLst>
          </p:cNvPr>
          <p:cNvSpPr txBox="1"/>
          <p:nvPr/>
        </p:nvSpPr>
        <p:spPr>
          <a:xfrm>
            <a:off x="838199" y="3649501"/>
            <a:ext cx="5151866" cy="2062103"/>
          </a:xfrm>
          <a:prstGeom prst="rect">
            <a:avLst/>
          </a:prstGeom>
          <a:noFill/>
        </p:spPr>
        <p:txBody>
          <a:bodyPr wrap="square" rtlCol="0">
            <a:spAutoFit/>
          </a:bodyPr>
          <a:lstStyle/>
          <a:p>
            <a:r>
              <a:rPr lang="en-US" sz="1600" baseline="30000" dirty="0">
                <a:solidFill>
                  <a:schemeClr val="bg1">
                    <a:lumMod val="50000"/>
                  </a:schemeClr>
                </a:solidFill>
              </a:rPr>
              <a:t>†</a:t>
            </a:r>
            <a:r>
              <a:rPr lang="en-US" sz="1600" dirty="0">
                <a:solidFill>
                  <a:schemeClr val="bg1">
                    <a:lumMod val="50000"/>
                  </a:schemeClr>
                </a:solidFill>
              </a:rPr>
              <a:t>C. L. Liu and J. W. </a:t>
            </a:r>
            <a:r>
              <a:rPr lang="en-US" sz="1600" dirty="0" err="1">
                <a:solidFill>
                  <a:schemeClr val="bg1">
                    <a:lumMod val="50000"/>
                  </a:schemeClr>
                </a:solidFill>
              </a:rPr>
              <a:t>Layland</a:t>
            </a:r>
            <a:r>
              <a:rPr lang="en-US" sz="1600" dirty="0">
                <a:solidFill>
                  <a:schemeClr val="bg1">
                    <a:lumMod val="50000"/>
                  </a:schemeClr>
                </a:solidFill>
              </a:rPr>
              <a:t>, “Scheduling algorithms for multiprogramming in a hard-real-time environment”, J. ACM, 1973.</a:t>
            </a:r>
          </a:p>
          <a:p>
            <a:r>
              <a:rPr lang="en-US" sz="1600" baseline="30000" dirty="0">
                <a:solidFill>
                  <a:schemeClr val="bg1">
                    <a:lumMod val="50000"/>
                  </a:schemeClr>
                </a:solidFill>
              </a:rPr>
              <a:t>‡</a:t>
            </a:r>
            <a:r>
              <a:rPr lang="en-US" sz="1600" dirty="0">
                <a:solidFill>
                  <a:schemeClr val="bg1">
                    <a:lumMod val="50000"/>
                  </a:schemeClr>
                </a:solidFill>
              </a:rPr>
              <a:t>J. Sun, N. Guan, Y. Wang, Q. Deng, P. Zeng, and W. Yi, “Feasibility of fork-join real-time task graph models: Hardness and algorithms”, ACM Trans. Embed. </a:t>
            </a:r>
            <a:r>
              <a:rPr lang="en-US" sz="1600" dirty="0" err="1">
                <a:solidFill>
                  <a:schemeClr val="bg1">
                    <a:lumMod val="50000"/>
                  </a:schemeClr>
                </a:solidFill>
              </a:rPr>
              <a:t>Comput</a:t>
            </a:r>
            <a:r>
              <a:rPr lang="en-US" sz="1600" dirty="0">
                <a:solidFill>
                  <a:schemeClr val="bg1">
                    <a:lumMod val="50000"/>
                  </a:schemeClr>
                </a:solidFill>
              </a:rPr>
              <a:t>. Syst., Feb. 2016</a:t>
            </a:r>
          </a:p>
          <a:p>
            <a:endParaRPr lang="en-US" sz="1600" dirty="0">
              <a:solidFill>
                <a:schemeClr val="accent6">
                  <a:lumMod val="60000"/>
                  <a:lumOff val="40000"/>
                </a:schemeClr>
              </a:solidFill>
            </a:endParaRPr>
          </a:p>
        </p:txBody>
      </p:sp>
      <p:sp>
        <p:nvSpPr>
          <p:cNvPr id="4" name="Slide Number Placeholder 3">
            <a:extLst>
              <a:ext uri="{FF2B5EF4-FFF2-40B4-BE49-F238E27FC236}">
                <a16:creationId xmlns:a16="http://schemas.microsoft.com/office/drawing/2014/main" id="{FCB0139E-0B52-4C75-9164-276EBD014D68}"/>
              </a:ext>
            </a:extLst>
          </p:cNvPr>
          <p:cNvSpPr>
            <a:spLocks noGrp="1"/>
          </p:cNvSpPr>
          <p:nvPr>
            <p:ph type="sldNum" sz="quarter" idx="12"/>
          </p:nvPr>
        </p:nvSpPr>
        <p:spPr/>
        <p:txBody>
          <a:bodyPr/>
          <a:lstStyle/>
          <a:p>
            <a:fld id="{C0DF9C1F-DB74-1E4B-8839-30A600129FD3}" type="slidenum">
              <a:rPr lang="en-US" smtClean="0"/>
              <a:t>4</a:t>
            </a:fld>
            <a:endParaRPr lang="en-US"/>
          </a:p>
        </p:txBody>
      </p:sp>
    </p:spTree>
    <p:extLst>
      <p:ext uri="{BB962C8B-B14F-4D97-AF65-F5344CB8AC3E}">
        <p14:creationId xmlns:p14="http://schemas.microsoft.com/office/powerpoint/2010/main" val="414432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p:tgtEl>
                                          <p:spTgt spid="71"/>
                                        </p:tgtEl>
                                        <p:attrNameLst>
                                          <p:attrName>ppt_y</p:attrName>
                                        </p:attrNameLst>
                                      </p:cBhvr>
                                      <p:tavLst>
                                        <p:tav tm="0">
                                          <p:val>
                                            <p:strVal val="#ppt_y+#ppt_h*1.125000"/>
                                          </p:val>
                                        </p:tav>
                                        <p:tav tm="100000">
                                          <p:val>
                                            <p:strVal val="#ppt_y"/>
                                          </p:val>
                                        </p:tav>
                                      </p:tavLst>
                                    </p:anim>
                                    <p:animEffect transition="in" filter="wipe(up)">
                                      <p:cBhvr>
                                        <p:cTn id="8" dur="500"/>
                                        <p:tgtEl>
                                          <p:spTgt spid="71"/>
                                        </p:tgtEl>
                                      </p:cBhvr>
                                    </p:animEffect>
                                  </p:childTnLst>
                                </p:cTn>
                              </p:par>
                            </p:childTnLst>
                          </p:cTn>
                        </p:par>
                        <p:par>
                          <p:cTn id="9" fill="hold">
                            <p:stCondLst>
                              <p:cond delay="500"/>
                            </p:stCondLst>
                            <p:childTnLst>
                              <p:par>
                                <p:cTn id="10" presetID="10" presetClass="exit" presetSubtype="0" fill="hold" grpId="0" nodeType="after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Connector: Elbow 94">
            <a:extLst>
              <a:ext uri="{FF2B5EF4-FFF2-40B4-BE49-F238E27FC236}">
                <a16:creationId xmlns:a16="http://schemas.microsoft.com/office/drawing/2014/main" id="{6AE9EF26-71E9-4655-A501-F425A020E723}"/>
              </a:ext>
            </a:extLst>
          </p:cNvPr>
          <p:cNvCxnSpPr>
            <a:cxnSpLocks/>
            <a:stCxn id="40" idx="3"/>
            <a:endCxn id="93" idx="1"/>
          </p:cNvCxnSpPr>
          <p:nvPr/>
        </p:nvCxnSpPr>
        <p:spPr>
          <a:xfrm flipV="1">
            <a:off x="6276362" y="2179239"/>
            <a:ext cx="3864718" cy="873675"/>
          </a:xfrm>
          <a:prstGeom prst="bentConnector3">
            <a:avLst>
              <a:gd name="adj1" fmla="val 30197"/>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9490136-5952-4C9B-9D8F-45F891F3A538}"/>
              </a:ext>
            </a:extLst>
          </p:cNvPr>
          <p:cNvSpPr>
            <a:spLocks noGrp="1"/>
          </p:cNvSpPr>
          <p:nvPr>
            <p:ph type="title"/>
          </p:nvPr>
        </p:nvSpPr>
        <p:spPr/>
        <p:txBody>
          <a:bodyPr/>
          <a:lstStyle/>
          <a:p>
            <a:pPr algn="ctr"/>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b="1" dirty="0">
                <a:solidFill>
                  <a:schemeClr val="accent6">
                    <a:lumMod val="50000"/>
                  </a:schemeClr>
                </a:solidFill>
                <a:latin typeface="+mn-lt"/>
              </a:rPr>
              <a:t>: Loop Summary Node Structure</a:t>
            </a:r>
          </a:p>
        </p:txBody>
      </p:sp>
      <p:sp>
        <p:nvSpPr>
          <p:cNvPr id="4" name="Content Placeholder 2">
            <a:extLst>
              <a:ext uri="{FF2B5EF4-FFF2-40B4-BE49-F238E27FC236}">
                <a16:creationId xmlns:a16="http://schemas.microsoft.com/office/drawing/2014/main" id="{33377B7E-5DF3-4D97-B87F-16E639D7FB29}"/>
              </a:ext>
            </a:extLst>
          </p:cNvPr>
          <p:cNvSpPr>
            <a:spLocks noGrp="1"/>
          </p:cNvSpPr>
          <p:nvPr>
            <p:ph idx="1"/>
          </p:nvPr>
        </p:nvSpPr>
        <p:spPr>
          <a:xfrm>
            <a:off x="838199" y="1700491"/>
            <a:ext cx="4216399" cy="4243109"/>
          </a:xfrm>
        </p:spPr>
        <p:txBody>
          <a:bodyPr anchor="ctr"/>
          <a:lstStyle/>
          <a:p>
            <a:pPr marL="0" indent="0">
              <a:buNone/>
            </a:pPr>
            <a:r>
              <a:rPr lang="en-US" dirty="0">
                <a:solidFill>
                  <a:schemeClr val="accent6">
                    <a:lumMod val="50000"/>
                  </a:schemeClr>
                </a:solidFill>
              </a:rPr>
              <a:t>When loops are embedded, the </a:t>
            </a:r>
            <a:r>
              <a:rPr lang="en-US" b="1" dirty="0">
                <a:solidFill>
                  <a:schemeClr val="accent6">
                    <a:lumMod val="50000"/>
                  </a:schemeClr>
                </a:solidFill>
              </a:rPr>
              <a:t>inner-most</a:t>
            </a:r>
            <a:r>
              <a:rPr lang="en-US" dirty="0">
                <a:solidFill>
                  <a:schemeClr val="accent6">
                    <a:lumMod val="50000"/>
                  </a:schemeClr>
                </a:solidFill>
              </a:rPr>
              <a:t> loops are </a:t>
            </a:r>
            <a:r>
              <a:rPr lang="en-US" b="1" dirty="0">
                <a:solidFill>
                  <a:schemeClr val="accent6">
                    <a:lumMod val="50000"/>
                  </a:schemeClr>
                </a:solidFill>
              </a:rPr>
              <a:t>summarized</a:t>
            </a:r>
            <a:r>
              <a:rPr lang="en-US" dirty="0">
                <a:solidFill>
                  <a:schemeClr val="accent6">
                    <a:lumMod val="50000"/>
                  </a:schemeClr>
                </a:solidFill>
              </a:rPr>
              <a:t> first.</a:t>
            </a:r>
            <a:endParaRPr lang="en-US" baseline="-25000" dirty="0">
              <a:solidFill>
                <a:schemeClr val="accent6">
                  <a:lumMod val="50000"/>
                </a:schemeClr>
              </a:solidFill>
            </a:endParaRPr>
          </a:p>
        </p:txBody>
      </p:sp>
      <p:grpSp>
        <p:nvGrpSpPr>
          <p:cNvPr id="3" name="Group 2">
            <a:extLst>
              <a:ext uri="{FF2B5EF4-FFF2-40B4-BE49-F238E27FC236}">
                <a16:creationId xmlns:a16="http://schemas.microsoft.com/office/drawing/2014/main" id="{E495E5CE-6E37-431A-9D18-B5311ACEB250}"/>
              </a:ext>
            </a:extLst>
          </p:cNvPr>
          <p:cNvGrpSpPr/>
          <p:nvPr/>
        </p:nvGrpSpPr>
        <p:grpSpPr>
          <a:xfrm>
            <a:off x="5506278" y="2667872"/>
            <a:ext cx="2313233" cy="2431644"/>
            <a:chOff x="5506278" y="2667872"/>
            <a:chExt cx="2313233" cy="2431644"/>
          </a:xfrm>
        </p:grpSpPr>
        <p:cxnSp>
          <p:nvCxnSpPr>
            <p:cNvPr id="5" name="Straight Arrow Connector 4">
              <a:extLst>
                <a:ext uri="{FF2B5EF4-FFF2-40B4-BE49-F238E27FC236}">
                  <a16:creationId xmlns:a16="http://schemas.microsoft.com/office/drawing/2014/main" id="{D9918C34-AAC7-405E-811A-DD16AF4E8EF5}"/>
                </a:ext>
              </a:extLst>
            </p:cNvPr>
            <p:cNvCxnSpPr>
              <a:stCxn id="40" idx="3"/>
              <a:endCxn id="42" idx="1"/>
            </p:cNvCxnSpPr>
            <p:nvPr/>
          </p:nvCxnSpPr>
          <p:spPr>
            <a:xfrm>
              <a:off x="6276362" y="3052914"/>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DCC538A8-E925-4112-8E69-C7EA5EB6233D}"/>
                    </a:ext>
                  </a:extLst>
                </p:cNvPr>
                <p:cNvSpPr/>
                <p:nvPr/>
              </p:nvSpPr>
              <p:spPr>
                <a:xfrm>
                  <a:off x="5506278" y="2667872"/>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1</m:t>
                        </m:r>
                      </m:oMath>
                    </m:oMathPara>
                  </a14:m>
                  <a:endParaRPr lang="en-US" sz="2400" dirty="0">
                    <a:solidFill>
                      <a:schemeClr val="accent6">
                        <a:lumMod val="50000"/>
                      </a:schemeClr>
                    </a:solidFill>
                  </a:endParaRPr>
                </a:p>
              </p:txBody>
            </p:sp>
          </mc:Choice>
          <mc:Fallback xmlns="">
            <p:sp>
              <p:nvSpPr>
                <p:cNvPr id="40" name="Rectangle 39">
                  <a:extLst>
                    <a:ext uri="{FF2B5EF4-FFF2-40B4-BE49-F238E27FC236}">
                      <a16:creationId xmlns:a16="http://schemas.microsoft.com/office/drawing/2014/main" id="{DCC538A8-E925-4112-8E69-C7EA5EB6233D}"/>
                    </a:ext>
                  </a:extLst>
                </p:cNvPr>
                <p:cNvSpPr>
                  <a:spLocks noRot="1" noChangeAspect="1" noMove="1" noResize="1" noEditPoints="1" noAdjustHandles="1" noChangeArrowheads="1" noChangeShapeType="1" noTextEdit="1"/>
                </p:cNvSpPr>
                <p:nvPr/>
              </p:nvSpPr>
              <p:spPr>
                <a:xfrm>
                  <a:off x="5506278" y="2667872"/>
                  <a:ext cx="770084" cy="770084"/>
                </a:xfrm>
                <a:prstGeom prst="rect">
                  <a:avLst/>
                </a:prstGeom>
                <a:blipFill>
                  <a:blip r:embed="rId3"/>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80BF7748-43C8-4584-95F1-55E7A90891AC}"/>
                    </a:ext>
                  </a:extLst>
                </p:cNvPr>
                <p:cNvSpPr/>
                <p:nvPr/>
              </p:nvSpPr>
              <p:spPr>
                <a:xfrm>
                  <a:off x="7049427" y="2667872"/>
                  <a:ext cx="770084" cy="770084"/>
                </a:xfrm>
                <a:prstGeom prst="rect">
                  <a:avLst/>
                </a:prstGeom>
                <a:solidFill>
                  <a:srgbClr val="FFFFFF"/>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2</m:t>
                        </m:r>
                      </m:oMath>
                    </m:oMathPara>
                  </a14:m>
                  <a:endParaRPr lang="en-US" sz="2400" dirty="0">
                    <a:solidFill>
                      <a:schemeClr val="accent6">
                        <a:lumMod val="50000"/>
                      </a:schemeClr>
                    </a:solidFill>
                  </a:endParaRPr>
                </a:p>
              </p:txBody>
            </p:sp>
          </mc:Choice>
          <mc:Fallback xmlns="">
            <p:sp>
              <p:nvSpPr>
                <p:cNvPr id="42" name="Rectangle 41">
                  <a:extLst>
                    <a:ext uri="{FF2B5EF4-FFF2-40B4-BE49-F238E27FC236}">
                      <a16:creationId xmlns:a16="http://schemas.microsoft.com/office/drawing/2014/main" id="{80BF7748-43C8-4584-95F1-55E7A90891AC}"/>
                    </a:ext>
                  </a:extLst>
                </p:cNvPr>
                <p:cNvSpPr>
                  <a:spLocks noRot="1" noChangeAspect="1" noMove="1" noResize="1" noEditPoints="1" noAdjustHandles="1" noChangeArrowheads="1" noChangeShapeType="1" noTextEdit="1"/>
                </p:cNvSpPr>
                <p:nvPr/>
              </p:nvSpPr>
              <p:spPr>
                <a:xfrm>
                  <a:off x="7049427" y="2667872"/>
                  <a:ext cx="770084" cy="770084"/>
                </a:xfrm>
                <a:prstGeom prst="rect">
                  <a:avLst/>
                </a:prstGeom>
                <a:blipFill>
                  <a:blip r:embed="rId4"/>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35A23F8F-BD7B-41AE-ADEA-4F128206E97E}"/>
                    </a:ext>
                  </a:extLst>
                </p:cNvPr>
                <p:cNvSpPr/>
                <p:nvPr/>
              </p:nvSpPr>
              <p:spPr>
                <a:xfrm>
                  <a:off x="5506278" y="4206218"/>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8</m:t>
                        </m:r>
                      </m:oMath>
                    </m:oMathPara>
                  </a14:m>
                  <a:endParaRPr lang="en-US" sz="2400" dirty="0">
                    <a:solidFill>
                      <a:schemeClr val="accent6">
                        <a:lumMod val="50000"/>
                      </a:schemeClr>
                    </a:solidFill>
                  </a:endParaRPr>
                </a:p>
              </p:txBody>
            </p:sp>
          </mc:Choice>
          <mc:Fallback xmlns="">
            <p:sp>
              <p:nvSpPr>
                <p:cNvPr id="46" name="Rectangle 45">
                  <a:extLst>
                    <a:ext uri="{FF2B5EF4-FFF2-40B4-BE49-F238E27FC236}">
                      <a16:creationId xmlns:a16="http://schemas.microsoft.com/office/drawing/2014/main" id="{35A23F8F-BD7B-41AE-ADEA-4F128206E97E}"/>
                    </a:ext>
                  </a:extLst>
                </p:cNvPr>
                <p:cNvSpPr>
                  <a:spLocks noRot="1" noChangeAspect="1" noMove="1" noResize="1" noEditPoints="1" noAdjustHandles="1" noChangeArrowheads="1" noChangeShapeType="1" noTextEdit="1"/>
                </p:cNvSpPr>
                <p:nvPr/>
              </p:nvSpPr>
              <p:spPr>
                <a:xfrm>
                  <a:off x="5506278" y="4206218"/>
                  <a:ext cx="770084" cy="770084"/>
                </a:xfrm>
                <a:prstGeom prst="rect">
                  <a:avLst/>
                </a:prstGeom>
                <a:blipFill>
                  <a:blip r:embed="rId5"/>
                  <a:stretch>
                    <a:fillRect/>
                  </a:stretch>
                </a:blipFill>
                <a:ln w="19050">
                  <a:solidFill>
                    <a:schemeClr val="accent6">
                      <a:lumMod val="50000"/>
                    </a:schemeClr>
                  </a:solidFill>
                </a:ln>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E128F3E3-F7F9-4706-9C52-7FF49D2CCFAF}"/>
                </a:ext>
              </a:extLst>
            </p:cNvPr>
            <p:cNvCxnSpPr>
              <a:cxnSpLocks/>
              <a:stCxn id="42" idx="2"/>
            </p:cNvCxnSpPr>
            <p:nvPr/>
          </p:nvCxnSpPr>
          <p:spPr>
            <a:xfrm>
              <a:off x="7434469" y="3437956"/>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789C502-CFDA-4292-9E1E-70EC0507FC19}"/>
                </a:ext>
              </a:extLst>
            </p:cNvPr>
            <p:cNvCxnSpPr>
              <a:cxnSpLocks/>
              <a:endCxn id="46" idx="3"/>
            </p:cNvCxnSpPr>
            <p:nvPr/>
          </p:nvCxnSpPr>
          <p:spPr>
            <a:xfrm flipH="1">
              <a:off x="6276362" y="4591260"/>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0A3D18C-7F79-44CB-A2A3-4CAA322DB67C}"/>
                </a:ext>
              </a:extLst>
            </p:cNvPr>
            <p:cNvCxnSpPr>
              <a:stCxn id="46" idx="0"/>
              <a:endCxn id="40" idx="2"/>
            </p:cNvCxnSpPr>
            <p:nvPr/>
          </p:nvCxnSpPr>
          <p:spPr>
            <a:xfrm flipV="1">
              <a:off x="5891320" y="3437956"/>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Hexagon 88">
                  <a:extLst>
                    <a:ext uri="{FF2B5EF4-FFF2-40B4-BE49-F238E27FC236}">
                      <a16:creationId xmlns:a16="http://schemas.microsoft.com/office/drawing/2014/main" id="{16F4ED9F-839B-4C6D-8B4E-2F451D495978}"/>
                    </a:ext>
                  </a:extLst>
                </p:cNvPr>
                <p:cNvSpPr/>
                <p:nvPr/>
              </p:nvSpPr>
              <p:spPr>
                <a:xfrm rot="5400000">
                  <a:off x="6984839" y="4267825"/>
                  <a:ext cx="893298" cy="770084"/>
                </a:xfrm>
                <a:prstGeom prst="hexagon">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3</m:t>
                        </m:r>
                      </m:oMath>
                    </m:oMathPara>
                  </a14:m>
                  <a:endParaRPr lang="en-US" sz="2400" baseline="-25000" dirty="0">
                    <a:solidFill>
                      <a:schemeClr val="accent6">
                        <a:lumMod val="50000"/>
                      </a:schemeClr>
                    </a:solidFill>
                  </a:endParaRPr>
                </a:p>
              </p:txBody>
            </p:sp>
          </mc:Choice>
          <mc:Fallback xmlns="">
            <p:sp>
              <p:nvSpPr>
                <p:cNvPr id="89" name="Hexagon 88">
                  <a:extLst>
                    <a:ext uri="{FF2B5EF4-FFF2-40B4-BE49-F238E27FC236}">
                      <a16:creationId xmlns:a16="http://schemas.microsoft.com/office/drawing/2014/main" id="{16F4ED9F-839B-4C6D-8B4E-2F451D495978}"/>
                    </a:ext>
                  </a:extLst>
                </p:cNvPr>
                <p:cNvSpPr>
                  <a:spLocks noRot="1" noChangeAspect="1" noMove="1" noResize="1" noEditPoints="1" noAdjustHandles="1" noChangeArrowheads="1" noChangeShapeType="1" noTextEdit="1"/>
                </p:cNvSpPr>
                <p:nvPr/>
              </p:nvSpPr>
              <p:spPr>
                <a:xfrm rot="5400000">
                  <a:off x="6984839" y="4267825"/>
                  <a:ext cx="893298" cy="770084"/>
                </a:xfrm>
                <a:prstGeom prst="hexagon">
                  <a:avLst/>
                </a:prstGeom>
                <a:blipFill>
                  <a:blip r:embed="rId6"/>
                  <a:stretch>
                    <a:fillRect/>
                  </a:stretch>
                </a:blipFill>
                <a:ln w="19050">
                  <a:solidFill>
                    <a:schemeClr val="accent6">
                      <a:lumMod val="50000"/>
                    </a:schemeClr>
                  </a:solidFill>
                </a:ln>
              </p:spPr>
              <p:txBody>
                <a:bodyPr/>
                <a:lstStyle/>
                <a:p>
                  <a:r>
                    <a:rPr lang="en-US">
                      <a:noFill/>
                    </a:rPr>
                    <a:t> </a:t>
                  </a:r>
                </a:p>
              </p:txBody>
            </p:sp>
          </mc:Fallback>
        </mc:AlternateContent>
      </p:grpSp>
      <p:cxnSp>
        <p:nvCxnSpPr>
          <p:cNvPr id="91" name="Straight Arrow Connector 90">
            <a:extLst>
              <a:ext uri="{FF2B5EF4-FFF2-40B4-BE49-F238E27FC236}">
                <a16:creationId xmlns:a16="http://schemas.microsoft.com/office/drawing/2014/main" id="{A705BF41-D0B3-4857-897E-50892D4B0D49}"/>
              </a:ext>
            </a:extLst>
          </p:cNvPr>
          <p:cNvCxnSpPr>
            <a:cxnSpLocks/>
            <a:endCxn id="40" idx="1"/>
          </p:cNvCxnSpPr>
          <p:nvPr/>
        </p:nvCxnSpPr>
        <p:spPr>
          <a:xfrm>
            <a:off x="4750904" y="3052828"/>
            <a:ext cx="755374" cy="86"/>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A60542FE-C7CF-4A8F-91F2-BA076E07EC4C}"/>
                  </a:ext>
                </a:extLst>
              </p:cNvPr>
              <p:cNvSpPr/>
              <p:nvPr/>
            </p:nvSpPr>
            <p:spPr>
              <a:xfrm>
                <a:off x="10141080" y="179419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9</m:t>
                      </m:r>
                    </m:oMath>
                  </m:oMathPara>
                </a14:m>
                <a:endParaRPr lang="en-US" sz="2400" dirty="0">
                  <a:solidFill>
                    <a:schemeClr val="accent6">
                      <a:lumMod val="50000"/>
                    </a:schemeClr>
                  </a:solidFill>
                </a:endParaRPr>
              </a:p>
            </p:txBody>
          </p:sp>
        </mc:Choice>
        <mc:Fallback xmlns="">
          <p:sp>
            <p:nvSpPr>
              <p:cNvPr id="93" name="Rectangle 92">
                <a:extLst>
                  <a:ext uri="{FF2B5EF4-FFF2-40B4-BE49-F238E27FC236}">
                    <a16:creationId xmlns:a16="http://schemas.microsoft.com/office/drawing/2014/main" id="{A60542FE-C7CF-4A8F-91F2-BA076E07EC4C}"/>
                  </a:ext>
                </a:extLst>
              </p:cNvPr>
              <p:cNvSpPr>
                <a:spLocks noRot="1" noChangeAspect="1" noMove="1" noResize="1" noEditPoints="1" noAdjustHandles="1" noChangeArrowheads="1" noChangeShapeType="1" noTextEdit="1"/>
              </p:cNvSpPr>
              <p:nvPr/>
            </p:nvSpPr>
            <p:spPr>
              <a:xfrm>
                <a:off x="10141080" y="1794197"/>
                <a:ext cx="770084" cy="770084"/>
              </a:xfrm>
              <a:prstGeom prst="rect">
                <a:avLst/>
              </a:prstGeom>
              <a:blipFill>
                <a:blip r:embed="rId7"/>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Hexagon 26">
                <a:extLst>
                  <a:ext uri="{FF2B5EF4-FFF2-40B4-BE49-F238E27FC236}">
                    <a16:creationId xmlns:a16="http://schemas.microsoft.com/office/drawing/2014/main" id="{0F554515-AE84-4E1F-A0A1-D6826E797950}"/>
                  </a:ext>
                </a:extLst>
              </p:cNvPr>
              <p:cNvSpPr/>
              <p:nvPr/>
            </p:nvSpPr>
            <p:spPr>
              <a:xfrm rot="5400000">
                <a:off x="5444671" y="2667786"/>
                <a:ext cx="893298" cy="770084"/>
              </a:xfrm>
              <a:prstGeom prst="hexagon">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1</m:t>
                      </m:r>
                    </m:oMath>
                  </m:oMathPara>
                </a14:m>
                <a:endParaRPr lang="en-US" sz="2400" baseline="-25000" dirty="0">
                  <a:solidFill>
                    <a:schemeClr val="accent6">
                      <a:lumMod val="50000"/>
                    </a:schemeClr>
                  </a:solidFill>
                </a:endParaRPr>
              </a:p>
            </p:txBody>
          </p:sp>
        </mc:Choice>
        <mc:Fallback xmlns="">
          <p:sp>
            <p:nvSpPr>
              <p:cNvPr id="27" name="Hexagon 26">
                <a:extLst>
                  <a:ext uri="{FF2B5EF4-FFF2-40B4-BE49-F238E27FC236}">
                    <a16:creationId xmlns:a16="http://schemas.microsoft.com/office/drawing/2014/main" id="{0F554515-AE84-4E1F-A0A1-D6826E797950}"/>
                  </a:ext>
                </a:extLst>
              </p:cNvPr>
              <p:cNvSpPr>
                <a:spLocks noRot="1" noChangeAspect="1" noMove="1" noResize="1" noEditPoints="1" noAdjustHandles="1" noChangeArrowheads="1" noChangeShapeType="1" noTextEdit="1"/>
              </p:cNvSpPr>
              <p:nvPr/>
            </p:nvSpPr>
            <p:spPr>
              <a:xfrm rot="5400000">
                <a:off x="5444671" y="2667786"/>
                <a:ext cx="893298" cy="770084"/>
              </a:xfrm>
              <a:prstGeom prst="hexagon">
                <a:avLst/>
              </a:prstGeom>
              <a:blipFill>
                <a:blip r:embed="rId8"/>
                <a:stretch>
                  <a:fillRect/>
                </a:stretch>
              </a:blipFill>
              <a:ln w="19050">
                <a:solidFill>
                  <a:schemeClr val="accent6">
                    <a:lumMod val="50000"/>
                  </a:schemeClr>
                </a:solidFill>
              </a:ln>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311B0CEA-B46B-4FB6-9946-FC471B206231}"/>
              </a:ext>
            </a:extLst>
          </p:cNvPr>
          <p:cNvSpPr>
            <a:spLocks noGrp="1"/>
          </p:cNvSpPr>
          <p:nvPr>
            <p:ph type="sldNum" sz="quarter" idx="12"/>
          </p:nvPr>
        </p:nvSpPr>
        <p:spPr/>
        <p:txBody>
          <a:bodyPr/>
          <a:lstStyle/>
          <a:p>
            <a:fld id="{C0DF9C1F-DB74-1E4B-8839-30A600129FD3}" type="slidenum">
              <a:rPr lang="en-US" smtClean="0"/>
              <a:t>40</a:t>
            </a:fld>
            <a:endParaRPr lang="en-US"/>
          </a:p>
        </p:txBody>
      </p:sp>
    </p:spTree>
    <p:extLst>
      <p:ext uri="{BB962C8B-B14F-4D97-AF65-F5344CB8AC3E}">
        <p14:creationId xmlns:p14="http://schemas.microsoft.com/office/powerpoint/2010/main" val="14765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withEffect">
                                  <p:stCondLst>
                                    <p:cond delay="0"/>
                                  </p:stCondLst>
                                  <p:childTnLst>
                                    <p:anim calcmode="lin" valueType="num">
                                      <p:cBhvr>
                                        <p:cTn id="6" dur="500"/>
                                        <p:tgtEl>
                                          <p:spTgt spid="3"/>
                                        </p:tgtEl>
                                        <p:attrNameLst>
                                          <p:attrName>ppt_w</p:attrName>
                                        </p:attrNameLst>
                                      </p:cBhvr>
                                      <p:tavLst>
                                        <p:tav tm="0">
                                          <p:val>
                                            <p:strVal val="ppt_w"/>
                                          </p:val>
                                        </p:tav>
                                        <p:tav tm="100000">
                                          <p:val>
                                            <p:fltVal val="0"/>
                                          </p:val>
                                        </p:tav>
                                      </p:tavLst>
                                    </p:anim>
                                    <p:anim calcmode="lin" valueType="num">
                                      <p:cBhvr>
                                        <p:cTn id="7" dur="500"/>
                                        <p:tgtEl>
                                          <p:spTgt spid="3"/>
                                        </p:tgtEl>
                                        <p:attrNameLst>
                                          <p:attrName>ppt_h</p:attrName>
                                        </p:attrNameLst>
                                      </p:cBhvr>
                                      <p:tavLst>
                                        <p:tav tm="0">
                                          <p:val>
                                            <p:strVal val="ppt_h"/>
                                          </p:val>
                                        </p:tav>
                                        <p:tav tm="100000">
                                          <p:val>
                                            <p:fltVal val="0"/>
                                          </p:val>
                                        </p:tav>
                                      </p:tavLst>
                                    </p:anim>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animEffect transition="in" filter="fade">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276BA41-A1C4-41CE-9EA4-E5E109D38EC8}"/>
                  </a:ext>
                </a:extLst>
              </p:cNvPr>
              <p:cNvSpPr>
                <a:spLocks noGrp="1"/>
              </p:cNvSpPr>
              <p:nvPr>
                <p:ph type="title"/>
              </p:nvPr>
            </p:nvSpPr>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b="1" dirty="0">
                    <a:solidFill>
                      <a:schemeClr val="accent6">
                        <a:lumMod val="50000"/>
                      </a:schemeClr>
                    </a:solidFill>
                    <a:latin typeface="+mn-lt"/>
                  </a:rPr>
                  <a:t>: ILP Objective </a:t>
                </a:r>
                <a14:m>
                  <m:oMath xmlns:m="http://schemas.openxmlformats.org/officeDocument/2006/math">
                    <m:r>
                      <m:rPr>
                        <m:sty m:val="p"/>
                      </m:rPr>
                      <a:rPr lang="el-GR" i="1">
                        <a:solidFill>
                          <a:schemeClr val="accent6">
                            <a:lumMod val="50000"/>
                          </a:schemeClr>
                        </a:solidFill>
                        <a:latin typeface="Cambria Math" panose="02040503050406030204" pitchFamily="18" charset="0"/>
                        <a:ea typeface="Cambria Math" panose="02040503050406030204" pitchFamily="18" charset="0"/>
                      </a:rPr>
                      <m:t>Ω</m:t>
                    </m:r>
                  </m:oMath>
                </a14:m>
                <a:endParaRPr lang="en-US" b="1" dirty="0">
                  <a:solidFill>
                    <a:schemeClr val="accent6">
                      <a:lumMod val="50000"/>
                    </a:schemeClr>
                  </a:solidFill>
                  <a:latin typeface="+mn-lt"/>
                </a:endParaRPr>
              </a:p>
            </p:txBody>
          </p:sp>
        </mc:Choice>
        <mc:Fallback xmlns="">
          <p:sp>
            <p:nvSpPr>
              <p:cNvPr id="2" name="Title 1">
                <a:extLst>
                  <a:ext uri="{FF2B5EF4-FFF2-40B4-BE49-F238E27FC236}">
                    <a16:creationId xmlns:a16="http://schemas.microsoft.com/office/drawing/2014/main" id="{A276BA41-A1C4-41CE-9EA4-E5E109D38EC8}"/>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7D0282-2448-425E-A64C-16EEE9E0DD84}"/>
                  </a:ext>
                </a:extLst>
              </p:cNvPr>
              <p:cNvSpPr>
                <a:spLocks noGrp="1"/>
              </p:cNvSpPr>
              <p:nvPr>
                <p:ph idx="1"/>
              </p:nvPr>
            </p:nvSpPr>
            <p:spPr>
              <a:xfrm>
                <a:off x="838199" y="1825625"/>
                <a:ext cx="3880703" cy="4115449"/>
              </a:xfrm>
            </p:spPr>
            <p:txBody>
              <a:bodyPr>
                <a:normAutofit/>
              </a:bodyPr>
              <a:lstStyle/>
              <a:p>
                <a:pPr marL="0" indent="0">
                  <a:buNone/>
                </a:pPr>
                <a:r>
                  <a:rPr lang="en-US" sz="2400" dirty="0">
                    <a:solidFill>
                      <a:schemeClr val="accent6">
                        <a:lumMod val="50000"/>
                      </a:schemeClr>
                    </a:solidFill>
                  </a:rPr>
                  <a:t>CFRG </a:t>
                </a:r>
                <a14:m>
                  <m:oMath xmlns:m="http://schemas.openxmlformats.org/officeDocument/2006/math">
                    <m:r>
                      <a:rPr lang="en-US" sz="2400" i="1" dirty="0" smtClean="0">
                        <a:solidFill>
                          <a:schemeClr val="accent6">
                            <a:lumMod val="50000"/>
                          </a:schemeClr>
                        </a:solidFill>
                        <a:latin typeface="Cambria Math" panose="02040503050406030204" pitchFamily="18" charset="0"/>
                      </a:rPr>
                      <m:t>𝑅</m:t>
                    </m:r>
                    <m:r>
                      <a:rPr lang="en-US" sz="2400" i="1" dirty="0" smtClean="0">
                        <a:solidFill>
                          <a:schemeClr val="accent6">
                            <a:lumMod val="50000"/>
                          </a:schemeClr>
                        </a:solidFill>
                        <a:latin typeface="Cambria Math" panose="02040503050406030204" pitchFamily="18" charset="0"/>
                      </a:rPr>
                      <m:t> = (</m:t>
                    </m:r>
                    <m:r>
                      <a:rPr lang="en-US" sz="2400" i="1" dirty="0" smtClean="0">
                        <a:solidFill>
                          <a:schemeClr val="accent6">
                            <a:lumMod val="50000"/>
                          </a:schemeClr>
                        </a:solidFill>
                        <a:latin typeface="Cambria Math" panose="02040503050406030204" pitchFamily="18" charset="0"/>
                      </a:rPr>
                      <m:t>𝑁</m:t>
                    </m:r>
                    <m:r>
                      <a:rPr lang="en-US" sz="2400" i="1" dirty="0" smtClean="0">
                        <a:solidFill>
                          <a:schemeClr val="accent6">
                            <a:lumMod val="50000"/>
                          </a:schemeClr>
                        </a:solidFill>
                        <a:latin typeface="Cambria Math" panose="02040503050406030204" pitchFamily="18" charset="0"/>
                      </a:rPr>
                      <m:t>, </m:t>
                    </m:r>
                    <m:r>
                      <a:rPr lang="en-US" sz="2400" i="1" dirty="0" smtClean="0">
                        <a:solidFill>
                          <a:schemeClr val="accent6">
                            <a:lumMod val="50000"/>
                          </a:schemeClr>
                        </a:solidFill>
                        <a:latin typeface="Cambria Math" panose="02040503050406030204" pitchFamily="18" charset="0"/>
                      </a:rPr>
                      <m:t>𝐸</m:t>
                    </m:r>
                    <m:r>
                      <a:rPr lang="en-US" sz="2400" i="1" dirty="0" smtClean="0">
                        <a:solidFill>
                          <a:schemeClr val="accent6">
                            <a:lumMod val="50000"/>
                          </a:schemeClr>
                        </a:solidFill>
                        <a:latin typeface="Cambria Math" panose="02040503050406030204" pitchFamily="18" charset="0"/>
                      </a:rPr>
                      <m:t>, </m:t>
                    </m:r>
                    <m:r>
                      <a:rPr lang="en-US" sz="2400" i="1" dirty="0" smtClean="0">
                        <a:solidFill>
                          <a:schemeClr val="accent6">
                            <a:lumMod val="50000"/>
                          </a:schemeClr>
                        </a:solidFill>
                        <a:latin typeface="Cambria Math" panose="02040503050406030204" pitchFamily="18" charset="0"/>
                      </a:rPr>
                      <m:t>h</m:t>
                    </m:r>
                    <m:r>
                      <a:rPr lang="en-US" sz="2400" i="1" dirty="0" smtClean="0">
                        <a:solidFill>
                          <a:schemeClr val="accent6">
                            <a:lumMod val="50000"/>
                          </a:schemeClr>
                        </a:solidFill>
                        <a:latin typeface="Cambria Math" panose="02040503050406030204" pitchFamily="18" charset="0"/>
                      </a:rPr>
                      <m:t>)</m:t>
                    </m:r>
                  </m:oMath>
                </a14:m>
                <a:endParaRPr lang="en-US" sz="2400" dirty="0">
                  <a:solidFill>
                    <a:schemeClr val="accent6">
                      <a:lumMod val="50000"/>
                    </a:schemeClr>
                  </a:solidFill>
                </a:endParaRPr>
              </a:p>
              <a:p>
                <a:pPr marL="0" indent="0">
                  <a:buNone/>
                </a:pPr>
                <a14:m>
                  <m:oMath xmlns:m="http://schemas.openxmlformats.org/officeDocument/2006/math">
                    <m:r>
                      <a:rPr lang="en-US" sz="2400" i="1" dirty="0">
                        <a:solidFill>
                          <a:schemeClr val="accent6">
                            <a:lumMod val="50000"/>
                          </a:schemeClr>
                        </a:solidFill>
                        <a:latin typeface="Cambria Math" panose="02040503050406030204" pitchFamily="18" charset="0"/>
                      </a:rPr>
                      <m:t>𝑡</m:t>
                    </m:r>
                    <m:r>
                      <a:rPr lang="en-US" sz="2400" i="1" baseline="-25000" dirty="0" err="1">
                        <a:solidFill>
                          <a:schemeClr val="accent6">
                            <a:lumMod val="50000"/>
                          </a:schemeClr>
                        </a:solidFill>
                        <a:latin typeface="Cambria Math" panose="02040503050406030204" pitchFamily="18" charset="0"/>
                      </a:rPr>
                      <m:t>𝑛</m:t>
                    </m:r>
                  </m:oMath>
                </a14:m>
                <a:r>
                  <a:rPr lang="en-US" sz="2400" dirty="0">
                    <a:solidFill>
                      <a:schemeClr val="accent6">
                        <a:lumMod val="50000"/>
                      </a:schemeClr>
                    </a:solidFill>
                  </a:rPr>
                  <a:t>: threads per node (CFR).</a:t>
                </a:r>
              </a:p>
              <a:p>
                <a:pPr marL="0" indent="0">
                  <a:buNone/>
                </a:pPr>
                <a14:m>
                  <m:oMath xmlns:m="http://schemas.openxmlformats.org/officeDocument/2006/math">
                    <m:r>
                      <a:rPr lang="en-US" sz="2400" i="1">
                        <a:solidFill>
                          <a:schemeClr val="accent6">
                            <a:lumMod val="50000"/>
                          </a:schemeClr>
                        </a:solidFill>
                        <a:latin typeface="Cambria Math" panose="02040503050406030204" pitchFamily="18" charset="0"/>
                        <a:ea typeface="Cambria Math" panose="02040503050406030204" pitchFamily="18" charset="0"/>
                      </a:rPr>
                      <m:t>𝜔</m:t>
                    </m:r>
                    <m:r>
                      <a:rPr lang="en-US" sz="2400" i="1" baseline="-25000">
                        <a:solidFill>
                          <a:schemeClr val="accent6">
                            <a:lumMod val="50000"/>
                          </a:schemeClr>
                        </a:solidFill>
                        <a:latin typeface="Cambria Math" panose="02040503050406030204" pitchFamily="18" charset="0"/>
                        <a:ea typeface="Cambria Math" panose="02040503050406030204" pitchFamily="18" charset="0"/>
                      </a:rPr>
                      <m:t>𝑛</m:t>
                    </m:r>
                    <m:r>
                      <a:rPr lang="en-US" sz="2400" i="1">
                        <a:solidFill>
                          <a:schemeClr val="accent6">
                            <a:lumMod val="50000"/>
                          </a:schemeClr>
                        </a:solidFill>
                        <a:latin typeface="Cambria Math" panose="02040503050406030204" pitchFamily="18" charset="0"/>
                        <a:ea typeface="Cambria Math" panose="02040503050406030204" pitchFamily="18" charset="0"/>
                      </a:rPr>
                      <m:t>(</m:t>
                    </m:r>
                    <m:sSub>
                      <m:sSubPr>
                        <m:ctrlPr>
                          <a:rPr lang="en-US" sz="2400" i="1" smtClean="0">
                            <a:solidFill>
                              <a:schemeClr val="accent6">
                                <a:lumMod val="50000"/>
                              </a:schemeClr>
                            </a:solidFill>
                            <a:latin typeface="Cambria Math" panose="02040503050406030204" pitchFamily="18" charset="0"/>
                            <a:ea typeface="Cambria Math" panose="02040503050406030204" pitchFamily="18" charset="0"/>
                          </a:rPr>
                        </m:ctrlPr>
                      </m:sSubPr>
                      <m:e>
                        <m:r>
                          <a:rPr lang="en-US" sz="2400" b="0" i="1" smtClean="0">
                            <a:solidFill>
                              <a:schemeClr val="accent6">
                                <a:lumMod val="50000"/>
                              </a:schemeClr>
                            </a:solidFill>
                            <a:latin typeface="Cambria Math" panose="02040503050406030204" pitchFamily="18" charset="0"/>
                            <a:ea typeface="Cambria Math" panose="02040503050406030204" pitchFamily="18" charset="0"/>
                          </a:rPr>
                          <m:t>𝑡</m:t>
                        </m:r>
                      </m:e>
                      <m:sub>
                        <m:r>
                          <a:rPr lang="en-US" sz="2400" b="0" i="1" smtClean="0">
                            <a:solidFill>
                              <a:schemeClr val="accent6">
                                <a:lumMod val="50000"/>
                              </a:schemeClr>
                            </a:solidFill>
                            <a:latin typeface="Cambria Math" panose="02040503050406030204" pitchFamily="18" charset="0"/>
                            <a:ea typeface="Cambria Math" panose="02040503050406030204" pitchFamily="18" charset="0"/>
                          </a:rPr>
                          <m:t>𝑛</m:t>
                        </m:r>
                      </m:sub>
                    </m:sSub>
                    <m:r>
                      <a:rPr lang="en-US" sz="2400" i="1" dirty="0" smtClean="0">
                        <a:solidFill>
                          <a:schemeClr val="accent6">
                            <a:lumMod val="50000"/>
                          </a:schemeClr>
                        </a:solidFill>
                        <a:latin typeface="Cambria Math" panose="02040503050406030204" pitchFamily="18" charset="0"/>
                      </a:rPr>
                      <m:t>)</m:t>
                    </m:r>
                  </m:oMath>
                </a14:m>
                <a:r>
                  <a:rPr lang="en-US" sz="2400" dirty="0">
                    <a:solidFill>
                      <a:schemeClr val="accent6">
                        <a:lumMod val="50000"/>
                      </a:schemeClr>
                    </a:solidFill>
                  </a:rPr>
                  <a:t>: WCETO of </a:t>
                </a:r>
                <a14:m>
                  <m:oMath xmlns:m="http://schemas.openxmlformats.org/officeDocument/2006/math">
                    <m:r>
                      <a:rPr lang="en-US" sz="2400" i="1" dirty="0" smtClean="0">
                        <a:solidFill>
                          <a:schemeClr val="accent6">
                            <a:lumMod val="50000"/>
                          </a:schemeClr>
                        </a:solidFill>
                        <a:latin typeface="Cambria Math" panose="02040503050406030204" pitchFamily="18" charset="0"/>
                      </a:rPr>
                      <m:t>𝑛</m:t>
                    </m:r>
                  </m:oMath>
                </a14:m>
                <a:r>
                  <a:rPr lang="en-US" sz="2400" dirty="0">
                    <a:solidFill>
                      <a:schemeClr val="accent6">
                        <a:lumMod val="50000"/>
                      </a:schemeClr>
                    </a:solidFill>
                  </a:rPr>
                  <a:t> given </a:t>
                </a:r>
                <a14:m>
                  <m:oMath xmlns:m="http://schemas.openxmlformats.org/officeDocument/2006/math">
                    <m:r>
                      <a:rPr lang="en-US" sz="2400" i="1" dirty="0" smtClean="0">
                        <a:solidFill>
                          <a:schemeClr val="accent6">
                            <a:lumMod val="50000"/>
                          </a:schemeClr>
                        </a:solidFill>
                        <a:latin typeface="Cambria Math" panose="02040503050406030204" pitchFamily="18" charset="0"/>
                      </a:rPr>
                      <m:t>𝑡</m:t>
                    </m:r>
                    <m:r>
                      <a:rPr lang="en-US" sz="2400" i="1" baseline="-25000" dirty="0" err="1" smtClean="0">
                        <a:solidFill>
                          <a:schemeClr val="accent6">
                            <a:lumMod val="50000"/>
                          </a:schemeClr>
                        </a:solidFill>
                        <a:latin typeface="Cambria Math" panose="02040503050406030204" pitchFamily="18" charset="0"/>
                      </a:rPr>
                      <m:t>𝑛</m:t>
                    </m:r>
                  </m:oMath>
                </a14:m>
                <a:r>
                  <a:rPr lang="en-US" sz="2400" dirty="0">
                    <a:solidFill>
                      <a:schemeClr val="accent6">
                        <a:lumMod val="50000"/>
                      </a:schemeClr>
                    </a:solidFill>
                  </a:rPr>
                  <a:t>.</a:t>
                </a:r>
              </a:p>
              <a:p>
                <a:pPr marL="0" indent="0">
                  <a:buNone/>
                </a:pPr>
                <a:endParaRPr lang="en-US" sz="2400" dirty="0">
                  <a:solidFill>
                    <a:schemeClr val="accent6">
                      <a:lumMod val="50000"/>
                    </a:schemeClr>
                  </a:solidFill>
                </a:endParaRPr>
              </a:p>
              <a:p>
                <a:pPr marL="0" indent="0">
                  <a:buNone/>
                </a:pPr>
                <a:r>
                  <a:rPr lang="en-US" sz="2400" dirty="0">
                    <a:solidFill>
                      <a:schemeClr val="accent6">
                        <a:lumMod val="50000"/>
                      </a:schemeClr>
                    </a:solidFill>
                  </a:rPr>
                  <a:t>Maximize Objective:</a:t>
                </a:r>
              </a:p>
              <a:p>
                <a:pPr marL="0" indent="0">
                  <a:buNone/>
                </a:pPr>
                <a14:m>
                  <m:oMathPara xmlns:m="http://schemas.openxmlformats.org/officeDocument/2006/math">
                    <m:oMathParaPr>
                      <m:jc m:val="centerGroup"/>
                    </m:oMathParaPr>
                    <m:oMath xmlns:m="http://schemas.openxmlformats.org/officeDocument/2006/math">
                      <m:r>
                        <m:rPr>
                          <m:sty m:val="p"/>
                        </m:rPr>
                        <a:rPr lang="el-GR" sz="2400" i="1" smtClean="0">
                          <a:solidFill>
                            <a:schemeClr val="accent6">
                              <a:lumMod val="50000"/>
                            </a:schemeClr>
                          </a:solidFill>
                          <a:latin typeface="Cambria Math" panose="02040503050406030204" pitchFamily="18" charset="0"/>
                          <a:ea typeface="Cambria Math" panose="02040503050406030204" pitchFamily="18" charset="0"/>
                        </a:rPr>
                        <m:t>Ω</m:t>
                      </m:r>
                      <m:r>
                        <a:rPr lang="en-US" sz="2400" b="0" i="1" smtClean="0">
                          <a:solidFill>
                            <a:schemeClr val="accent6">
                              <a:lumMod val="50000"/>
                            </a:schemeClr>
                          </a:solidFill>
                          <a:latin typeface="Cambria Math" panose="02040503050406030204" pitchFamily="18" charset="0"/>
                          <a:ea typeface="Cambria Math" panose="02040503050406030204" pitchFamily="18" charset="0"/>
                        </a:rPr>
                        <m:t>= </m:t>
                      </m:r>
                      <m:nary>
                        <m:naryPr>
                          <m:chr m:val="∑"/>
                          <m:supHide m:val="on"/>
                          <m:ctrlPr>
                            <a:rPr lang="en-US" sz="2400" b="0" i="1" smtClean="0">
                              <a:solidFill>
                                <a:schemeClr val="accent6">
                                  <a:lumMod val="50000"/>
                                </a:schemeClr>
                              </a:solidFill>
                              <a:latin typeface="Cambria Math" panose="02040503050406030204" pitchFamily="18" charset="0"/>
                              <a:ea typeface="Cambria Math" panose="02040503050406030204" pitchFamily="18" charset="0"/>
                            </a:rPr>
                          </m:ctrlPr>
                        </m:naryPr>
                        <m:sub>
                          <m:r>
                            <m:rPr>
                              <m:brk m:alnAt="7"/>
                            </m:rPr>
                            <a:rPr lang="en-US" sz="2400" b="0" i="1" smtClean="0">
                              <a:solidFill>
                                <a:schemeClr val="accent6">
                                  <a:lumMod val="50000"/>
                                </a:schemeClr>
                              </a:solidFill>
                              <a:latin typeface="Cambria Math" panose="02040503050406030204" pitchFamily="18" charset="0"/>
                              <a:ea typeface="Cambria Math" panose="02040503050406030204" pitchFamily="18" charset="0"/>
                            </a:rPr>
                            <m:t>𝑛</m:t>
                          </m:r>
                          <m:r>
                            <a:rPr lang="en-US" sz="2400" b="0" i="1" smtClean="0">
                              <a:solidFill>
                                <a:schemeClr val="accent6">
                                  <a:lumMod val="50000"/>
                                </a:schemeClr>
                              </a:solidFill>
                              <a:latin typeface="Cambria Math" panose="02040503050406030204" pitchFamily="18" charset="0"/>
                              <a:ea typeface="Cambria Math" panose="02040503050406030204" pitchFamily="18" charset="0"/>
                            </a:rPr>
                            <m:t>∈</m:t>
                          </m:r>
                          <m:r>
                            <a:rPr lang="en-US" sz="2400" b="0" i="1" smtClean="0">
                              <a:solidFill>
                                <a:schemeClr val="accent6">
                                  <a:lumMod val="50000"/>
                                </a:schemeClr>
                              </a:solidFill>
                              <a:latin typeface="Cambria Math" panose="02040503050406030204" pitchFamily="18" charset="0"/>
                              <a:ea typeface="Cambria Math" panose="02040503050406030204" pitchFamily="18" charset="0"/>
                            </a:rPr>
                            <m:t>𝑁</m:t>
                          </m:r>
                        </m:sub>
                        <m:sup/>
                        <m:e>
                          <m:r>
                            <a:rPr lang="en-US" sz="2400" i="1">
                              <a:solidFill>
                                <a:schemeClr val="accent6">
                                  <a:lumMod val="50000"/>
                                </a:schemeClr>
                              </a:solidFill>
                              <a:latin typeface="Cambria Math" panose="02040503050406030204" pitchFamily="18" charset="0"/>
                              <a:ea typeface="Cambria Math" panose="02040503050406030204" pitchFamily="18" charset="0"/>
                            </a:rPr>
                            <m:t>𝜔</m:t>
                          </m:r>
                          <m:r>
                            <a:rPr lang="en-US" sz="2400" b="0" i="1" baseline="-25000" smtClean="0">
                              <a:solidFill>
                                <a:schemeClr val="accent6">
                                  <a:lumMod val="50000"/>
                                </a:schemeClr>
                              </a:solidFill>
                              <a:latin typeface="Cambria Math" panose="02040503050406030204" pitchFamily="18" charset="0"/>
                              <a:ea typeface="Cambria Math" panose="02040503050406030204" pitchFamily="18" charset="0"/>
                            </a:rPr>
                            <m:t>𝑛</m:t>
                          </m:r>
                          <m:r>
                            <a:rPr lang="en-US" sz="2400" i="1">
                              <a:solidFill>
                                <a:schemeClr val="accent6">
                                  <a:lumMod val="50000"/>
                                </a:schemeClr>
                              </a:solidFill>
                              <a:latin typeface="Cambria Math" panose="02040503050406030204" pitchFamily="18" charset="0"/>
                              <a:ea typeface="Cambria Math" panose="02040503050406030204" pitchFamily="18" charset="0"/>
                            </a:rPr>
                            <m:t>(</m:t>
                          </m:r>
                          <m:sSub>
                            <m:sSubPr>
                              <m:ctrlPr>
                                <a:rPr lang="en-US" sz="2400" i="1" smtClean="0">
                                  <a:solidFill>
                                    <a:schemeClr val="accent6">
                                      <a:lumMod val="50000"/>
                                    </a:schemeClr>
                                  </a:solidFill>
                                  <a:latin typeface="Cambria Math" panose="02040503050406030204" pitchFamily="18" charset="0"/>
                                  <a:ea typeface="Cambria Math" panose="02040503050406030204" pitchFamily="18" charset="0"/>
                                </a:rPr>
                              </m:ctrlPr>
                            </m:sSubPr>
                            <m:e>
                              <m:r>
                                <a:rPr lang="en-US" sz="2400" b="0" i="1" smtClean="0">
                                  <a:solidFill>
                                    <a:schemeClr val="accent6">
                                      <a:lumMod val="50000"/>
                                    </a:schemeClr>
                                  </a:solidFill>
                                  <a:latin typeface="Cambria Math" panose="02040503050406030204" pitchFamily="18" charset="0"/>
                                  <a:ea typeface="Cambria Math" panose="02040503050406030204" pitchFamily="18" charset="0"/>
                                </a:rPr>
                                <m:t>𝑡</m:t>
                              </m:r>
                            </m:e>
                            <m:sub>
                              <m:r>
                                <a:rPr lang="en-US" sz="2400" b="0" i="1" smtClean="0">
                                  <a:solidFill>
                                    <a:schemeClr val="accent6">
                                      <a:lumMod val="50000"/>
                                    </a:schemeClr>
                                  </a:solidFill>
                                  <a:latin typeface="Cambria Math" panose="02040503050406030204" pitchFamily="18" charset="0"/>
                                  <a:ea typeface="Cambria Math" panose="02040503050406030204" pitchFamily="18" charset="0"/>
                                </a:rPr>
                                <m:t>𝑛</m:t>
                              </m:r>
                            </m:sub>
                          </m:sSub>
                          <m:r>
                            <m:rPr>
                              <m:nor/>
                            </m:rPr>
                            <a:rPr lang="en-US" sz="2400" b="0" i="0" smtClean="0">
                              <a:solidFill>
                                <a:schemeClr val="accent6">
                                  <a:lumMod val="50000"/>
                                </a:schemeClr>
                              </a:solidFill>
                              <a:latin typeface="Cambria Math" panose="02040503050406030204" pitchFamily="18" charset="0"/>
                              <a:ea typeface="Cambria Math" panose="02040503050406030204" pitchFamily="18" charset="0"/>
                            </a:rPr>
                            <m:t>)</m:t>
                          </m:r>
                        </m:e>
                      </m:nary>
                    </m:oMath>
                  </m:oMathPara>
                </a14:m>
                <a:endParaRPr lang="en-US" sz="2400" dirty="0">
                  <a:solidFill>
                    <a:schemeClr val="accent6">
                      <a:lumMod val="50000"/>
                    </a:schemeClr>
                  </a:solidFill>
                </a:endParaRPr>
              </a:p>
            </p:txBody>
          </p:sp>
        </mc:Choice>
        <mc:Fallback xmlns="">
          <p:sp>
            <p:nvSpPr>
              <p:cNvPr id="3" name="Content Placeholder 2">
                <a:extLst>
                  <a:ext uri="{FF2B5EF4-FFF2-40B4-BE49-F238E27FC236}">
                    <a16:creationId xmlns:a16="http://schemas.microsoft.com/office/drawing/2014/main" id="{987D0282-2448-425E-A64C-16EEE9E0DD84}"/>
                  </a:ext>
                </a:extLst>
              </p:cNvPr>
              <p:cNvSpPr>
                <a:spLocks noGrp="1" noRot="1" noChangeAspect="1" noMove="1" noResize="1" noEditPoints="1" noAdjustHandles="1" noChangeArrowheads="1" noChangeShapeType="1" noTextEdit="1"/>
              </p:cNvSpPr>
              <p:nvPr>
                <p:ph idx="1"/>
              </p:nvPr>
            </p:nvSpPr>
            <p:spPr>
              <a:xfrm>
                <a:off x="838199" y="1825625"/>
                <a:ext cx="3880703" cy="4115449"/>
              </a:xfrm>
              <a:blipFill>
                <a:blip r:embed="rId4"/>
                <a:stretch>
                  <a:fillRect l="-2355" t="-2071" r="-785"/>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1147B86B-BD08-47C7-8F28-00169FDB6940}"/>
              </a:ext>
            </a:extLst>
          </p:cNvPr>
          <p:cNvGrpSpPr/>
          <p:nvPr/>
        </p:nvGrpSpPr>
        <p:grpSpPr>
          <a:xfrm>
            <a:off x="5187166" y="1636887"/>
            <a:ext cx="5396550" cy="2428925"/>
            <a:chOff x="5187166" y="1636887"/>
            <a:chExt cx="5396550" cy="2428925"/>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7FE0766-4950-47E4-B4E0-EB9A3671F56A}"/>
                    </a:ext>
                  </a:extLst>
                </p:cNvPr>
                <p:cNvSpPr/>
                <p:nvPr/>
              </p:nvSpPr>
              <p:spPr>
                <a:xfrm>
                  <a:off x="8273464" y="1698494"/>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2</m:t>
                        </m:r>
                      </m:oMath>
                    </m:oMathPara>
                  </a14:m>
                  <a:endParaRPr lang="en-US" sz="2400" baseline="-25000" dirty="0">
                    <a:solidFill>
                      <a:schemeClr val="accent6">
                        <a:lumMod val="50000"/>
                      </a:schemeClr>
                    </a:solidFill>
                  </a:endParaRPr>
                </a:p>
              </p:txBody>
            </p:sp>
          </mc:Choice>
          <mc:Fallback xmlns="">
            <p:sp>
              <p:nvSpPr>
                <p:cNvPr id="6" name="Rectangle 5">
                  <a:extLst>
                    <a:ext uri="{FF2B5EF4-FFF2-40B4-BE49-F238E27FC236}">
                      <a16:creationId xmlns:a16="http://schemas.microsoft.com/office/drawing/2014/main" id="{87FE0766-4950-47E4-B4E0-EB9A3671F56A}"/>
                    </a:ext>
                  </a:extLst>
                </p:cNvPr>
                <p:cNvSpPr>
                  <a:spLocks noRot="1" noChangeAspect="1" noMove="1" noResize="1" noEditPoints="1" noAdjustHandles="1" noChangeArrowheads="1" noChangeShapeType="1" noTextEdit="1"/>
                </p:cNvSpPr>
                <p:nvPr/>
              </p:nvSpPr>
              <p:spPr>
                <a:xfrm>
                  <a:off x="8273464" y="1698494"/>
                  <a:ext cx="770084" cy="770084"/>
                </a:xfrm>
                <a:prstGeom prst="rect">
                  <a:avLst/>
                </a:prstGeom>
                <a:blipFill>
                  <a:blip r:embed="rId5"/>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3DA46379-033A-4DDE-A38F-9A5E578B79E4}"/>
                    </a:ext>
                  </a:extLst>
                </p:cNvPr>
                <p:cNvSpPr/>
                <p:nvPr/>
              </p:nvSpPr>
              <p:spPr>
                <a:xfrm>
                  <a:off x="9813632" y="1698494"/>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smtClean="0">
                            <a:solidFill>
                              <a:schemeClr val="accent6">
                                <a:lumMod val="50000"/>
                              </a:schemeClr>
                            </a:solidFill>
                            <a:latin typeface="Cambria Math" panose="02040503050406030204" pitchFamily="18" charset="0"/>
                          </a:rPr>
                          <m:t>3</m:t>
                        </m:r>
                      </m:oMath>
                    </m:oMathPara>
                  </a14:m>
                  <a:endParaRPr lang="en-US" sz="2400" dirty="0">
                    <a:solidFill>
                      <a:schemeClr val="accent6">
                        <a:lumMod val="50000"/>
                      </a:schemeClr>
                    </a:solidFill>
                  </a:endParaRPr>
                </a:p>
              </p:txBody>
            </p:sp>
          </mc:Choice>
          <mc:Fallback xmlns="">
            <p:sp>
              <p:nvSpPr>
                <p:cNvPr id="21" name="Rectangle 20">
                  <a:extLst>
                    <a:ext uri="{FF2B5EF4-FFF2-40B4-BE49-F238E27FC236}">
                      <a16:creationId xmlns:a16="http://schemas.microsoft.com/office/drawing/2014/main" id="{3DA46379-033A-4DDE-A38F-9A5E578B79E4}"/>
                    </a:ext>
                  </a:extLst>
                </p:cNvPr>
                <p:cNvSpPr>
                  <a:spLocks noRot="1" noChangeAspect="1" noMove="1" noResize="1" noEditPoints="1" noAdjustHandles="1" noChangeArrowheads="1" noChangeShapeType="1" noTextEdit="1"/>
                </p:cNvSpPr>
                <p:nvPr/>
              </p:nvSpPr>
              <p:spPr>
                <a:xfrm>
                  <a:off x="9813632" y="1698494"/>
                  <a:ext cx="770084" cy="770084"/>
                </a:xfrm>
                <a:prstGeom prst="rect">
                  <a:avLst/>
                </a:prstGeom>
                <a:blipFill>
                  <a:blip r:embed="rId6"/>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C5F4E978-6397-4910-84F4-9E04EF45DF49}"/>
                    </a:ext>
                  </a:extLst>
                </p:cNvPr>
                <p:cNvSpPr/>
                <p:nvPr/>
              </p:nvSpPr>
              <p:spPr>
                <a:xfrm>
                  <a:off x="5187166" y="1698494"/>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0</m:t>
                        </m:r>
                      </m:oMath>
                    </m:oMathPara>
                  </a14:m>
                  <a:endParaRPr lang="en-US" sz="2400" baseline="-25000" dirty="0">
                    <a:solidFill>
                      <a:schemeClr val="accent6">
                        <a:lumMod val="50000"/>
                      </a:schemeClr>
                    </a:solidFill>
                  </a:endParaRPr>
                </a:p>
              </p:txBody>
            </p:sp>
          </mc:Choice>
          <mc:Fallback xmlns="">
            <p:sp>
              <p:nvSpPr>
                <p:cNvPr id="32" name="Rectangle 31">
                  <a:extLst>
                    <a:ext uri="{FF2B5EF4-FFF2-40B4-BE49-F238E27FC236}">
                      <a16:creationId xmlns:a16="http://schemas.microsoft.com/office/drawing/2014/main" id="{C5F4E978-6397-4910-84F4-9E04EF45DF49}"/>
                    </a:ext>
                  </a:extLst>
                </p:cNvPr>
                <p:cNvSpPr>
                  <a:spLocks noRot="1" noChangeAspect="1" noMove="1" noResize="1" noEditPoints="1" noAdjustHandles="1" noChangeArrowheads="1" noChangeShapeType="1" noTextEdit="1"/>
                </p:cNvSpPr>
                <p:nvPr/>
              </p:nvSpPr>
              <p:spPr>
                <a:xfrm>
                  <a:off x="5187166" y="1698494"/>
                  <a:ext cx="770084" cy="770084"/>
                </a:xfrm>
                <a:prstGeom prst="rect">
                  <a:avLst/>
                </a:prstGeom>
                <a:blipFill>
                  <a:blip r:embed="rId7"/>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C4D8DCC7-8217-481E-ADD5-D173CF3EC93C}"/>
                    </a:ext>
                  </a:extLst>
                </p:cNvPr>
                <p:cNvSpPr/>
                <p:nvPr/>
              </p:nvSpPr>
              <p:spPr>
                <a:xfrm>
                  <a:off x="6730315" y="3236840"/>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smtClean="0">
                            <a:solidFill>
                              <a:schemeClr val="accent6">
                                <a:lumMod val="50000"/>
                              </a:schemeClr>
                            </a:solidFill>
                            <a:latin typeface="Cambria Math" panose="02040503050406030204" pitchFamily="18" charset="0"/>
                          </a:rPr>
                          <m:t>4</m:t>
                        </m:r>
                      </m:oMath>
                    </m:oMathPara>
                  </a14:m>
                  <a:endParaRPr lang="en-US" sz="2400" dirty="0">
                    <a:solidFill>
                      <a:schemeClr val="accent6">
                        <a:lumMod val="50000"/>
                      </a:schemeClr>
                    </a:solidFill>
                  </a:endParaRPr>
                </a:p>
              </p:txBody>
            </p:sp>
          </mc:Choice>
          <mc:Fallback xmlns="">
            <p:sp>
              <p:nvSpPr>
                <p:cNvPr id="40" name="Rectangle 39">
                  <a:extLst>
                    <a:ext uri="{FF2B5EF4-FFF2-40B4-BE49-F238E27FC236}">
                      <a16:creationId xmlns:a16="http://schemas.microsoft.com/office/drawing/2014/main" id="{C4D8DCC7-8217-481E-ADD5-D173CF3EC93C}"/>
                    </a:ext>
                  </a:extLst>
                </p:cNvPr>
                <p:cNvSpPr>
                  <a:spLocks noRot="1" noChangeAspect="1" noMove="1" noResize="1" noEditPoints="1" noAdjustHandles="1" noChangeArrowheads="1" noChangeShapeType="1" noTextEdit="1"/>
                </p:cNvSpPr>
                <p:nvPr/>
              </p:nvSpPr>
              <p:spPr>
                <a:xfrm>
                  <a:off x="6730315" y="3236840"/>
                  <a:ext cx="770084" cy="770084"/>
                </a:xfrm>
                <a:prstGeom prst="rect">
                  <a:avLst/>
                </a:prstGeom>
                <a:blipFill>
                  <a:blip r:embed="rId8"/>
                  <a:stretch>
                    <a:fillRect/>
                  </a:stretch>
                </a:blipFill>
                <a:ln w="19050">
                  <a:solidFill>
                    <a:schemeClr val="accent6">
                      <a:lumMod val="50000"/>
                    </a:schemeClr>
                  </a:solidFill>
                </a:ln>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C51A221E-AA66-4AEF-A54A-D9492261C2E4}"/>
                </a:ext>
              </a:extLst>
            </p:cNvPr>
            <p:cNvCxnSpPr>
              <a:cxnSpLocks/>
              <a:stCxn id="32" idx="3"/>
            </p:cNvCxnSpPr>
            <p:nvPr/>
          </p:nvCxnSpPr>
          <p:spPr>
            <a:xfrm>
              <a:off x="5957250" y="2083536"/>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54CE597-16B8-40B1-B4D3-AC8422190344}"/>
                </a:ext>
              </a:extLst>
            </p:cNvPr>
            <p:cNvCxnSpPr>
              <a:cxnSpLocks/>
              <a:stCxn id="59" idx="0"/>
              <a:endCxn id="40" idx="0"/>
            </p:cNvCxnSpPr>
            <p:nvPr/>
          </p:nvCxnSpPr>
          <p:spPr>
            <a:xfrm>
              <a:off x="7112376" y="2530185"/>
              <a:ext cx="2981" cy="706655"/>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BA57DAD-7C4B-4760-8DA4-4E8C25E705AC}"/>
                </a:ext>
              </a:extLst>
            </p:cNvPr>
            <p:cNvCxnSpPr>
              <a:cxnSpLocks/>
              <a:stCxn id="40" idx="3"/>
            </p:cNvCxnSpPr>
            <p:nvPr/>
          </p:nvCxnSpPr>
          <p:spPr>
            <a:xfrm>
              <a:off x="7500399" y="3621882"/>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9AB0C0E-65A2-4425-B682-A5DF18AC5DB3}"/>
                </a:ext>
              </a:extLst>
            </p:cNvPr>
            <p:cNvCxnSpPr>
              <a:cxnSpLocks/>
              <a:endCxn id="6" idx="1"/>
            </p:cNvCxnSpPr>
            <p:nvPr/>
          </p:nvCxnSpPr>
          <p:spPr>
            <a:xfrm>
              <a:off x="7500399" y="2083536"/>
              <a:ext cx="773065"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CD20CD4-E90B-43FA-A92A-32115A194208}"/>
                </a:ext>
              </a:extLst>
            </p:cNvPr>
            <p:cNvCxnSpPr>
              <a:stCxn id="6" idx="3"/>
              <a:endCxn id="21" idx="1"/>
            </p:cNvCxnSpPr>
            <p:nvPr/>
          </p:nvCxnSpPr>
          <p:spPr>
            <a:xfrm>
              <a:off x="9043548" y="2083536"/>
              <a:ext cx="77008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A2F5C8D6-0635-4A0F-9FD1-1ECBE1919119}"/>
                </a:ext>
              </a:extLst>
            </p:cNvPr>
            <p:cNvCxnSpPr>
              <a:cxnSpLocks/>
              <a:endCxn id="21" idx="2"/>
            </p:cNvCxnSpPr>
            <p:nvPr/>
          </p:nvCxnSpPr>
          <p:spPr>
            <a:xfrm flipV="1">
              <a:off x="9043548" y="2468578"/>
              <a:ext cx="1155126" cy="1153304"/>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Hexagon 58">
                  <a:extLst>
                    <a:ext uri="{FF2B5EF4-FFF2-40B4-BE49-F238E27FC236}">
                      <a16:creationId xmlns:a16="http://schemas.microsoft.com/office/drawing/2014/main" id="{AA41B72E-BFFA-4C45-8D22-4C93D097DBC6}"/>
                    </a:ext>
                  </a:extLst>
                </p:cNvPr>
                <p:cNvSpPr/>
                <p:nvPr/>
              </p:nvSpPr>
              <p:spPr>
                <a:xfrm rot="5400000">
                  <a:off x="6665727" y="1698494"/>
                  <a:ext cx="893298" cy="770084"/>
                </a:xfrm>
                <a:prstGeom prst="hexagon">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1</m:t>
                        </m:r>
                      </m:oMath>
                    </m:oMathPara>
                  </a14:m>
                  <a:endParaRPr lang="en-US" sz="2400" baseline="-25000" dirty="0">
                    <a:solidFill>
                      <a:schemeClr val="accent6">
                        <a:lumMod val="50000"/>
                      </a:schemeClr>
                    </a:solidFill>
                  </a:endParaRPr>
                </a:p>
              </p:txBody>
            </p:sp>
          </mc:Choice>
          <mc:Fallback xmlns="">
            <p:sp>
              <p:nvSpPr>
                <p:cNvPr id="59" name="Hexagon 58">
                  <a:extLst>
                    <a:ext uri="{FF2B5EF4-FFF2-40B4-BE49-F238E27FC236}">
                      <a16:creationId xmlns:a16="http://schemas.microsoft.com/office/drawing/2014/main" id="{AA41B72E-BFFA-4C45-8D22-4C93D097DBC6}"/>
                    </a:ext>
                  </a:extLst>
                </p:cNvPr>
                <p:cNvSpPr>
                  <a:spLocks noRot="1" noChangeAspect="1" noMove="1" noResize="1" noEditPoints="1" noAdjustHandles="1" noChangeArrowheads="1" noChangeShapeType="1" noTextEdit="1"/>
                </p:cNvSpPr>
                <p:nvPr/>
              </p:nvSpPr>
              <p:spPr>
                <a:xfrm rot="5400000">
                  <a:off x="6665727" y="1698494"/>
                  <a:ext cx="893298" cy="770084"/>
                </a:xfrm>
                <a:prstGeom prst="hexagon">
                  <a:avLst/>
                </a:prstGeom>
                <a:blipFill>
                  <a:blip r:embed="rId9"/>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Hexagon 59">
                  <a:extLst>
                    <a:ext uri="{FF2B5EF4-FFF2-40B4-BE49-F238E27FC236}">
                      <a16:creationId xmlns:a16="http://schemas.microsoft.com/office/drawing/2014/main" id="{24A6348B-5AE2-4EFC-AC5E-36BAC93AAA66}"/>
                    </a:ext>
                  </a:extLst>
                </p:cNvPr>
                <p:cNvSpPr/>
                <p:nvPr/>
              </p:nvSpPr>
              <p:spPr>
                <a:xfrm rot="5400000">
                  <a:off x="8211857" y="3234121"/>
                  <a:ext cx="893298" cy="770084"/>
                </a:xfrm>
                <a:prstGeom prst="hexagon">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 xmlns:m="http://schemas.openxmlformats.org/officeDocument/2006/math">
                      <m:r>
                        <a:rPr lang="en-US" sz="2400" b="0" i="1" dirty="0" smtClean="0">
                          <a:solidFill>
                            <a:schemeClr val="accent6">
                              <a:lumMod val="50000"/>
                            </a:schemeClr>
                          </a:solidFill>
                          <a:latin typeface="Cambria Math" panose="02040503050406030204" pitchFamily="18" charset="0"/>
                        </a:rPr>
                        <m:t>𝑛</m:t>
                      </m:r>
                    </m:oMath>
                  </a14:m>
                  <a:r>
                    <a:rPr lang="en-US" sz="2400" baseline="-25000" dirty="0">
                      <a:solidFill>
                        <a:schemeClr val="accent6">
                          <a:lumMod val="50000"/>
                        </a:schemeClr>
                      </a:solidFill>
                    </a:rPr>
                    <a:t>5</a:t>
                  </a:r>
                </a:p>
              </p:txBody>
            </p:sp>
          </mc:Choice>
          <mc:Fallback xmlns="">
            <p:sp>
              <p:nvSpPr>
                <p:cNvPr id="60" name="Hexagon 59">
                  <a:extLst>
                    <a:ext uri="{FF2B5EF4-FFF2-40B4-BE49-F238E27FC236}">
                      <a16:creationId xmlns:a16="http://schemas.microsoft.com/office/drawing/2014/main" id="{24A6348B-5AE2-4EFC-AC5E-36BAC93AAA66}"/>
                    </a:ext>
                  </a:extLst>
                </p:cNvPr>
                <p:cNvSpPr>
                  <a:spLocks noRot="1" noChangeAspect="1" noMove="1" noResize="1" noEditPoints="1" noAdjustHandles="1" noChangeArrowheads="1" noChangeShapeType="1" noTextEdit="1"/>
                </p:cNvSpPr>
                <p:nvPr/>
              </p:nvSpPr>
              <p:spPr>
                <a:xfrm rot="5400000">
                  <a:off x="8211857" y="3234121"/>
                  <a:ext cx="893298" cy="770084"/>
                </a:xfrm>
                <a:prstGeom prst="hexagon">
                  <a:avLst/>
                </a:prstGeom>
                <a:blipFill>
                  <a:blip r:embed="rId10"/>
                  <a:stretch>
                    <a:fillRect/>
                  </a:stretch>
                </a:blipFill>
                <a:ln w="19050">
                  <a:solidFill>
                    <a:schemeClr val="accent6">
                      <a:lumMod val="50000"/>
                    </a:schemeClr>
                  </a:solidFill>
                </a:ln>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84427D8A-1C62-41AB-884C-FB5A5DD1DED7}"/>
              </a:ext>
            </a:extLst>
          </p:cNvPr>
          <p:cNvGrpSpPr/>
          <p:nvPr/>
        </p:nvGrpSpPr>
        <p:grpSpPr>
          <a:xfrm>
            <a:off x="5614474" y="4133670"/>
            <a:ext cx="4544914" cy="1671312"/>
            <a:chOff x="5156493" y="4133670"/>
            <a:chExt cx="4544914" cy="1671312"/>
          </a:xfrm>
        </p:grpSpPr>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92B1780-F22E-4B3C-82EF-6521729A1269}"/>
                    </a:ext>
                  </a:extLst>
                </p:cNvPr>
                <p:cNvSpPr/>
                <p:nvPr/>
              </p:nvSpPr>
              <p:spPr>
                <a:xfrm>
                  <a:off x="5156493" y="5246626"/>
                  <a:ext cx="558356" cy="558356"/>
                </a:xfrm>
                <a:prstGeom prst="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smtClean="0">
                            <a:solidFill>
                              <a:schemeClr val="accent6">
                                <a:lumMod val="50000"/>
                              </a:schemeClr>
                            </a:solidFill>
                            <a:latin typeface="Cambria Math" panose="02040503050406030204" pitchFamily="18" charset="0"/>
                            <a:ea typeface="Cambria Math" panose="02040503050406030204" pitchFamily="18" charset="0"/>
                          </a:rPr>
                          <m:t>𝜔</m:t>
                        </m:r>
                        <m:r>
                          <a:rPr lang="en-US" sz="2400" b="0" i="1" baseline="-25000" smtClean="0">
                            <a:solidFill>
                              <a:schemeClr val="accent6">
                                <a:lumMod val="50000"/>
                              </a:schemeClr>
                            </a:solidFill>
                            <a:latin typeface="Cambria Math" panose="02040503050406030204" pitchFamily="18" charset="0"/>
                            <a:ea typeface="Cambria Math" panose="02040503050406030204" pitchFamily="18" charset="0"/>
                          </a:rPr>
                          <m:t>𝑖</m:t>
                        </m:r>
                      </m:oMath>
                    </m:oMathPara>
                  </a14:m>
                  <a:endParaRPr lang="en-US" sz="2400" baseline="-25000" dirty="0">
                    <a:solidFill>
                      <a:schemeClr val="accent6">
                        <a:lumMod val="50000"/>
                      </a:schemeClr>
                    </a:solidFill>
                  </a:endParaRPr>
                </a:p>
              </p:txBody>
            </p:sp>
          </mc:Choice>
          <mc:Fallback xmlns="">
            <p:sp>
              <p:nvSpPr>
                <p:cNvPr id="18" name="Rectangle 17">
                  <a:extLst>
                    <a:ext uri="{FF2B5EF4-FFF2-40B4-BE49-F238E27FC236}">
                      <a16:creationId xmlns:a16="http://schemas.microsoft.com/office/drawing/2014/main" id="{192B1780-F22E-4B3C-82EF-6521729A1269}"/>
                    </a:ext>
                  </a:extLst>
                </p:cNvPr>
                <p:cNvSpPr>
                  <a:spLocks noRot="1" noChangeAspect="1" noMove="1" noResize="1" noEditPoints="1" noAdjustHandles="1" noChangeArrowheads="1" noChangeShapeType="1" noTextEdit="1"/>
                </p:cNvSpPr>
                <p:nvPr/>
              </p:nvSpPr>
              <p:spPr>
                <a:xfrm>
                  <a:off x="5156493" y="5246626"/>
                  <a:ext cx="558356" cy="558356"/>
                </a:xfrm>
                <a:prstGeom prst="rect">
                  <a:avLst/>
                </a:prstGeom>
                <a:blipFill>
                  <a:blip r:embed="rId11"/>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A84A1080-5CEE-47D7-8794-3AE103FB54CF}"/>
                    </a:ext>
                  </a:extLst>
                </p:cNvPr>
                <p:cNvSpPr/>
                <p:nvPr/>
              </p:nvSpPr>
              <p:spPr>
                <a:xfrm>
                  <a:off x="5156493" y="4688352"/>
                  <a:ext cx="558356" cy="558356"/>
                </a:xfrm>
                <a:prstGeom prst="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accent6">
                                <a:lumMod val="50000"/>
                              </a:schemeClr>
                            </a:solidFill>
                            <a:latin typeface="Cambria Math" panose="02040503050406030204" pitchFamily="18" charset="0"/>
                          </a:rPr>
                          <m:t>𝑡</m:t>
                        </m:r>
                        <m:r>
                          <a:rPr lang="en-US" sz="2400" i="1" baseline="-25000" dirty="0" err="1" smtClean="0">
                            <a:solidFill>
                              <a:schemeClr val="accent6">
                                <a:lumMod val="50000"/>
                              </a:schemeClr>
                            </a:solidFill>
                            <a:latin typeface="Cambria Math" panose="02040503050406030204" pitchFamily="18" charset="0"/>
                          </a:rPr>
                          <m:t>𝑖</m:t>
                        </m:r>
                      </m:oMath>
                    </m:oMathPara>
                  </a14:m>
                  <a:endParaRPr lang="en-US" sz="2400" baseline="-25000" dirty="0">
                    <a:solidFill>
                      <a:schemeClr val="accent6">
                        <a:lumMod val="50000"/>
                      </a:schemeClr>
                    </a:solidFill>
                  </a:endParaRPr>
                </a:p>
              </p:txBody>
            </p:sp>
          </mc:Choice>
          <mc:Fallback xmlns="">
            <p:sp>
              <p:nvSpPr>
                <p:cNvPr id="19" name="Rectangle 18">
                  <a:extLst>
                    <a:ext uri="{FF2B5EF4-FFF2-40B4-BE49-F238E27FC236}">
                      <a16:creationId xmlns:a16="http://schemas.microsoft.com/office/drawing/2014/main" id="{A84A1080-5CEE-47D7-8794-3AE103FB54CF}"/>
                    </a:ext>
                  </a:extLst>
                </p:cNvPr>
                <p:cNvSpPr>
                  <a:spLocks noRot="1" noChangeAspect="1" noMove="1" noResize="1" noEditPoints="1" noAdjustHandles="1" noChangeArrowheads="1" noChangeShapeType="1" noTextEdit="1"/>
                </p:cNvSpPr>
                <p:nvPr/>
              </p:nvSpPr>
              <p:spPr>
                <a:xfrm>
                  <a:off x="5156493" y="4688352"/>
                  <a:ext cx="558356" cy="558356"/>
                </a:xfrm>
                <a:prstGeom prst="rect">
                  <a:avLst/>
                </a:prstGeom>
                <a:blipFill>
                  <a:blip r:embed="rId12"/>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610CD6F-6F22-4CDD-8E33-EAF6910BD94A}"/>
                    </a:ext>
                  </a:extLst>
                </p:cNvPr>
                <p:cNvSpPr/>
                <p:nvPr/>
              </p:nvSpPr>
              <p:spPr>
                <a:xfrm>
                  <a:off x="5156493" y="4133670"/>
                  <a:ext cx="558356" cy="558356"/>
                </a:xfrm>
                <a:prstGeom prst="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accent6">
                                <a:lumMod val="50000"/>
                              </a:schemeClr>
                            </a:solidFill>
                            <a:latin typeface="Cambria Math" panose="02040503050406030204" pitchFamily="18" charset="0"/>
                          </a:rPr>
                          <m:t>𝑖</m:t>
                        </m:r>
                      </m:oMath>
                    </m:oMathPara>
                  </a14:m>
                  <a:endParaRPr lang="en-US" sz="2400" baseline="-25000" dirty="0">
                    <a:solidFill>
                      <a:schemeClr val="accent6">
                        <a:lumMod val="50000"/>
                      </a:schemeClr>
                    </a:solidFill>
                  </a:endParaRPr>
                </a:p>
              </p:txBody>
            </p:sp>
          </mc:Choice>
          <mc:Fallback xmlns="">
            <p:sp>
              <p:nvSpPr>
                <p:cNvPr id="20" name="Rectangle 19">
                  <a:extLst>
                    <a:ext uri="{FF2B5EF4-FFF2-40B4-BE49-F238E27FC236}">
                      <a16:creationId xmlns:a16="http://schemas.microsoft.com/office/drawing/2014/main" id="{9610CD6F-6F22-4CDD-8E33-EAF6910BD94A}"/>
                    </a:ext>
                  </a:extLst>
                </p:cNvPr>
                <p:cNvSpPr>
                  <a:spLocks noRot="1" noChangeAspect="1" noMove="1" noResize="1" noEditPoints="1" noAdjustHandles="1" noChangeArrowheads="1" noChangeShapeType="1" noTextEdit="1"/>
                </p:cNvSpPr>
                <p:nvPr/>
              </p:nvSpPr>
              <p:spPr>
                <a:xfrm>
                  <a:off x="5156493" y="4133670"/>
                  <a:ext cx="558356" cy="558356"/>
                </a:xfrm>
                <a:prstGeom prst="rect">
                  <a:avLst/>
                </a:prstGeom>
                <a:blipFill>
                  <a:blip r:embed="rId13"/>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06519859-9F32-40AA-8C68-E045F13C7DE0}"/>
                    </a:ext>
                  </a:extLst>
                </p:cNvPr>
                <p:cNvSpPr/>
                <p:nvPr/>
              </p:nvSpPr>
              <p:spPr>
                <a:xfrm>
                  <a:off x="5714849" y="5246626"/>
                  <a:ext cx="558356" cy="558356"/>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smtClean="0">
                            <a:solidFill>
                              <a:schemeClr val="accent6">
                                <a:lumMod val="50000"/>
                              </a:schemeClr>
                            </a:solidFill>
                            <a:latin typeface="Cambria Math" panose="02040503050406030204" pitchFamily="18" charset="0"/>
                            <a:ea typeface="Cambria Math" panose="02040503050406030204" pitchFamily="18" charset="0"/>
                          </a:rPr>
                          <m:t>4</m:t>
                        </m:r>
                        <m:r>
                          <a:rPr lang="en-US" sz="2400" b="0" i="1" smtClean="0">
                            <a:solidFill>
                              <a:schemeClr val="accent6">
                                <a:lumMod val="50000"/>
                              </a:schemeClr>
                            </a:solidFill>
                            <a:latin typeface="Cambria Math" panose="02040503050406030204" pitchFamily="18" charset="0"/>
                            <a:ea typeface="Cambria Math" panose="02040503050406030204" pitchFamily="18" charset="0"/>
                          </a:rPr>
                          <m:t>0</m:t>
                        </m:r>
                      </m:oMath>
                    </m:oMathPara>
                  </a14:m>
                  <a:endParaRPr lang="en-US" sz="2400" baseline="-25000" dirty="0">
                    <a:solidFill>
                      <a:schemeClr val="accent6">
                        <a:lumMod val="50000"/>
                      </a:schemeClr>
                    </a:solidFill>
                  </a:endParaRPr>
                </a:p>
              </p:txBody>
            </p:sp>
          </mc:Choice>
          <mc:Fallback xmlns="">
            <p:sp>
              <p:nvSpPr>
                <p:cNvPr id="22" name="Rectangle 21">
                  <a:extLst>
                    <a:ext uri="{FF2B5EF4-FFF2-40B4-BE49-F238E27FC236}">
                      <a16:creationId xmlns:a16="http://schemas.microsoft.com/office/drawing/2014/main" id="{06519859-9F32-40AA-8C68-E045F13C7DE0}"/>
                    </a:ext>
                  </a:extLst>
                </p:cNvPr>
                <p:cNvSpPr>
                  <a:spLocks noRot="1" noChangeAspect="1" noMove="1" noResize="1" noEditPoints="1" noAdjustHandles="1" noChangeArrowheads="1" noChangeShapeType="1" noTextEdit="1"/>
                </p:cNvSpPr>
                <p:nvPr/>
              </p:nvSpPr>
              <p:spPr>
                <a:xfrm>
                  <a:off x="5714849" y="5246626"/>
                  <a:ext cx="558356" cy="558356"/>
                </a:xfrm>
                <a:prstGeom prst="rect">
                  <a:avLst/>
                </a:prstGeom>
                <a:blipFill>
                  <a:blip r:embed="rId14"/>
                  <a:stretch>
                    <a:fillRect l="-3191"/>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9780575-86D8-4FCA-9425-D39847DBD6CB}"/>
                    </a:ext>
                  </a:extLst>
                </p:cNvPr>
                <p:cNvSpPr/>
                <p:nvPr/>
              </p:nvSpPr>
              <p:spPr>
                <a:xfrm>
                  <a:off x="5714849" y="4688352"/>
                  <a:ext cx="558356" cy="558356"/>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accent6">
                                <a:lumMod val="50000"/>
                              </a:schemeClr>
                            </a:solidFill>
                            <a:latin typeface="Cambria Math" panose="02040503050406030204" pitchFamily="18" charset="0"/>
                          </a:rPr>
                          <m:t>4</m:t>
                        </m:r>
                      </m:oMath>
                    </m:oMathPara>
                  </a14:m>
                  <a:endParaRPr lang="en-US" sz="2400" baseline="-25000" dirty="0">
                    <a:solidFill>
                      <a:schemeClr val="accent6">
                        <a:lumMod val="50000"/>
                      </a:schemeClr>
                    </a:solidFill>
                  </a:endParaRPr>
                </a:p>
              </p:txBody>
            </p:sp>
          </mc:Choice>
          <mc:Fallback xmlns="">
            <p:sp>
              <p:nvSpPr>
                <p:cNvPr id="23" name="Rectangle 22">
                  <a:extLst>
                    <a:ext uri="{FF2B5EF4-FFF2-40B4-BE49-F238E27FC236}">
                      <a16:creationId xmlns:a16="http://schemas.microsoft.com/office/drawing/2014/main" id="{29780575-86D8-4FCA-9425-D39847DBD6CB}"/>
                    </a:ext>
                  </a:extLst>
                </p:cNvPr>
                <p:cNvSpPr>
                  <a:spLocks noRot="1" noChangeAspect="1" noMove="1" noResize="1" noEditPoints="1" noAdjustHandles="1" noChangeArrowheads="1" noChangeShapeType="1" noTextEdit="1"/>
                </p:cNvSpPr>
                <p:nvPr/>
              </p:nvSpPr>
              <p:spPr>
                <a:xfrm>
                  <a:off x="5714849" y="4688352"/>
                  <a:ext cx="558356" cy="558356"/>
                </a:xfrm>
                <a:prstGeom prst="rect">
                  <a:avLst/>
                </a:prstGeom>
                <a:blipFill>
                  <a:blip r:embed="rId15"/>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8F471BD-D649-40CC-8E70-4F8A57E9F312}"/>
                    </a:ext>
                  </a:extLst>
                </p:cNvPr>
                <p:cNvSpPr/>
                <p:nvPr/>
              </p:nvSpPr>
              <p:spPr>
                <a:xfrm>
                  <a:off x="5714849" y="4133670"/>
                  <a:ext cx="558356" cy="558356"/>
                </a:xfrm>
                <a:prstGeom prst="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0</m:t>
                        </m:r>
                      </m:oMath>
                    </m:oMathPara>
                  </a14:m>
                  <a:endParaRPr lang="en-US" sz="2400" baseline="-25000" dirty="0">
                    <a:solidFill>
                      <a:schemeClr val="accent6">
                        <a:lumMod val="50000"/>
                      </a:schemeClr>
                    </a:solidFill>
                  </a:endParaRPr>
                </a:p>
              </p:txBody>
            </p:sp>
          </mc:Choice>
          <mc:Fallback xmlns="">
            <p:sp>
              <p:nvSpPr>
                <p:cNvPr id="24" name="Rectangle 23">
                  <a:extLst>
                    <a:ext uri="{FF2B5EF4-FFF2-40B4-BE49-F238E27FC236}">
                      <a16:creationId xmlns:a16="http://schemas.microsoft.com/office/drawing/2014/main" id="{A8F471BD-D649-40CC-8E70-4F8A57E9F312}"/>
                    </a:ext>
                  </a:extLst>
                </p:cNvPr>
                <p:cNvSpPr>
                  <a:spLocks noRot="1" noChangeAspect="1" noMove="1" noResize="1" noEditPoints="1" noAdjustHandles="1" noChangeArrowheads="1" noChangeShapeType="1" noTextEdit="1"/>
                </p:cNvSpPr>
                <p:nvPr/>
              </p:nvSpPr>
              <p:spPr>
                <a:xfrm>
                  <a:off x="5714849" y="4133670"/>
                  <a:ext cx="558356" cy="558356"/>
                </a:xfrm>
                <a:prstGeom prst="rect">
                  <a:avLst/>
                </a:prstGeom>
                <a:blipFill>
                  <a:blip r:embed="rId16"/>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AB900C1-F537-4865-A6C1-FB83E252CDB2}"/>
                    </a:ext>
                  </a:extLst>
                </p:cNvPr>
                <p:cNvSpPr/>
                <p:nvPr/>
              </p:nvSpPr>
              <p:spPr>
                <a:xfrm>
                  <a:off x="6273205" y="5246626"/>
                  <a:ext cx="558356" cy="558356"/>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smtClean="0">
                            <a:solidFill>
                              <a:schemeClr val="accent6">
                                <a:lumMod val="50000"/>
                              </a:schemeClr>
                            </a:solidFill>
                            <a:latin typeface="Cambria Math" panose="02040503050406030204" pitchFamily="18" charset="0"/>
                            <a:ea typeface="Cambria Math" panose="02040503050406030204" pitchFamily="18" charset="0"/>
                          </a:rPr>
                          <m:t>2</m:t>
                        </m:r>
                        <m:r>
                          <a:rPr lang="en-US" sz="2400" b="0" i="1" smtClean="0">
                            <a:solidFill>
                              <a:schemeClr val="accent6">
                                <a:lumMod val="50000"/>
                              </a:schemeClr>
                            </a:solidFill>
                            <a:latin typeface="Cambria Math" panose="02040503050406030204" pitchFamily="18" charset="0"/>
                            <a:ea typeface="Cambria Math" panose="02040503050406030204" pitchFamily="18" charset="0"/>
                          </a:rPr>
                          <m:t>0</m:t>
                        </m:r>
                      </m:oMath>
                    </m:oMathPara>
                  </a14:m>
                  <a:endParaRPr lang="en-US" sz="2400" baseline="-25000" dirty="0">
                    <a:solidFill>
                      <a:schemeClr val="accent6">
                        <a:lumMod val="50000"/>
                      </a:schemeClr>
                    </a:solidFill>
                  </a:endParaRPr>
                </a:p>
              </p:txBody>
            </p:sp>
          </mc:Choice>
          <mc:Fallback xmlns="">
            <p:sp>
              <p:nvSpPr>
                <p:cNvPr id="25" name="Rectangle 24">
                  <a:extLst>
                    <a:ext uri="{FF2B5EF4-FFF2-40B4-BE49-F238E27FC236}">
                      <a16:creationId xmlns:a16="http://schemas.microsoft.com/office/drawing/2014/main" id="{4AB900C1-F537-4865-A6C1-FB83E252CDB2}"/>
                    </a:ext>
                  </a:extLst>
                </p:cNvPr>
                <p:cNvSpPr>
                  <a:spLocks noRot="1" noChangeAspect="1" noMove="1" noResize="1" noEditPoints="1" noAdjustHandles="1" noChangeArrowheads="1" noChangeShapeType="1" noTextEdit="1"/>
                </p:cNvSpPr>
                <p:nvPr/>
              </p:nvSpPr>
              <p:spPr>
                <a:xfrm>
                  <a:off x="6273205" y="5246626"/>
                  <a:ext cx="558356" cy="558356"/>
                </a:xfrm>
                <a:prstGeom prst="rect">
                  <a:avLst/>
                </a:prstGeom>
                <a:blipFill>
                  <a:blip r:embed="rId17"/>
                  <a:stretch>
                    <a:fillRect l="-2105"/>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561CCE86-A30D-4519-BE13-91623F9F12B3}"/>
                    </a:ext>
                  </a:extLst>
                </p:cNvPr>
                <p:cNvSpPr/>
                <p:nvPr/>
              </p:nvSpPr>
              <p:spPr>
                <a:xfrm>
                  <a:off x="6273205" y="4688352"/>
                  <a:ext cx="558356" cy="558356"/>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accent6">
                                <a:lumMod val="50000"/>
                              </a:schemeClr>
                            </a:solidFill>
                            <a:latin typeface="Cambria Math" panose="02040503050406030204" pitchFamily="18" charset="0"/>
                          </a:rPr>
                          <m:t>4</m:t>
                        </m:r>
                      </m:oMath>
                    </m:oMathPara>
                  </a14:m>
                  <a:endParaRPr lang="en-US" sz="2400" baseline="-25000" dirty="0">
                    <a:solidFill>
                      <a:schemeClr val="accent6">
                        <a:lumMod val="50000"/>
                      </a:schemeClr>
                    </a:solidFill>
                  </a:endParaRPr>
                </a:p>
              </p:txBody>
            </p:sp>
          </mc:Choice>
          <mc:Fallback xmlns="">
            <p:sp>
              <p:nvSpPr>
                <p:cNvPr id="26" name="Rectangle 25">
                  <a:extLst>
                    <a:ext uri="{FF2B5EF4-FFF2-40B4-BE49-F238E27FC236}">
                      <a16:creationId xmlns:a16="http://schemas.microsoft.com/office/drawing/2014/main" id="{561CCE86-A30D-4519-BE13-91623F9F12B3}"/>
                    </a:ext>
                  </a:extLst>
                </p:cNvPr>
                <p:cNvSpPr>
                  <a:spLocks noRot="1" noChangeAspect="1" noMove="1" noResize="1" noEditPoints="1" noAdjustHandles="1" noChangeArrowheads="1" noChangeShapeType="1" noTextEdit="1"/>
                </p:cNvSpPr>
                <p:nvPr/>
              </p:nvSpPr>
              <p:spPr>
                <a:xfrm>
                  <a:off x="6273205" y="4688352"/>
                  <a:ext cx="558356" cy="558356"/>
                </a:xfrm>
                <a:prstGeom prst="rect">
                  <a:avLst/>
                </a:prstGeom>
                <a:blipFill>
                  <a:blip r:embed="rId18"/>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C8A517AC-7E40-4A4B-8D93-FEA84B9D3AA5}"/>
                    </a:ext>
                  </a:extLst>
                </p:cNvPr>
                <p:cNvSpPr/>
                <p:nvPr/>
              </p:nvSpPr>
              <p:spPr>
                <a:xfrm>
                  <a:off x="6273205" y="4133670"/>
                  <a:ext cx="558356" cy="558356"/>
                </a:xfrm>
                <a:prstGeom prst="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1</m:t>
                        </m:r>
                      </m:oMath>
                    </m:oMathPara>
                  </a14:m>
                  <a:endParaRPr lang="en-US" sz="2400" baseline="-25000" dirty="0">
                    <a:solidFill>
                      <a:schemeClr val="accent6">
                        <a:lumMod val="50000"/>
                      </a:schemeClr>
                    </a:solidFill>
                  </a:endParaRPr>
                </a:p>
              </p:txBody>
            </p:sp>
          </mc:Choice>
          <mc:Fallback xmlns="">
            <p:sp>
              <p:nvSpPr>
                <p:cNvPr id="27" name="Rectangle 26">
                  <a:extLst>
                    <a:ext uri="{FF2B5EF4-FFF2-40B4-BE49-F238E27FC236}">
                      <a16:creationId xmlns:a16="http://schemas.microsoft.com/office/drawing/2014/main" id="{C8A517AC-7E40-4A4B-8D93-FEA84B9D3AA5}"/>
                    </a:ext>
                  </a:extLst>
                </p:cNvPr>
                <p:cNvSpPr>
                  <a:spLocks noRot="1" noChangeAspect="1" noMove="1" noResize="1" noEditPoints="1" noAdjustHandles="1" noChangeArrowheads="1" noChangeShapeType="1" noTextEdit="1"/>
                </p:cNvSpPr>
                <p:nvPr/>
              </p:nvSpPr>
              <p:spPr>
                <a:xfrm>
                  <a:off x="6273205" y="4133670"/>
                  <a:ext cx="558356" cy="558356"/>
                </a:xfrm>
                <a:prstGeom prst="rect">
                  <a:avLst/>
                </a:prstGeom>
                <a:blipFill>
                  <a:blip r:embed="rId19"/>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FE9348C0-6340-413F-8139-54293B99074B}"/>
                    </a:ext>
                  </a:extLst>
                </p:cNvPr>
                <p:cNvSpPr/>
                <p:nvPr/>
              </p:nvSpPr>
              <p:spPr>
                <a:xfrm>
                  <a:off x="6831561" y="5246626"/>
                  <a:ext cx="558356" cy="558356"/>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smtClean="0">
                            <a:solidFill>
                              <a:schemeClr val="accent6">
                                <a:lumMod val="50000"/>
                              </a:schemeClr>
                            </a:solidFill>
                            <a:latin typeface="Cambria Math" panose="02040503050406030204" pitchFamily="18" charset="0"/>
                            <a:ea typeface="Cambria Math" panose="02040503050406030204" pitchFamily="18" charset="0"/>
                          </a:rPr>
                          <m:t>7</m:t>
                        </m:r>
                        <m:r>
                          <a:rPr lang="en-US" sz="2400" b="0" i="1" smtClean="0">
                            <a:solidFill>
                              <a:schemeClr val="accent6">
                                <a:lumMod val="50000"/>
                              </a:schemeClr>
                            </a:solidFill>
                            <a:latin typeface="Cambria Math" panose="02040503050406030204" pitchFamily="18" charset="0"/>
                            <a:ea typeface="Cambria Math" panose="02040503050406030204" pitchFamily="18" charset="0"/>
                          </a:rPr>
                          <m:t>0</m:t>
                        </m:r>
                      </m:oMath>
                    </m:oMathPara>
                  </a14:m>
                  <a:endParaRPr lang="en-US" sz="2400" baseline="-25000" dirty="0">
                    <a:solidFill>
                      <a:schemeClr val="accent6">
                        <a:lumMod val="50000"/>
                      </a:schemeClr>
                    </a:solidFill>
                  </a:endParaRPr>
                </a:p>
              </p:txBody>
            </p:sp>
          </mc:Choice>
          <mc:Fallback xmlns="">
            <p:sp>
              <p:nvSpPr>
                <p:cNvPr id="28" name="Rectangle 27">
                  <a:extLst>
                    <a:ext uri="{FF2B5EF4-FFF2-40B4-BE49-F238E27FC236}">
                      <a16:creationId xmlns:a16="http://schemas.microsoft.com/office/drawing/2014/main" id="{FE9348C0-6340-413F-8139-54293B99074B}"/>
                    </a:ext>
                  </a:extLst>
                </p:cNvPr>
                <p:cNvSpPr>
                  <a:spLocks noRot="1" noChangeAspect="1" noMove="1" noResize="1" noEditPoints="1" noAdjustHandles="1" noChangeArrowheads="1" noChangeShapeType="1" noTextEdit="1"/>
                </p:cNvSpPr>
                <p:nvPr/>
              </p:nvSpPr>
              <p:spPr>
                <a:xfrm>
                  <a:off x="6831561" y="5246626"/>
                  <a:ext cx="558356" cy="558356"/>
                </a:xfrm>
                <a:prstGeom prst="rect">
                  <a:avLst/>
                </a:prstGeom>
                <a:blipFill>
                  <a:blip r:embed="rId20"/>
                  <a:stretch>
                    <a:fillRect l="-2128"/>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EEF763C-244D-4ACF-8C93-B66BB80021B1}"/>
                    </a:ext>
                  </a:extLst>
                </p:cNvPr>
                <p:cNvSpPr/>
                <p:nvPr/>
              </p:nvSpPr>
              <p:spPr>
                <a:xfrm>
                  <a:off x="6831561" y="4688352"/>
                  <a:ext cx="558356" cy="558356"/>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accent6">
                                <a:lumMod val="50000"/>
                              </a:schemeClr>
                            </a:solidFill>
                            <a:latin typeface="Cambria Math" panose="02040503050406030204" pitchFamily="18" charset="0"/>
                          </a:rPr>
                          <m:t>2</m:t>
                        </m:r>
                      </m:oMath>
                    </m:oMathPara>
                  </a14:m>
                  <a:endParaRPr lang="en-US" sz="2400" baseline="-25000" dirty="0">
                    <a:solidFill>
                      <a:schemeClr val="accent6">
                        <a:lumMod val="50000"/>
                      </a:schemeClr>
                    </a:solidFill>
                  </a:endParaRPr>
                </a:p>
              </p:txBody>
            </p:sp>
          </mc:Choice>
          <mc:Fallback xmlns="">
            <p:sp>
              <p:nvSpPr>
                <p:cNvPr id="29" name="Rectangle 28">
                  <a:extLst>
                    <a:ext uri="{FF2B5EF4-FFF2-40B4-BE49-F238E27FC236}">
                      <a16:creationId xmlns:a16="http://schemas.microsoft.com/office/drawing/2014/main" id="{3EEF763C-244D-4ACF-8C93-B66BB80021B1}"/>
                    </a:ext>
                  </a:extLst>
                </p:cNvPr>
                <p:cNvSpPr>
                  <a:spLocks noRot="1" noChangeAspect="1" noMove="1" noResize="1" noEditPoints="1" noAdjustHandles="1" noChangeArrowheads="1" noChangeShapeType="1" noTextEdit="1"/>
                </p:cNvSpPr>
                <p:nvPr/>
              </p:nvSpPr>
              <p:spPr>
                <a:xfrm>
                  <a:off x="6831561" y="4688352"/>
                  <a:ext cx="558356" cy="558356"/>
                </a:xfrm>
                <a:prstGeom prst="rect">
                  <a:avLst/>
                </a:prstGeom>
                <a:blipFill>
                  <a:blip r:embed="rId21"/>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5F488DED-E65D-479C-971C-A3ABC24E7E1E}"/>
                    </a:ext>
                  </a:extLst>
                </p:cNvPr>
                <p:cNvSpPr/>
                <p:nvPr/>
              </p:nvSpPr>
              <p:spPr>
                <a:xfrm>
                  <a:off x="6831561" y="4133670"/>
                  <a:ext cx="558356" cy="558356"/>
                </a:xfrm>
                <a:prstGeom prst="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2</m:t>
                        </m:r>
                      </m:oMath>
                    </m:oMathPara>
                  </a14:m>
                  <a:endParaRPr lang="en-US" sz="2400" baseline="-25000" dirty="0">
                    <a:solidFill>
                      <a:schemeClr val="accent6">
                        <a:lumMod val="50000"/>
                      </a:schemeClr>
                    </a:solidFill>
                  </a:endParaRPr>
                </a:p>
              </p:txBody>
            </p:sp>
          </mc:Choice>
          <mc:Fallback xmlns="">
            <p:sp>
              <p:nvSpPr>
                <p:cNvPr id="30" name="Rectangle 29">
                  <a:extLst>
                    <a:ext uri="{FF2B5EF4-FFF2-40B4-BE49-F238E27FC236}">
                      <a16:creationId xmlns:a16="http://schemas.microsoft.com/office/drawing/2014/main" id="{5F488DED-E65D-479C-971C-A3ABC24E7E1E}"/>
                    </a:ext>
                  </a:extLst>
                </p:cNvPr>
                <p:cNvSpPr>
                  <a:spLocks noRot="1" noChangeAspect="1" noMove="1" noResize="1" noEditPoints="1" noAdjustHandles="1" noChangeArrowheads="1" noChangeShapeType="1" noTextEdit="1"/>
                </p:cNvSpPr>
                <p:nvPr/>
              </p:nvSpPr>
              <p:spPr>
                <a:xfrm>
                  <a:off x="6831561" y="4133670"/>
                  <a:ext cx="558356" cy="558356"/>
                </a:xfrm>
                <a:prstGeom prst="rect">
                  <a:avLst/>
                </a:prstGeom>
                <a:blipFill>
                  <a:blip r:embed="rId22"/>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E0C0C2B-8F15-4162-87BD-7B5C022F7C8C}"/>
                    </a:ext>
                  </a:extLst>
                </p:cNvPr>
                <p:cNvSpPr/>
                <p:nvPr/>
              </p:nvSpPr>
              <p:spPr>
                <a:xfrm>
                  <a:off x="7388213" y="5246626"/>
                  <a:ext cx="558356" cy="558356"/>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smtClean="0">
                            <a:solidFill>
                              <a:schemeClr val="accent6">
                                <a:lumMod val="50000"/>
                              </a:schemeClr>
                            </a:solidFill>
                            <a:latin typeface="Cambria Math" panose="02040503050406030204" pitchFamily="18" charset="0"/>
                            <a:ea typeface="Cambria Math" panose="02040503050406030204" pitchFamily="18" charset="0"/>
                          </a:rPr>
                          <m:t>3</m:t>
                        </m:r>
                        <m:r>
                          <a:rPr lang="en-US" sz="2400" b="0" i="1" smtClean="0">
                            <a:solidFill>
                              <a:schemeClr val="accent6">
                                <a:lumMod val="50000"/>
                              </a:schemeClr>
                            </a:solidFill>
                            <a:latin typeface="Cambria Math" panose="02040503050406030204" pitchFamily="18" charset="0"/>
                            <a:ea typeface="Cambria Math" panose="02040503050406030204" pitchFamily="18" charset="0"/>
                          </a:rPr>
                          <m:t>0</m:t>
                        </m:r>
                      </m:oMath>
                    </m:oMathPara>
                  </a14:m>
                  <a:endParaRPr lang="en-US" sz="2400" baseline="-25000" dirty="0">
                    <a:solidFill>
                      <a:schemeClr val="accent6">
                        <a:lumMod val="50000"/>
                      </a:schemeClr>
                    </a:solidFill>
                  </a:endParaRPr>
                </a:p>
              </p:txBody>
            </p:sp>
          </mc:Choice>
          <mc:Fallback xmlns="">
            <p:sp>
              <p:nvSpPr>
                <p:cNvPr id="31" name="Rectangle 30">
                  <a:extLst>
                    <a:ext uri="{FF2B5EF4-FFF2-40B4-BE49-F238E27FC236}">
                      <a16:creationId xmlns:a16="http://schemas.microsoft.com/office/drawing/2014/main" id="{5E0C0C2B-8F15-4162-87BD-7B5C022F7C8C}"/>
                    </a:ext>
                  </a:extLst>
                </p:cNvPr>
                <p:cNvSpPr>
                  <a:spLocks noRot="1" noChangeAspect="1" noMove="1" noResize="1" noEditPoints="1" noAdjustHandles="1" noChangeArrowheads="1" noChangeShapeType="1" noTextEdit="1"/>
                </p:cNvSpPr>
                <p:nvPr/>
              </p:nvSpPr>
              <p:spPr>
                <a:xfrm>
                  <a:off x="7388213" y="5246626"/>
                  <a:ext cx="558356" cy="558356"/>
                </a:xfrm>
                <a:prstGeom prst="rect">
                  <a:avLst/>
                </a:prstGeom>
                <a:blipFill>
                  <a:blip r:embed="rId23"/>
                  <a:stretch>
                    <a:fillRect l="-2105"/>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9F940EC6-3FD9-425A-85DF-424664D5AA42}"/>
                    </a:ext>
                  </a:extLst>
                </p:cNvPr>
                <p:cNvSpPr/>
                <p:nvPr/>
              </p:nvSpPr>
              <p:spPr>
                <a:xfrm>
                  <a:off x="7388213" y="4688352"/>
                  <a:ext cx="558356" cy="558356"/>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accent6">
                                <a:lumMod val="50000"/>
                              </a:schemeClr>
                            </a:solidFill>
                            <a:latin typeface="Cambria Math" panose="02040503050406030204" pitchFamily="18" charset="0"/>
                          </a:rPr>
                          <m:t>4</m:t>
                        </m:r>
                      </m:oMath>
                    </m:oMathPara>
                  </a14:m>
                  <a:endParaRPr lang="en-US" sz="2400" baseline="-25000" dirty="0">
                    <a:solidFill>
                      <a:schemeClr val="accent6">
                        <a:lumMod val="50000"/>
                      </a:schemeClr>
                    </a:solidFill>
                  </a:endParaRPr>
                </a:p>
              </p:txBody>
            </p:sp>
          </mc:Choice>
          <mc:Fallback xmlns="">
            <p:sp>
              <p:nvSpPr>
                <p:cNvPr id="33" name="Rectangle 32">
                  <a:extLst>
                    <a:ext uri="{FF2B5EF4-FFF2-40B4-BE49-F238E27FC236}">
                      <a16:creationId xmlns:a16="http://schemas.microsoft.com/office/drawing/2014/main" id="{9F940EC6-3FD9-425A-85DF-424664D5AA42}"/>
                    </a:ext>
                  </a:extLst>
                </p:cNvPr>
                <p:cNvSpPr>
                  <a:spLocks noRot="1" noChangeAspect="1" noMove="1" noResize="1" noEditPoints="1" noAdjustHandles="1" noChangeArrowheads="1" noChangeShapeType="1" noTextEdit="1"/>
                </p:cNvSpPr>
                <p:nvPr/>
              </p:nvSpPr>
              <p:spPr>
                <a:xfrm>
                  <a:off x="7388213" y="4688352"/>
                  <a:ext cx="558356" cy="558356"/>
                </a:xfrm>
                <a:prstGeom prst="rect">
                  <a:avLst/>
                </a:prstGeom>
                <a:blipFill>
                  <a:blip r:embed="rId24"/>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ACDF7820-D55A-48AC-9350-728B34C0A437}"/>
                    </a:ext>
                  </a:extLst>
                </p:cNvPr>
                <p:cNvSpPr/>
                <p:nvPr/>
              </p:nvSpPr>
              <p:spPr>
                <a:xfrm>
                  <a:off x="7388213" y="4133670"/>
                  <a:ext cx="558356" cy="558356"/>
                </a:xfrm>
                <a:prstGeom prst="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3</m:t>
                        </m:r>
                      </m:oMath>
                    </m:oMathPara>
                  </a14:m>
                  <a:endParaRPr lang="en-US" sz="2400" baseline="-25000" dirty="0">
                    <a:solidFill>
                      <a:schemeClr val="accent6">
                        <a:lumMod val="50000"/>
                      </a:schemeClr>
                    </a:solidFill>
                  </a:endParaRPr>
                </a:p>
              </p:txBody>
            </p:sp>
          </mc:Choice>
          <mc:Fallback xmlns="">
            <p:sp>
              <p:nvSpPr>
                <p:cNvPr id="34" name="Rectangle 33">
                  <a:extLst>
                    <a:ext uri="{FF2B5EF4-FFF2-40B4-BE49-F238E27FC236}">
                      <a16:creationId xmlns:a16="http://schemas.microsoft.com/office/drawing/2014/main" id="{ACDF7820-D55A-48AC-9350-728B34C0A437}"/>
                    </a:ext>
                  </a:extLst>
                </p:cNvPr>
                <p:cNvSpPr>
                  <a:spLocks noRot="1" noChangeAspect="1" noMove="1" noResize="1" noEditPoints="1" noAdjustHandles="1" noChangeArrowheads="1" noChangeShapeType="1" noTextEdit="1"/>
                </p:cNvSpPr>
                <p:nvPr/>
              </p:nvSpPr>
              <p:spPr>
                <a:xfrm>
                  <a:off x="7388213" y="4133670"/>
                  <a:ext cx="558356" cy="558356"/>
                </a:xfrm>
                <a:prstGeom prst="rect">
                  <a:avLst/>
                </a:prstGeom>
                <a:blipFill>
                  <a:blip r:embed="rId25"/>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A973F108-EE79-45DE-B19F-7284A6320CF6}"/>
                    </a:ext>
                  </a:extLst>
                </p:cNvPr>
                <p:cNvSpPr/>
                <p:nvPr/>
              </p:nvSpPr>
              <p:spPr>
                <a:xfrm>
                  <a:off x="7946569" y="5246626"/>
                  <a:ext cx="558356" cy="558356"/>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smtClean="0">
                            <a:solidFill>
                              <a:schemeClr val="accent6">
                                <a:lumMod val="50000"/>
                              </a:schemeClr>
                            </a:solidFill>
                            <a:latin typeface="Cambria Math" panose="02040503050406030204" pitchFamily="18" charset="0"/>
                            <a:ea typeface="Cambria Math" panose="02040503050406030204" pitchFamily="18" charset="0"/>
                          </a:rPr>
                          <m:t>5</m:t>
                        </m:r>
                        <m:r>
                          <a:rPr lang="en-US" sz="2400" b="0" i="1" smtClean="0">
                            <a:solidFill>
                              <a:schemeClr val="accent6">
                                <a:lumMod val="50000"/>
                              </a:schemeClr>
                            </a:solidFill>
                            <a:latin typeface="Cambria Math" panose="02040503050406030204" pitchFamily="18" charset="0"/>
                            <a:ea typeface="Cambria Math" panose="02040503050406030204" pitchFamily="18" charset="0"/>
                          </a:rPr>
                          <m:t>0</m:t>
                        </m:r>
                      </m:oMath>
                    </m:oMathPara>
                  </a14:m>
                  <a:endParaRPr lang="en-US" sz="2400" baseline="-25000" dirty="0">
                    <a:solidFill>
                      <a:schemeClr val="accent6">
                        <a:lumMod val="50000"/>
                      </a:schemeClr>
                    </a:solidFill>
                  </a:endParaRPr>
                </a:p>
              </p:txBody>
            </p:sp>
          </mc:Choice>
          <mc:Fallback xmlns="">
            <p:sp>
              <p:nvSpPr>
                <p:cNvPr id="35" name="Rectangle 34">
                  <a:extLst>
                    <a:ext uri="{FF2B5EF4-FFF2-40B4-BE49-F238E27FC236}">
                      <a16:creationId xmlns:a16="http://schemas.microsoft.com/office/drawing/2014/main" id="{A973F108-EE79-45DE-B19F-7284A6320CF6}"/>
                    </a:ext>
                  </a:extLst>
                </p:cNvPr>
                <p:cNvSpPr>
                  <a:spLocks noRot="1" noChangeAspect="1" noMove="1" noResize="1" noEditPoints="1" noAdjustHandles="1" noChangeArrowheads="1" noChangeShapeType="1" noTextEdit="1"/>
                </p:cNvSpPr>
                <p:nvPr/>
              </p:nvSpPr>
              <p:spPr>
                <a:xfrm>
                  <a:off x="7946569" y="5246626"/>
                  <a:ext cx="558356" cy="558356"/>
                </a:xfrm>
                <a:prstGeom prst="rect">
                  <a:avLst/>
                </a:prstGeom>
                <a:blipFill>
                  <a:blip r:embed="rId26"/>
                  <a:stretch>
                    <a:fillRect l="-4255"/>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C6A7FC0B-29EF-4A26-BCD2-4414F1DFCA22}"/>
                    </a:ext>
                  </a:extLst>
                </p:cNvPr>
                <p:cNvSpPr/>
                <p:nvPr/>
              </p:nvSpPr>
              <p:spPr>
                <a:xfrm>
                  <a:off x="7946569" y="4688352"/>
                  <a:ext cx="558356" cy="558356"/>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accent6">
                                <a:lumMod val="50000"/>
                              </a:schemeClr>
                            </a:solidFill>
                            <a:latin typeface="Cambria Math" panose="02040503050406030204" pitchFamily="18" charset="0"/>
                          </a:rPr>
                          <m:t>2</m:t>
                        </m:r>
                      </m:oMath>
                    </m:oMathPara>
                  </a14:m>
                  <a:endParaRPr lang="en-US" sz="2400" baseline="-25000" dirty="0">
                    <a:solidFill>
                      <a:schemeClr val="accent6">
                        <a:lumMod val="50000"/>
                      </a:schemeClr>
                    </a:solidFill>
                  </a:endParaRPr>
                </a:p>
              </p:txBody>
            </p:sp>
          </mc:Choice>
          <mc:Fallback xmlns="">
            <p:sp>
              <p:nvSpPr>
                <p:cNvPr id="36" name="Rectangle 35">
                  <a:extLst>
                    <a:ext uri="{FF2B5EF4-FFF2-40B4-BE49-F238E27FC236}">
                      <a16:creationId xmlns:a16="http://schemas.microsoft.com/office/drawing/2014/main" id="{C6A7FC0B-29EF-4A26-BCD2-4414F1DFCA22}"/>
                    </a:ext>
                  </a:extLst>
                </p:cNvPr>
                <p:cNvSpPr>
                  <a:spLocks noRot="1" noChangeAspect="1" noMove="1" noResize="1" noEditPoints="1" noAdjustHandles="1" noChangeArrowheads="1" noChangeShapeType="1" noTextEdit="1"/>
                </p:cNvSpPr>
                <p:nvPr/>
              </p:nvSpPr>
              <p:spPr>
                <a:xfrm>
                  <a:off x="7946569" y="4688352"/>
                  <a:ext cx="558356" cy="558356"/>
                </a:xfrm>
                <a:prstGeom prst="rect">
                  <a:avLst/>
                </a:prstGeom>
                <a:blipFill>
                  <a:blip r:embed="rId27"/>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D735DA11-02E2-424E-B522-E729191266F1}"/>
                    </a:ext>
                  </a:extLst>
                </p:cNvPr>
                <p:cNvSpPr/>
                <p:nvPr/>
              </p:nvSpPr>
              <p:spPr>
                <a:xfrm>
                  <a:off x="7946569" y="4133670"/>
                  <a:ext cx="558356" cy="558356"/>
                </a:xfrm>
                <a:prstGeom prst="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4</m:t>
                        </m:r>
                      </m:oMath>
                    </m:oMathPara>
                  </a14:m>
                  <a:endParaRPr lang="en-US" sz="2400" baseline="-25000" dirty="0">
                    <a:solidFill>
                      <a:schemeClr val="accent6">
                        <a:lumMod val="50000"/>
                      </a:schemeClr>
                    </a:solidFill>
                  </a:endParaRPr>
                </a:p>
              </p:txBody>
            </p:sp>
          </mc:Choice>
          <mc:Fallback xmlns="">
            <p:sp>
              <p:nvSpPr>
                <p:cNvPr id="37" name="Rectangle 36">
                  <a:extLst>
                    <a:ext uri="{FF2B5EF4-FFF2-40B4-BE49-F238E27FC236}">
                      <a16:creationId xmlns:a16="http://schemas.microsoft.com/office/drawing/2014/main" id="{D735DA11-02E2-424E-B522-E729191266F1}"/>
                    </a:ext>
                  </a:extLst>
                </p:cNvPr>
                <p:cNvSpPr>
                  <a:spLocks noRot="1" noChangeAspect="1" noMove="1" noResize="1" noEditPoints="1" noAdjustHandles="1" noChangeArrowheads="1" noChangeShapeType="1" noTextEdit="1"/>
                </p:cNvSpPr>
                <p:nvPr/>
              </p:nvSpPr>
              <p:spPr>
                <a:xfrm>
                  <a:off x="7946569" y="4133670"/>
                  <a:ext cx="558356" cy="558356"/>
                </a:xfrm>
                <a:prstGeom prst="rect">
                  <a:avLst/>
                </a:prstGeom>
                <a:blipFill>
                  <a:blip r:embed="rId28"/>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FD2B1B05-4E6A-464D-95BD-6F7976505FA7}"/>
                    </a:ext>
                  </a:extLst>
                </p:cNvPr>
                <p:cNvSpPr/>
                <p:nvPr/>
              </p:nvSpPr>
              <p:spPr>
                <a:xfrm>
                  <a:off x="8504925" y="5246626"/>
                  <a:ext cx="558356" cy="558356"/>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smtClean="0">
                            <a:solidFill>
                              <a:schemeClr val="accent6">
                                <a:lumMod val="50000"/>
                              </a:schemeClr>
                            </a:solidFill>
                            <a:latin typeface="Cambria Math" panose="02040503050406030204" pitchFamily="18" charset="0"/>
                            <a:ea typeface="Cambria Math" panose="02040503050406030204" pitchFamily="18" charset="0"/>
                          </a:rPr>
                          <m:t>1</m:t>
                        </m:r>
                        <m:r>
                          <a:rPr lang="en-US" sz="2400" b="0" i="1" smtClean="0">
                            <a:solidFill>
                              <a:schemeClr val="accent6">
                                <a:lumMod val="50000"/>
                              </a:schemeClr>
                            </a:solidFill>
                            <a:latin typeface="Cambria Math" panose="02040503050406030204" pitchFamily="18" charset="0"/>
                            <a:ea typeface="Cambria Math" panose="02040503050406030204" pitchFamily="18" charset="0"/>
                          </a:rPr>
                          <m:t>0</m:t>
                        </m:r>
                      </m:oMath>
                    </m:oMathPara>
                  </a14:m>
                  <a:endParaRPr lang="en-US" sz="2400" baseline="-25000" dirty="0">
                    <a:solidFill>
                      <a:schemeClr val="accent6">
                        <a:lumMod val="50000"/>
                      </a:schemeClr>
                    </a:solidFill>
                  </a:endParaRPr>
                </a:p>
              </p:txBody>
            </p:sp>
          </mc:Choice>
          <mc:Fallback xmlns="">
            <p:sp>
              <p:nvSpPr>
                <p:cNvPr id="38" name="Rectangle 37">
                  <a:extLst>
                    <a:ext uri="{FF2B5EF4-FFF2-40B4-BE49-F238E27FC236}">
                      <a16:creationId xmlns:a16="http://schemas.microsoft.com/office/drawing/2014/main" id="{FD2B1B05-4E6A-464D-95BD-6F7976505FA7}"/>
                    </a:ext>
                  </a:extLst>
                </p:cNvPr>
                <p:cNvSpPr>
                  <a:spLocks noRot="1" noChangeAspect="1" noMove="1" noResize="1" noEditPoints="1" noAdjustHandles="1" noChangeArrowheads="1" noChangeShapeType="1" noTextEdit="1"/>
                </p:cNvSpPr>
                <p:nvPr/>
              </p:nvSpPr>
              <p:spPr>
                <a:xfrm>
                  <a:off x="8504925" y="5246626"/>
                  <a:ext cx="558356" cy="558356"/>
                </a:xfrm>
                <a:prstGeom prst="rect">
                  <a:avLst/>
                </a:prstGeom>
                <a:blipFill>
                  <a:blip r:embed="rId29"/>
                  <a:stretch>
                    <a:fillRect l="-2105"/>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F3A0997-9C3D-4A72-B385-4E8562204BC7}"/>
                    </a:ext>
                  </a:extLst>
                </p:cNvPr>
                <p:cNvSpPr/>
                <p:nvPr/>
              </p:nvSpPr>
              <p:spPr>
                <a:xfrm>
                  <a:off x="8504925" y="4688352"/>
                  <a:ext cx="558356" cy="558356"/>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accent6">
                                <a:lumMod val="50000"/>
                              </a:schemeClr>
                            </a:solidFill>
                            <a:latin typeface="Cambria Math" panose="02040503050406030204" pitchFamily="18" charset="0"/>
                          </a:rPr>
                          <m:t>2</m:t>
                        </m:r>
                      </m:oMath>
                    </m:oMathPara>
                  </a14:m>
                  <a:endParaRPr lang="en-US" sz="2400" baseline="-25000" dirty="0">
                    <a:solidFill>
                      <a:schemeClr val="accent6">
                        <a:lumMod val="50000"/>
                      </a:schemeClr>
                    </a:solidFill>
                  </a:endParaRPr>
                </a:p>
              </p:txBody>
            </p:sp>
          </mc:Choice>
          <mc:Fallback xmlns="">
            <p:sp>
              <p:nvSpPr>
                <p:cNvPr id="39" name="Rectangle 38">
                  <a:extLst>
                    <a:ext uri="{FF2B5EF4-FFF2-40B4-BE49-F238E27FC236}">
                      <a16:creationId xmlns:a16="http://schemas.microsoft.com/office/drawing/2014/main" id="{3F3A0997-9C3D-4A72-B385-4E8562204BC7}"/>
                    </a:ext>
                  </a:extLst>
                </p:cNvPr>
                <p:cNvSpPr>
                  <a:spLocks noRot="1" noChangeAspect="1" noMove="1" noResize="1" noEditPoints="1" noAdjustHandles="1" noChangeArrowheads="1" noChangeShapeType="1" noTextEdit="1"/>
                </p:cNvSpPr>
                <p:nvPr/>
              </p:nvSpPr>
              <p:spPr>
                <a:xfrm>
                  <a:off x="8504925" y="4688352"/>
                  <a:ext cx="558356" cy="558356"/>
                </a:xfrm>
                <a:prstGeom prst="rect">
                  <a:avLst/>
                </a:prstGeom>
                <a:blipFill>
                  <a:blip r:embed="rId30"/>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E34EC561-EEB9-4FAE-86CE-B6EEE94DD9BE}"/>
                    </a:ext>
                  </a:extLst>
                </p:cNvPr>
                <p:cNvSpPr/>
                <p:nvPr/>
              </p:nvSpPr>
              <p:spPr>
                <a:xfrm>
                  <a:off x="8504925" y="4133670"/>
                  <a:ext cx="558356" cy="558356"/>
                </a:xfrm>
                <a:prstGeom prst="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5</m:t>
                        </m:r>
                      </m:oMath>
                    </m:oMathPara>
                  </a14:m>
                  <a:endParaRPr lang="en-US" sz="2400" baseline="-25000" dirty="0">
                    <a:solidFill>
                      <a:schemeClr val="accent6">
                        <a:lumMod val="50000"/>
                      </a:schemeClr>
                    </a:solidFill>
                  </a:endParaRPr>
                </a:p>
              </p:txBody>
            </p:sp>
          </mc:Choice>
          <mc:Fallback xmlns="">
            <p:sp>
              <p:nvSpPr>
                <p:cNvPr id="41" name="Rectangle 40">
                  <a:extLst>
                    <a:ext uri="{FF2B5EF4-FFF2-40B4-BE49-F238E27FC236}">
                      <a16:creationId xmlns:a16="http://schemas.microsoft.com/office/drawing/2014/main" id="{E34EC561-EEB9-4FAE-86CE-B6EEE94DD9BE}"/>
                    </a:ext>
                  </a:extLst>
                </p:cNvPr>
                <p:cNvSpPr>
                  <a:spLocks noRot="1" noChangeAspect="1" noMove="1" noResize="1" noEditPoints="1" noAdjustHandles="1" noChangeArrowheads="1" noChangeShapeType="1" noTextEdit="1"/>
                </p:cNvSpPr>
                <p:nvPr/>
              </p:nvSpPr>
              <p:spPr>
                <a:xfrm>
                  <a:off x="8504925" y="4133670"/>
                  <a:ext cx="558356" cy="558356"/>
                </a:xfrm>
                <a:prstGeom prst="rect">
                  <a:avLst/>
                </a:prstGeom>
                <a:blipFill>
                  <a:blip r:embed="rId31"/>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6C1560D7-13C6-41FF-8C38-2AD67093F410}"/>
                    </a:ext>
                  </a:extLst>
                </p:cNvPr>
                <p:cNvSpPr/>
                <p:nvPr/>
              </p:nvSpPr>
              <p:spPr>
                <a:xfrm>
                  <a:off x="9063280" y="5246626"/>
                  <a:ext cx="638127" cy="558356"/>
                </a:xfrm>
                <a:prstGeom prst="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smtClean="0">
                            <a:solidFill>
                              <a:schemeClr val="accent6">
                                <a:lumMod val="50000"/>
                              </a:schemeClr>
                            </a:solidFill>
                            <a:latin typeface="Cambria Math" panose="02040503050406030204" pitchFamily="18" charset="0"/>
                            <a:ea typeface="Cambria Math" panose="02040503050406030204" pitchFamily="18" charset="0"/>
                          </a:rPr>
                          <m:t>2</m:t>
                        </m:r>
                        <m:r>
                          <a:rPr lang="en-US" sz="2400" b="0" i="1" smtClean="0">
                            <a:solidFill>
                              <a:schemeClr val="accent6">
                                <a:lumMod val="50000"/>
                              </a:schemeClr>
                            </a:solidFill>
                            <a:latin typeface="Cambria Math" panose="02040503050406030204" pitchFamily="18" charset="0"/>
                            <a:ea typeface="Cambria Math" panose="02040503050406030204" pitchFamily="18" charset="0"/>
                          </a:rPr>
                          <m:t>20</m:t>
                        </m:r>
                      </m:oMath>
                    </m:oMathPara>
                  </a14:m>
                  <a:endParaRPr lang="en-US" sz="2400" baseline="-25000" dirty="0">
                    <a:solidFill>
                      <a:schemeClr val="accent6">
                        <a:lumMod val="50000"/>
                      </a:schemeClr>
                    </a:solidFill>
                  </a:endParaRPr>
                </a:p>
              </p:txBody>
            </p:sp>
          </mc:Choice>
          <mc:Fallback xmlns="">
            <p:sp>
              <p:nvSpPr>
                <p:cNvPr id="42" name="Rectangle 41">
                  <a:extLst>
                    <a:ext uri="{FF2B5EF4-FFF2-40B4-BE49-F238E27FC236}">
                      <a16:creationId xmlns:a16="http://schemas.microsoft.com/office/drawing/2014/main" id="{6C1560D7-13C6-41FF-8C38-2AD67093F410}"/>
                    </a:ext>
                  </a:extLst>
                </p:cNvPr>
                <p:cNvSpPr>
                  <a:spLocks noRot="1" noChangeAspect="1" noMove="1" noResize="1" noEditPoints="1" noAdjustHandles="1" noChangeArrowheads="1" noChangeShapeType="1" noTextEdit="1"/>
                </p:cNvSpPr>
                <p:nvPr/>
              </p:nvSpPr>
              <p:spPr>
                <a:xfrm>
                  <a:off x="9063280" y="5246626"/>
                  <a:ext cx="638127" cy="558356"/>
                </a:xfrm>
                <a:prstGeom prst="rect">
                  <a:avLst/>
                </a:prstGeom>
                <a:blipFill>
                  <a:blip r:embed="rId32"/>
                  <a:stretch>
                    <a:fillRect l="-8333" r="-1852"/>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6F93FB78-16F1-4D11-BAA6-8E7B5578006C}"/>
                    </a:ext>
                  </a:extLst>
                </p:cNvPr>
                <p:cNvSpPr/>
                <p:nvPr/>
              </p:nvSpPr>
              <p:spPr>
                <a:xfrm>
                  <a:off x="9063281" y="4688352"/>
                  <a:ext cx="638126" cy="558356"/>
                </a:xfrm>
                <a:prstGeom prst="rect">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l-GR" sz="2400" i="1" smtClean="0">
                            <a:solidFill>
                              <a:schemeClr val="accent6">
                                <a:lumMod val="50000"/>
                              </a:schemeClr>
                            </a:solidFill>
                            <a:latin typeface="Cambria Math" panose="02040503050406030204" pitchFamily="18" charset="0"/>
                            <a:ea typeface="Cambria Math" panose="02040503050406030204" pitchFamily="18" charset="0"/>
                          </a:rPr>
                          <m:t>Ω</m:t>
                        </m:r>
                      </m:oMath>
                    </m:oMathPara>
                  </a14:m>
                  <a:endParaRPr lang="en-US" sz="2400" baseline="-25000" dirty="0">
                    <a:solidFill>
                      <a:schemeClr val="accent6">
                        <a:lumMod val="50000"/>
                      </a:schemeClr>
                    </a:solidFill>
                  </a:endParaRPr>
                </a:p>
              </p:txBody>
            </p:sp>
          </mc:Choice>
          <mc:Fallback xmlns="">
            <p:sp>
              <p:nvSpPr>
                <p:cNvPr id="43" name="Rectangle 42">
                  <a:extLst>
                    <a:ext uri="{FF2B5EF4-FFF2-40B4-BE49-F238E27FC236}">
                      <a16:creationId xmlns:a16="http://schemas.microsoft.com/office/drawing/2014/main" id="{6F93FB78-16F1-4D11-BAA6-8E7B5578006C}"/>
                    </a:ext>
                  </a:extLst>
                </p:cNvPr>
                <p:cNvSpPr>
                  <a:spLocks noRot="1" noChangeAspect="1" noMove="1" noResize="1" noEditPoints="1" noAdjustHandles="1" noChangeArrowheads="1" noChangeShapeType="1" noTextEdit="1"/>
                </p:cNvSpPr>
                <p:nvPr/>
              </p:nvSpPr>
              <p:spPr>
                <a:xfrm>
                  <a:off x="9063281" y="4688352"/>
                  <a:ext cx="638126" cy="558356"/>
                </a:xfrm>
                <a:prstGeom prst="rect">
                  <a:avLst/>
                </a:prstGeom>
                <a:blipFill>
                  <a:blip r:embed="rId33"/>
                  <a:stretch>
                    <a:fillRect/>
                  </a:stretch>
                </a:blipFill>
                <a:ln w="19050">
                  <a:solidFill>
                    <a:schemeClr val="accent6">
                      <a:lumMod val="50000"/>
                    </a:schemeClr>
                  </a:solidFill>
                </a:ln>
              </p:spPr>
              <p:txBody>
                <a:bodyPr/>
                <a:lstStyle/>
                <a:p>
                  <a:r>
                    <a:rPr lang="en-US">
                      <a:noFill/>
                    </a:rPr>
                    <a:t> </a:t>
                  </a:r>
                </a:p>
              </p:txBody>
            </p:sp>
          </mc:Fallback>
        </mc:AlternateContent>
      </p:grpSp>
      <p:sp>
        <p:nvSpPr>
          <p:cNvPr id="5" name="Slide Number Placeholder 4">
            <a:extLst>
              <a:ext uri="{FF2B5EF4-FFF2-40B4-BE49-F238E27FC236}">
                <a16:creationId xmlns:a16="http://schemas.microsoft.com/office/drawing/2014/main" id="{2143AD9C-CC5D-444E-A49F-1341C19BBE6F}"/>
              </a:ext>
            </a:extLst>
          </p:cNvPr>
          <p:cNvSpPr>
            <a:spLocks noGrp="1"/>
          </p:cNvSpPr>
          <p:nvPr>
            <p:ph type="sldNum" sz="quarter" idx="12"/>
          </p:nvPr>
        </p:nvSpPr>
        <p:spPr/>
        <p:txBody>
          <a:bodyPr/>
          <a:lstStyle/>
          <a:p>
            <a:fld id="{C0DF9C1F-DB74-1E4B-8839-30A600129FD3}" type="slidenum">
              <a:rPr lang="en-US" smtClean="0"/>
              <a:t>41</a:t>
            </a:fld>
            <a:endParaRPr lang="en-US"/>
          </a:p>
        </p:txBody>
      </p:sp>
    </p:spTree>
    <p:extLst>
      <p:ext uri="{BB962C8B-B14F-4D97-AF65-F5344CB8AC3E}">
        <p14:creationId xmlns:p14="http://schemas.microsoft.com/office/powerpoint/2010/main" val="1381366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63A82CC-BA4E-4476-853F-5258912FB12F}"/>
                  </a:ext>
                </a:extLst>
              </p:cNvPr>
              <p:cNvSpPr>
                <a:spLocks noGrp="1"/>
              </p:cNvSpPr>
              <p:nvPr>
                <p:ph type="title"/>
              </p:nvPr>
            </p:nvSpPr>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b="1" dirty="0">
                    <a:solidFill>
                      <a:schemeClr val="accent6">
                        <a:lumMod val="50000"/>
                      </a:schemeClr>
                    </a:solidFill>
                    <a:latin typeface="+mn-lt"/>
                  </a:rPr>
                  <a:t>: Node WCETO </a:t>
                </a:r>
                <a14:m>
                  <m:oMath xmlns:m="http://schemas.openxmlformats.org/officeDocument/2006/math">
                    <m:r>
                      <a:rPr lang="en-US" b="0" i="1">
                        <a:solidFill>
                          <a:schemeClr val="accent6">
                            <a:lumMod val="50000"/>
                          </a:schemeClr>
                        </a:solidFill>
                        <a:latin typeface="Cambria Math" panose="02040503050406030204" pitchFamily="18" charset="0"/>
                        <a:ea typeface="Cambria Math" panose="02040503050406030204" pitchFamily="18" charset="0"/>
                      </a:rPr>
                      <m:t>𝜔</m:t>
                    </m:r>
                    <m:r>
                      <a:rPr lang="en-US" b="0" i="1" baseline="-25000">
                        <a:solidFill>
                          <a:schemeClr val="accent6">
                            <a:lumMod val="50000"/>
                          </a:schemeClr>
                        </a:solidFill>
                        <a:latin typeface="Cambria Math" panose="02040503050406030204" pitchFamily="18" charset="0"/>
                        <a:ea typeface="Cambria Math" panose="02040503050406030204" pitchFamily="18" charset="0"/>
                      </a:rPr>
                      <m:t>𝑛</m:t>
                    </m:r>
                    <m:r>
                      <a:rPr lang="en-US" b="0" i="1">
                        <a:solidFill>
                          <a:schemeClr val="accent6">
                            <a:lumMod val="50000"/>
                          </a:schemeClr>
                        </a:solidFill>
                        <a:latin typeface="Cambria Math" panose="02040503050406030204" pitchFamily="18" charset="0"/>
                        <a:ea typeface="Cambria Math" panose="02040503050406030204" pitchFamily="18" charset="0"/>
                      </a:rPr>
                      <m:t>(</m:t>
                    </m:r>
                    <m:sSub>
                      <m:sSubPr>
                        <m:ctrlPr>
                          <a:rPr lang="en-US" b="0" i="1" smtClean="0">
                            <a:solidFill>
                              <a:schemeClr val="accent6">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6">
                                <a:lumMod val="50000"/>
                              </a:schemeClr>
                            </a:solidFill>
                            <a:latin typeface="Cambria Math" panose="02040503050406030204" pitchFamily="18" charset="0"/>
                            <a:ea typeface="Cambria Math" panose="02040503050406030204" pitchFamily="18" charset="0"/>
                          </a:rPr>
                          <m:t>𝑡</m:t>
                        </m:r>
                      </m:e>
                      <m:sub>
                        <m:r>
                          <a:rPr lang="en-US" b="0" i="1" smtClean="0">
                            <a:solidFill>
                              <a:schemeClr val="accent6">
                                <a:lumMod val="50000"/>
                              </a:schemeClr>
                            </a:solidFill>
                            <a:latin typeface="Cambria Math" panose="02040503050406030204" pitchFamily="18" charset="0"/>
                            <a:ea typeface="Cambria Math" panose="02040503050406030204" pitchFamily="18" charset="0"/>
                          </a:rPr>
                          <m:t>𝑛</m:t>
                        </m:r>
                      </m:sub>
                    </m:sSub>
                  </m:oMath>
                </a14:m>
                <a:r>
                  <a:rPr lang="en-US" dirty="0">
                    <a:solidFill>
                      <a:schemeClr val="accent6">
                        <a:lumMod val="50000"/>
                      </a:schemeClr>
                    </a:solidFill>
                    <a:latin typeface="+mn-lt"/>
                  </a:rPr>
                  <a:t>)</a:t>
                </a:r>
              </a:p>
            </p:txBody>
          </p:sp>
        </mc:Choice>
        <mc:Fallback xmlns="">
          <p:sp>
            <p:nvSpPr>
              <p:cNvPr id="2" name="Title 1">
                <a:extLst>
                  <a:ext uri="{FF2B5EF4-FFF2-40B4-BE49-F238E27FC236}">
                    <a16:creationId xmlns:a16="http://schemas.microsoft.com/office/drawing/2014/main" id="{763A82CC-BA4E-4476-853F-5258912FB12F}"/>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85C382-A716-478D-B511-BA399B778F1A}"/>
                  </a:ext>
                </a:extLst>
              </p:cNvPr>
              <p:cNvSpPr txBox="1"/>
              <p:nvPr/>
            </p:nvSpPr>
            <p:spPr>
              <a:xfrm>
                <a:off x="2034984" y="1795818"/>
                <a:ext cx="8313173" cy="1664495"/>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3200" i="1" dirty="0" smtClean="0">
                          <a:solidFill>
                            <a:schemeClr val="accent6">
                              <a:lumMod val="50000"/>
                            </a:schemeClr>
                          </a:solidFill>
                          <a:latin typeface="Cambria Math" panose="02040503050406030204" pitchFamily="18" charset="0"/>
                          <a:ea typeface="Cambria Math" panose="02040503050406030204" pitchFamily="18" charset="0"/>
                        </a:rPr>
                        <m:t>𝜔</m:t>
                      </m:r>
                      <m:r>
                        <a:rPr lang="en-US" sz="3200" i="1" baseline="-25000" dirty="0" err="1" smtClean="0">
                          <a:solidFill>
                            <a:schemeClr val="accent6">
                              <a:lumMod val="50000"/>
                            </a:schemeClr>
                          </a:solidFill>
                          <a:latin typeface="Cambria Math" panose="02040503050406030204" pitchFamily="18" charset="0"/>
                          <a:ea typeface="Cambria Math" panose="02040503050406030204" pitchFamily="18" charset="0"/>
                        </a:rPr>
                        <m:t>𝑛</m:t>
                      </m:r>
                      <m:r>
                        <a:rPr lang="en-US" sz="3200" i="1" dirty="0" smtClean="0">
                          <a:solidFill>
                            <a:schemeClr val="accent6">
                              <a:lumMod val="50000"/>
                            </a:schemeClr>
                          </a:solidFill>
                          <a:latin typeface="Cambria Math" panose="02040503050406030204" pitchFamily="18" charset="0"/>
                          <a:ea typeface="Cambria Math" panose="02040503050406030204" pitchFamily="18" charset="0"/>
                        </a:rPr>
                        <m:t>(</m:t>
                      </m:r>
                      <m:r>
                        <a:rPr lang="en-US" sz="3200" i="1" dirty="0" err="1" smtClean="0">
                          <a:solidFill>
                            <a:schemeClr val="accent6">
                              <a:lumMod val="50000"/>
                            </a:schemeClr>
                          </a:solidFill>
                          <a:latin typeface="Cambria Math" panose="02040503050406030204" pitchFamily="18" charset="0"/>
                          <a:ea typeface="Cambria Math" panose="02040503050406030204" pitchFamily="18" charset="0"/>
                        </a:rPr>
                        <m:t>𝑡</m:t>
                      </m:r>
                      <m:r>
                        <a:rPr lang="en-US" sz="3200" i="1" baseline="-25000" dirty="0" err="1" smtClean="0">
                          <a:solidFill>
                            <a:schemeClr val="accent6">
                              <a:lumMod val="50000"/>
                            </a:schemeClr>
                          </a:solidFill>
                          <a:latin typeface="Cambria Math" panose="02040503050406030204" pitchFamily="18" charset="0"/>
                          <a:ea typeface="Cambria Math" panose="02040503050406030204" pitchFamily="18" charset="0"/>
                        </a:rPr>
                        <m:t>𝑛</m:t>
                      </m:r>
                      <m:r>
                        <a:rPr lang="en-US" sz="3200" i="1" dirty="0" smtClean="0">
                          <a:solidFill>
                            <a:schemeClr val="accent6">
                              <a:lumMod val="50000"/>
                            </a:schemeClr>
                          </a:solidFill>
                          <a:latin typeface="Cambria Math" panose="02040503050406030204" pitchFamily="18" charset="0"/>
                        </a:rPr>
                        <m:t>) =</m:t>
                      </m:r>
                      <m:d>
                        <m:dPr>
                          <m:begChr m:val="{"/>
                          <m:endChr m:val=""/>
                          <m:ctrlPr>
                            <a:rPr lang="en-US" sz="3200" i="1" dirty="0" smtClean="0">
                              <a:solidFill>
                                <a:schemeClr val="accent6">
                                  <a:lumMod val="50000"/>
                                </a:schemeClr>
                              </a:solidFill>
                              <a:latin typeface="Cambria Math" panose="02040503050406030204" pitchFamily="18" charset="0"/>
                            </a:rPr>
                          </m:ctrlPr>
                        </m:dPr>
                        <m:e>
                          <m:eqArr>
                            <m:eqArrPr>
                              <m:ctrlPr>
                                <a:rPr lang="en-US" sz="3200" i="1" dirty="0" smtClean="0">
                                  <a:solidFill>
                                    <a:schemeClr val="accent6">
                                      <a:lumMod val="50000"/>
                                    </a:schemeClr>
                                  </a:solidFill>
                                  <a:latin typeface="Cambria Math" panose="02040503050406030204" pitchFamily="18" charset="0"/>
                                </a:rPr>
                              </m:ctrlPr>
                            </m:eqArrPr>
                            <m:e>
                              <m:sSup>
                                <m:sSupPr>
                                  <m:ctrlPr>
                                    <a:rPr lang="en-US" sz="3200" b="0" i="1" smtClean="0">
                                      <a:solidFill>
                                        <a:schemeClr val="accent6">
                                          <a:lumMod val="50000"/>
                                        </a:schemeClr>
                                      </a:solidFill>
                                      <a:latin typeface="Cambria Math" panose="02040503050406030204" pitchFamily="18" charset="0"/>
                                      <a:ea typeface="Cambria Math" panose="02040503050406030204" pitchFamily="18" charset="0"/>
                                    </a:rPr>
                                  </m:ctrlPr>
                                </m:sSupPr>
                                <m:e>
                                  <m:r>
                                    <a:rPr lang="en-US" sz="3200" i="1">
                                      <a:solidFill>
                                        <a:schemeClr val="accent6">
                                          <a:lumMod val="50000"/>
                                        </a:schemeClr>
                                      </a:solidFill>
                                      <a:latin typeface="Cambria Math" panose="02040503050406030204" pitchFamily="18" charset="0"/>
                                      <a:ea typeface="Cambria Math" panose="02040503050406030204" pitchFamily="18" charset="0"/>
                                    </a:rPr>
                                    <m:t>𝜔</m:t>
                                  </m:r>
                                </m:e>
                                <m:sup>
                                  <m:r>
                                    <a:rPr lang="en-US" sz="3200" b="0" i="1" smtClean="0">
                                      <a:solidFill>
                                        <a:schemeClr val="accent6">
                                          <a:lumMod val="50000"/>
                                        </a:schemeClr>
                                      </a:solidFill>
                                      <a:latin typeface="Cambria Math" panose="02040503050406030204" pitchFamily="18" charset="0"/>
                                      <a:ea typeface="Cambria Math" panose="02040503050406030204" pitchFamily="18" charset="0"/>
                                    </a:rPr>
                                    <m:t>′</m:t>
                                  </m:r>
                                </m:sup>
                              </m:sSup>
                              <m:r>
                                <a:rPr lang="en-US" sz="3200" b="0" i="1" baseline="-25000" smtClean="0">
                                  <a:solidFill>
                                    <a:schemeClr val="accent6">
                                      <a:lumMod val="50000"/>
                                    </a:schemeClr>
                                  </a:solidFill>
                                  <a:latin typeface="Cambria Math" panose="02040503050406030204" pitchFamily="18" charset="0"/>
                                  <a:ea typeface="Cambria Math" panose="02040503050406030204" pitchFamily="18" charset="0"/>
                                </a:rPr>
                                <m:t>𝑛</m:t>
                              </m:r>
                              <m:r>
                                <a:rPr lang="en-US" sz="3200" i="1" baseline="-25000" smtClean="0">
                                  <a:solidFill>
                                    <a:schemeClr val="accent6">
                                      <a:lumMod val="50000"/>
                                    </a:schemeClr>
                                  </a:solidFill>
                                  <a:latin typeface="Cambria Math" panose="02040503050406030204" pitchFamily="18" charset="0"/>
                                  <a:ea typeface="Cambria Math" panose="02040503050406030204" pitchFamily="18" charset="0"/>
                                </a:rPr>
                                <m:t> </m:t>
                              </m:r>
                              <m:r>
                                <a:rPr lang="en-US" sz="3200" i="1">
                                  <a:solidFill>
                                    <a:schemeClr val="accent6">
                                      <a:lumMod val="50000"/>
                                    </a:schemeClr>
                                  </a:solidFill>
                                  <a:latin typeface="Cambria Math" panose="02040503050406030204" pitchFamily="18" charset="0"/>
                                  <a:ea typeface="Cambria Math" panose="02040503050406030204" pitchFamily="18" charset="0"/>
                                </a:rPr>
                                <m:t>(</m:t>
                              </m:r>
                              <m:sSub>
                                <m:sSubPr>
                                  <m:ctrlPr>
                                    <a:rPr lang="en-US" sz="3200" i="1" smtClean="0">
                                      <a:solidFill>
                                        <a:schemeClr val="accent6">
                                          <a:lumMod val="50000"/>
                                        </a:schemeClr>
                                      </a:solidFill>
                                      <a:latin typeface="Cambria Math" panose="02040503050406030204" pitchFamily="18" charset="0"/>
                                      <a:ea typeface="Cambria Math" panose="02040503050406030204" pitchFamily="18" charset="0"/>
                                    </a:rPr>
                                  </m:ctrlPr>
                                </m:sSubPr>
                                <m:e>
                                  <m:r>
                                    <a:rPr lang="en-US" sz="3200" b="0" i="1" smtClean="0">
                                      <a:solidFill>
                                        <a:schemeClr val="accent6">
                                          <a:lumMod val="50000"/>
                                        </a:schemeClr>
                                      </a:solidFill>
                                      <a:latin typeface="Cambria Math" panose="02040503050406030204" pitchFamily="18" charset="0"/>
                                      <a:ea typeface="Cambria Math" panose="02040503050406030204" pitchFamily="18" charset="0"/>
                                    </a:rPr>
                                    <m:t>𝑡</m:t>
                                  </m:r>
                                </m:e>
                                <m:sub>
                                  <m:r>
                                    <a:rPr lang="en-US" sz="3200" b="0" i="1" smtClean="0">
                                      <a:solidFill>
                                        <a:schemeClr val="accent6">
                                          <a:lumMod val="50000"/>
                                        </a:schemeClr>
                                      </a:solidFill>
                                      <a:latin typeface="Cambria Math" panose="02040503050406030204" pitchFamily="18" charset="0"/>
                                      <a:ea typeface="Cambria Math" panose="02040503050406030204" pitchFamily="18" charset="0"/>
                                    </a:rPr>
                                    <m:t>𝑛</m:t>
                                  </m:r>
                                </m:sub>
                              </m:sSub>
                              <m:r>
                                <m:rPr>
                                  <m:nor/>
                                </m:rPr>
                                <a:rPr lang="en-US" sz="3200" dirty="0">
                                  <a:solidFill>
                                    <a:schemeClr val="accent6">
                                      <a:lumMod val="50000"/>
                                    </a:schemeClr>
                                  </a:solidFill>
                                </a:rPr>
                                <m:t>)</m:t>
                              </m:r>
                              <m:r>
                                <m:rPr>
                                  <m:nor/>
                                </m:rPr>
                                <a:rPr lang="en-US" sz="3200" b="0" i="0" dirty="0" smtClean="0">
                                  <a:solidFill>
                                    <a:schemeClr val="accent6">
                                      <a:lumMod val="50000"/>
                                    </a:schemeClr>
                                  </a:solidFill>
                                </a:rPr>
                                <m:t>,</m:t>
                              </m:r>
                              <m:r>
                                <a:rPr lang="en-US" sz="3200" b="0" i="1" dirty="0" smtClean="0">
                                  <a:solidFill>
                                    <a:schemeClr val="accent6">
                                      <a:lumMod val="50000"/>
                                    </a:schemeClr>
                                  </a:solidFill>
                                  <a:latin typeface="Cambria Math" panose="02040503050406030204" pitchFamily="18" charset="0"/>
                                </a:rPr>
                                <m:t>                               </m:t>
                              </m:r>
                              <m:r>
                                <a:rPr lang="en-US" sz="3200" b="0" i="1" dirty="0" smtClean="0">
                                  <a:solidFill>
                                    <a:schemeClr val="accent6">
                                      <a:lumMod val="50000"/>
                                    </a:schemeClr>
                                  </a:solidFill>
                                  <a:latin typeface="Cambria Math" panose="02040503050406030204" pitchFamily="18" charset="0"/>
                                </a:rPr>
                                <m:t>𝑠𝑢𝑚𝑚</m:t>
                              </m:r>
                              <m:r>
                                <a:rPr lang="en-US" sz="3200" b="0" i="1" dirty="0" smtClean="0">
                                  <a:solidFill>
                                    <a:schemeClr val="accent6">
                                      <a:lumMod val="50000"/>
                                    </a:schemeClr>
                                  </a:solidFill>
                                  <a:latin typeface="Cambria Math" panose="02040503050406030204" pitchFamily="18" charset="0"/>
                                </a:rPr>
                                <m:t>(</m:t>
                              </m:r>
                              <m:r>
                                <a:rPr lang="en-US" sz="3200" b="0" i="1" dirty="0" smtClean="0">
                                  <a:solidFill>
                                    <a:schemeClr val="accent6">
                                      <a:lumMod val="50000"/>
                                    </a:schemeClr>
                                  </a:solidFill>
                                  <a:latin typeface="Cambria Math" panose="02040503050406030204" pitchFamily="18" charset="0"/>
                                </a:rPr>
                                <m:t>𝑛</m:t>
                              </m:r>
                              <m:r>
                                <a:rPr lang="en-US" sz="3200" b="0" i="1" dirty="0" smtClean="0">
                                  <a:solidFill>
                                    <a:schemeClr val="accent6">
                                      <a:lumMod val="50000"/>
                                    </a:schemeClr>
                                  </a:solidFill>
                                  <a:latin typeface="Cambria Math" panose="02040503050406030204" pitchFamily="18" charset="0"/>
                                </a:rPr>
                                <m:t>)</m:t>
                              </m:r>
                            </m:e>
                            <m:e>
                              <m:r>
                                <a:rPr lang="en-US" sz="3200" b="0" i="1" dirty="0" smtClean="0">
                                  <a:solidFill>
                                    <a:schemeClr val="accent6">
                                      <a:lumMod val="50000"/>
                                    </a:schemeClr>
                                  </a:solidFill>
                                  <a:latin typeface="Cambria Math" panose="02040503050406030204" pitchFamily="18" charset="0"/>
                                </a:rPr>
                                <m:t>0,                                       </m:t>
                              </m:r>
                              <m:sSub>
                                <m:sSubPr>
                                  <m:ctrlPr>
                                    <a:rPr lang="en-US" sz="3200" b="0" i="1" dirty="0" smtClean="0">
                                      <a:solidFill>
                                        <a:schemeClr val="accent6">
                                          <a:lumMod val="50000"/>
                                        </a:schemeClr>
                                      </a:solidFill>
                                      <a:latin typeface="Cambria Math" panose="02040503050406030204" pitchFamily="18" charset="0"/>
                                    </a:rPr>
                                  </m:ctrlPr>
                                </m:sSubPr>
                                <m:e>
                                  <m:r>
                                    <a:rPr lang="en-US" sz="3200" b="0" i="1" dirty="0" smtClean="0">
                                      <a:solidFill>
                                        <a:schemeClr val="accent6">
                                          <a:lumMod val="50000"/>
                                        </a:schemeClr>
                                      </a:solidFill>
                                      <a:latin typeface="Cambria Math" panose="02040503050406030204" pitchFamily="18" charset="0"/>
                                    </a:rPr>
                                    <m:t>𝑡</m:t>
                                  </m:r>
                                </m:e>
                                <m:sub>
                                  <m:r>
                                    <a:rPr lang="en-US" sz="3200" b="0" i="1" dirty="0" smtClean="0">
                                      <a:solidFill>
                                        <a:schemeClr val="accent6">
                                          <a:lumMod val="50000"/>
                                        </a:schemeClr>
                                      </a:solidFill>
                                      <a:latin typeface="Cambria Math" panose="02040503050406030204" pitchFamily="18" charset="0"/>
                                    </a:rPr>
                                    <m:t>𝑛</m:t>
                                  </m:r>
                                </m:sub>
                              </m:sSub>
                              <m:r>
                                <a:rPr lang="en-US" sz="3200" b="0" i="1" dirty="0" smtClean="0">
                                  <a:solidFill>
                                    <a:schemeClr val="accent6">
                                      <a:lumMod val="50000"/>
                                    </a:schemeClr>
                                  </a:solidFill>
                                  <a:latin typeface="Cambria Math" panose="02040503050406030204" pitchFamily="18" charset="0"/>
                                </a:rPr>
                                <m:t>=0</m:t>
                              </m:r>
                            </m:e>
                            <m:e>
                              <m:r>
                                <a:rPr lang="en-US" sz="3200" b="0" i="1" dirty="0" smtClean="0">
                                  <a:solidFill>
                                    <a:schemeClr val="accent6">
                                      <a:lumMod val="50000"/>
                                    </a:schemeClr>
                                  </a:solidFill>
                                  <a:latin typeface="Cambria Math" panose="02040503050406030204" pitchFamily="18" charset="0"/>
                                </a:rPr>
                                <m:t>𝑐</m:t>
                              </m:r>
                              <m:r>
                                <a:rPr lang="en-US" sz="3200" b="0" i="1" baseline="-25000" dirty="0" smtClean="0">
                                  <a:solidFill>
                                    <a:schemeClr val="accent6">
                                      <a:lumMod val="50000"/>
                                    </a:schemeClr>
                                  </a:solidFill>
                                  <a:latin typeface="Cambria Math" panose="02040503050406030204" pitchFamily="18" charset="0"/>
                                </a:rPr>
                                <m:t>𝑛</m:t>
                              </m:r>
                              <m:r>
                                <a:rPr lang="en-US" sz="3200" b="0" i="1" dirty="0" smtClean="0">
                                  <a:solidFill>
                                    <a:schemeClr val="accent6">
                                      <a:lumMod val="50000"/>
                                    </a:schemeClr>
                                  </a:solidFill>
                                  <a:latin typeface="Cambria Math" panose="02040503050406030204" pitchFamily="18" charset="0"/>
                                </a:rPr>
                                <m:t>∙</m:t>
                              </m:r>
                              <m:r>
                                <a:rPr lang="en-US" sz="3200" b="0" i="1" dirty="0" smtClean="0">
                                  <a:solidFill>
                                    <a:schemeClr val="accent6">
                                      <a:lumMod val="50000"/>
                                    </a:schemeClr>
                                  </a:solidFill>
                                  <a:latin typeface="Cambria Math" panose="02040503050406030204" pitchFamily="18" charset="0"/>
                                  <a:ea typeface="Cambria Math" panose="02040503050406030204" pitchFamily="18" charset="0"/>
                                </a:rPr>
                                <m:t>𝑡</m:t>
                              </m:r>
                              <m:r>
                                <a:rPr lang="en-US" sz="3200" b="0" i="1" baseline="-25000" dirty="0" smtClean="0">
                                  <a:solidFill>
                                    <a:schemeClr val="accent6">
                                      <a:lumMod val="50000"/>
                                    </a:schemeClr>
                                  </a:solidFill>
                                  <a:latin typeface="Cambria Math" panose="02040503050406030204" pitchFamily="18" charset="0"/>
                                  <a:ea typeface="Cambria Math" panose="02040503050406030204" pitchFamily="18" charset="0"/>
                                </a:rPr>
                                <m:t>𝑛</m:t>
                              </m:r>
                              <m:r>
                                <a:rPr lang="en-US" sz="3200" b="0" i="1" dirty="0" smtClean="0">
                                  <a:solidFill>
                                    <a:schemeClr val="accent6">
                                      <a:lumMod val="50000"/>
                                    </a:schemeClr>
                                  </a:solidFill>
                                  <a:latin typeface="Cambria Math" panose="02040503050406030204" pitchFamily="18" charset="0"/>
                                  <a:ea typeface="Cambria Math" panose="02040503050406030204" pitchFamily="18" charset="0"/>
                                </a:rPr>
                                <m:t> ∙</m:t>
                              </m:r>
                              <m:sSub>
                                <m:sSubPr>
                                  <m:ctrlPr>
                                    <a:rPr lang="en-US" sz="3200" b="0" i="1" dirty="0" smtClean="0">
                                      <a:solidFill>
                                        <a:schemeClr val="accent6">
                                          <a:lumMod val="50000"/>
                                        </a:schemeClr>
                                      </a:solidFill>
                                      <a:latin typeface="Cambria Math" panose="02040503050406030204" pitchFamily="18" charset="0"/>
                                      <a:ea typeface="Cambria Math" panose="02040503050406030204" pitchFamily="18" charset="0"/>
                                    </a:rPr>
                                  </m:ctrlPr>
                                </m:sSubPr>
                                <m:e>
                                  <m:r>
                                    <a:rPr lang="en-US" sz="3200" b="0" i="1" dirty="0" smtClean="0">
                                      <a:solidFill>
                                        <a:schemeClr val="accent6">
                                          <a:lumMod val="50000"/>
                                        </a:schemeClr>
                                      </a:solidFill>
                                      <a:latin typeface="Cambria Math" panose="02040503050406030204" pitchFamily="18" charset="0"/>
                                      <a:ea typeface="Cambria Math" panose="02040503050406030204" pitchFamily="18" charset="0"/>
                                    </a:rPr>
                                    <m:t>𝑋</m:t>
                                  </m:r>
                                </m:e>
                                <m:sub>
                                  <m:r>
                                    <a:rPr lang="en-US" sz="3200" b="0" i="1" dirty="0" smtClean="0">
                                      <a:solidFill>
                                        <a:schemeClr val="accent6">
                                          <a:lumMod val="50000"/>
                                        </a:schemeClr>
                                      </a:solidFill>
                                      <a:latin typeface="Cambria Math" panose="02040503050406030204" pitchFamily="18" charset="0"/>
                                      <a:ea typeface="Cambria Math" panose="02040503050406030204" pitchFamily="18" charset="0"/>
                                    </a:rPr>
                                    <m:t>𝑡</m:t>
                                  </m:r>
                                </m:sub>
                              </m:sSub>
                              <m:r>
                                <a:rPr lang="en-US" sz="3200" b="0" i="1" dirty="0" smtClean="0">
                                  <a:solidFill>
                                    <a:schemeClr val="accent6">
                                      <a:lumMod val="50000"/>
                                    </a:schemeClr>
                                  </a:solidFill>
                                  <a:latin typeface="Cambria Math" panose="02040503050406030204" pitchFamily="18" charset="0"/>
                                  <a:ea typeface="Cambria Math" panose="02040503050406030204" pitchFamily="18" charset="0"/>
                                </a:rPr>
                                <m:t>+</m:t>
                              </m:r>
                              <m:sSub>
                                <m:sSubPr>
                                  <m:ctrlPr>
                                    <a:rPr lang="en-US" sz="3200" b="0" i="1" dirty="0" smtClean="0">
                                      <a:solidFill>
                                        <a:schemeClr val="accent6">
                                          <a:lumMod val="50000"/>
                                        </a:schemeClr>
                                      </a:solidFill>
                                      <a:latin typeface="Cambria Math" panose="02040503050406030204" pitchFamily="18" charset="0"/>
                                      <a:ea typeface="Cambria Math" panose="02040503050406030204" pitchFamily="18" charset="0"/>
                                    </a:rPr>
                                  </m:ctrlPr>
                                </m:sSubPr>
                                <m:e>
                                  <m:r>
                                    <a:rPr lang="en-US" sz="3200" b="0" i="1" dirty="0" smtClean="0">
                                      <a:solidFill>
                                        <a:schemeClr val="accent6">
                                          <a:lumMod val="50000"/>
                                        </a:schemeClr>
                                      </a:solidFill>
                                      <a:latin typeface="Cambria Math" panose="02040503050406030204" pitchFamily="18" charset="0"/>
                                      <a:ea typeface="Cambria Math" panose="02040503050406030204" pitchFamily="18" charset="0"/>
                                    </a:rPr>
                                    <m:t>𝑋</m:t>
                                  </m:r>
                                </m:e>
                                <m:sub>
                                  <m:r>
                                    <a:rPr lang="en-US" sz="3200" b="0" i="1" dirty="0" smtClean="0">
                                      <a:solidFill>
                                        <a:schemeClr val="accent6">
                                          <a:lumMod val="50000"/>
                                        </a:schemeClr>
                                      </a:solidFill>
                                      <a:latin typeface="Cambria Math" panose="02040503050406030204" pitchFamily="18" charset="0"/>
                                      <a:ea typeface="Cambria Math" panose="02040503050406030204" pitchFamily="18" charset="0"/>
                                    </a:rPr>
                                    <m:t>𝑏</m:t>
                                  </m:r>
                                </m:sub>
                              </m:sSub>
                              <m:r>
                                <a:rPr lang="en-US" sz="3200" b="0" i="1" dirty="0" smtClean="0">
                                  <a:solidFill>
                                    <a:schemeClr val="accent6">
                                      <a:lumMod val="50000"/>
                                    </a:schemeClr>
                                  </a:solidFill>
                                  <a:latin typeface="Cambria Math" panose="02040503050406030204" pitchFamily="18" charset="0"/>
                                  <a:ea typeface="Cambria Math" panose="02040503050406030204" pitchFamily="18" charset="0"/>
                                </a:rPr>
                                <m:t>+</m:t>
                              </m:r>
                              <m:r>
                                <a:rPr lang="en-US" sz="3200" b="0" i="1" dirty="0" smtClean="0">
                                  <a:solidFill>
                                    <a:schemeClr val="accent6">
                                      <a:lumMod val="50000"/>
                                    </a:schemeClr>
                                  </a:solidFill>
                                  <a:latin typeface="Cambria Math" panose="02040503050406030204" pitchFamily="18" charset="0"/>
                                  <a:ea typeface="Cambria Math" panose="02040503050406030204" pitchFamily="18" charset="0"/>
                                </a:rPr>
                                <m:t>𝛾</m:t>
                              </m:r>
                              <m:r>
                                <a:rPr lang="en-US" sz="3200" b="0" i="1" baseline="-25000" dirty="0" smtClean="0">
                                  <a:solidFill>
                                    <a:schemeClr val="accent6">
                                      <a:lumMod val="50000"/>
                                    </a:schemeClr>
                                  </a:solidFill>
                                  <a:latin typeface="Cambria Math" panose="02040503050406030204" pitchFamily="18" charset="0"/>
                                  <a:ea typeface="Cambria Math" panose="02040503050406030204" pitchFamily="18" charset="0"/>
                                </a:rPr>
                                <m:t>𝑛</m:t>
                              </m:r>
                              <m:r>
                                <a:rPr lang="en-US" sz="3200" b="0" i="1" dirty="0" smtClean="0">
                                  <a:solidFill>
                                    <a:schemeClr val="accent6">
                                      <a:lumMod val="50000"/>
                                    </a:schemeClr>
                                  </a:solidFill>
                                  <a:latin typeface="Cambria Math" panose="02040503050406030204" pitchFamily="18" charset="0"/>
                                  <a:ea typeface="Cambria Math" panose="02040503050406030204" pitchFamily="18" charset="0"/>
                                </a:rPr>
                                <m:t>,  </m:t>
                              </m:r>
                              <m:sSub>
                                <m:sSubPr>
                                  <m:ctrlPr>
                                    <a:rPr lang="en-US" sz="3200" b="0" i="1" dirty="0" smtClean="0">
                                      <a:solidFill>
                                        <a:schemeClr val="accent6">
                                          <a:lumMod val="50000"/>
                                        </a:schemeClr>
                                      </a:solidFill>
                                      <a:latin typeface="Cambria Math" panose="02040503050406030204" pitchFamily="18" charset="0"/>
                                      <a:ea typeface="Cambria Math" panose="02040503050406030204" pitchFamily="18" charset="0"/>
                                    </a:rPr>
                                  </m:ctrlPr>
                                </m:sSubPr>
                                <m:e>
                                  <m:r>
                                    <a:rPr lang="en-US" sz="3200" b="0" i="1" dirty="0" smtClean="0">
                                      <a:solidFill>
                                        <a:schemeClr val="accent6">
                                          <a:lumMod val="50000"/>
                                        </a:schemeClr>
                                      </a:solidFill>
                                      <a:latin typeface="Cambria Math" panose="02040503050406030204" pitchFamily="18" charset="0"/>
                                      <a:ea typeface="Cambria Math" panose="02040503050406030204" pitchFamily="18" charset="0"/>
                                    </a:rPr>
                                    <m:t>𝑡</m:t>
                                  </m:r>
                                </m:e>
                                <m:sub>
                                  <m:r>
                                    <a:rPr lang="en-US" sz="3200" b="0" i="1" dirty="0" smtClean="0">
                                      <a:solidFill>
                                        <a:schemeClr val="accent6">
                                          <a:lumMod val="50000"/>
                                        </a:schemeClr>
                                      </a:solidFill>
                                      <a:latin typeface="Cambria Math" panose="02040503050406030204" pitchFamily="18" charset="0"/>
                                      <a:ea typeface="Cambria Math" panose="02040503050406030204" pitchFamily="18" charset="0"/>
                                    </a:rPr>
                                    <m:t>𝑛</m:t>
                                  </m:r>
                                </m:sub>
                              </m:sSub>
                              <m:r>
                                <a:rPr lang="en-US" sz="3200" b="0" i="1" dirty="0" smtClean="0">
                                  <a:solidFill>
                                    <a:schemeClr val="accent6">
                                      <a:lumMod val="50000"/>
                                    </a:schemeClr>
                                  </a:solidFill>
                                  <a:latin typeface="Cambria Math" panose="02040503050406030204" pitchFamily="18" charset="0"/>
                                  <a:ea typeface="Cambria Math" panose="02040503050406030204" pitchFamily="18" charset="0"/>
                                </a:rPr>
                                <m:t> #≥1</m:t>
                              </m:r>
                            </m:e>
                          </m:eqArr>
                        </m:e>
                      </m:d>
                      <m:r>
                        <a:rPr lang="en-US" sz="3200" i="1" dirty="0" smtClean="0">
                          <a:solidFill>
                            <a:schemeClr val="accent6">
                              <a:lumMod val="50000"/>
                            </a:schemeClr>
                          </a:solidFill>
                          <a:latin typeface="Cambria Math" panose="02040503050406030204" pitchFamily="18" charset="0"/>
                        </a:rPr>
                        <m:t> </m:t>
                      </m:r>
                    </m:oMath>
                  </m:oMathPara>
                </a14:m>
                <a:endParaRPr lang="en-US" sz="3200" dirty="0">
                  <a:solidFill>
                    <a:schemeClr val="accent6">
                      <a:lumMod val="50000"/>
                    </a:schemeClr>
                  </a:solidFill>
                </a:endParaRPr>
              </a:p>
            </p:txBody>
          </p:sp>
        </mc:Choice>
        <mc:Fallback xmlns="">
          <p:sp>
            <p:nvSpPr>
              <p:cNvPr id="4" name="TextBox 3">
                <a:extLst>
                  <a:ext uri="{FF2B5EF4-FFF2-40B4-BE49-F238E27FC236}">
                    <a16:creationId xmlns:a16="http://schemas.microsoft.com/office/drawing/2014/main" id="{5A85C382-A716-478D-B511-BA399B778F1A}"/>
                  </a:ext>
                </a:extLst>
              </p:cNvPr>
              <p:cNvSpPr txBox="1">
                <a:spLocks noRot="1" noChangeAspect="1" noMove="1" noResize="1" noEditPoints="1" noAdjustHandles="1" noChangeArrowheads="1" noChangeShapeType="1" noTextEdit="1"/>
              </p:cNvSpPr>
              <p:nvPr/>
            </p:nvSpPr>
            <p:spPr>
              <a:xfrm>
                <a:off x="2034984" y="1795818"/>
                <a:ext cx="8313173" cy="1664495"/>
              </a:xfrm>
              <a:prstGeom prst="rect">
                <a:avLst/>
              </a:prstGeom>
              <a:blipFill>
                <a:blip r:embed="rId4"/>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4C411349-1E6D-4F3D-86E8-A1C8013958B7}"/>
              </a:ext>
            </a:extLst>
          </p:cNvPr>
          <p:cNvGrpSpPr/>
          <p:nvPr/>
        </p:nvGrpSpPr>
        <p:grpSpPr>
          <a:xfrm>
            <a:off x="1134096" y="2937353"/>
            <a:ext cx="4781884" cy="2237268"/>
            <a:chOff x="1134096" y="2937353"/>
            <a:chExt cx="4781884" cy="2237268"/>
          </a:xfrm>
        </p:grpSpPr>
        <p:sp>
          <p:nvSpPr>
            <p:cNvPr id="5" name="Rectangle 4">
              <a:extLst>
                <a:ext uri="{FF2B5EF4-FFF2-40B4-BE49-F238E27FC236}">
                  <a16:creationId xmlns:a16="http://schemas.microsoft.com/office/drawing/2014/main" id="{08D4A247-66C9-4881-847B-B03614221BA1}"/>
                </a:ext>
              </a:extLst>
            </p:cNvPr>
            <p:cNvSpPr/>
            <p:nvPr/>
          </p:nvSpPr>
          <p:spPr>
            <a:xfrm>
              <a:off x="4033163" y="2937353"/>
              <a:ext cx="1882817" cy="491647"/>
            </a:xfrm>
            <a:prstGeom prst="rect">
              <a:avLst/>
            </a:prstGeom>
            <a:noFill/>
            <a:ln w="190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D83769C-2E40-4E96-A83F-3853C809D812}"/>
                    </a:ext>
                  </a:extLst>
                </p:cNvPr>
                <p:cNvSpPr txBox="1"/>
                <p:nvPr/>
              </p:nvSpPr>
              <p:spPr>
                <a:xfrm>
                  <a:off x="1134096" y="4343624"/>
                  <a:ext cx="3382146" cy="830997"/>
                </a:xfrm>
                <a:prstGeom prst="rect">
                  <a:avLst/>
                </a:prstGeom>
                <a:noFill/>
                <a:ln w="19050">
                  <a:solidFill>
                    <a:schemeClr val="accent6"/>
                  </a:solidFill>
                  <a:prstDash val="dash"/>
                </a:ln>
              </p:spPr>
              <p:txBody>
                <a:bodyPr wrap="square" rtlCol="0">
                  <a:spAutoFit/>
                </a:bodyPr>
                <a:lstStyle/>
                <a:p>
                  <a:r>
                    <a:rPr lang="en-US" sz="2400" dirty="0">
                      <a:solidFill>
                        <a:schemeClr val="accent6">
                          <a:lumMod val="50000"/>
                        </a:schemeClr>
                      </a:solidFill>
                    </a:rPr>
                    <a:t>Execution demand of </a:t>
                  </a:r>
                  <a14:m>
                    <m:oMath xmlns:m="http://schemas.openxmlformats.org/officeDocument/2006/math">
                      <m:r>
                        <a:rPr lang="en-US" sz="2400" i="1" dirty="0" smtClean="0">
                          <a:solidFill>
                            <a:schemeClr val="accent6">
                              <a:lumMod val="50000"/>
                            </a:schemeClr>
                          </a:solidFill>
                          <a:latin typeface="Cambria Math" panose="02040503050406030204" pitchFamily="18" charset="0"/>
                        </a:rPr>
                        <m:t>𝑡</m:t>
                      </m:r>
                      <m:r>
                        <a:rPr lang="en-US" sz="2400" i="1" baseline="-25000" dirty="0" smtClean="0">
                          <a:solidFill>
                            <a:schemeClr val="accent6">
                              <a:lumMod val="50000"/>
                            </a:schemeClr>
                          </a:solidFill>
                          <a:latin typeface="Cambria Math" panose="02040503050406030204" pitchFamily="18" charset="0"/>
                        </a:rPr>
                        <m:t>𝑛</m:t>
                      </m:r>
                    </m:oMath>
                  </a14:m>
                  <a:r>
                    <a:rPr lang="en-US" sz="2400" dirty="0">
                      <a:solidFill>
                        <a:schemeClr val="accent6">
                          <a:lumMod val="50000"/>
                        </a:schemeClr>
                      </a:solidFill>
                    </a:rPr>
                    <a:t> threads over the CFR </a:t>
                  </a:r>
                  <a14:m>
                    <m:oMath xmlns:m="http://schemas.openxmlformats.org/officeDocument/2006/math">
                      <m:r>
                        <a:rPr lang="en-US" sz="2400" i="1" dirty="0" smtClean="0">
                          <a:solidFill>
                            <a:schemeClr val="accent6">
                              <a:lumMod val="50000"/>
                            </a:schemeClr>
                          </a:solidFill>
                          <a:latin typeface="Cambria Math" panose="02040503050406030204" pitchFamily="18" charset="0"/>
                        </a:rPr>
                        <m:t>𝑛</m:t>
                      </m:r>
                    </m:oMath>
                  </a14:m>
                  <a:endParaRPr lang="en-US" sz="2400" dirty="0">
                    <a:solidFill>
                      <a:schemeClr val="accent6">
                        <a:lumMod val="50000"/>
                      </a:schemeClr>
                    </a:solidFill>
                  </a:endParaRPr>
                </a:p>
              </p:txBody>
            </p:sp>
          </mc:Choice>
          <mc:Fallback xmlns="">
            <p:sp>
              <p:nvSpPr>
                <p:cNvPr id="6" name="TextBox 5">
                  <a:extLst>
                    <a:ext uri="{FF2B5EF4-FFF2-40B4-BE49-F238E27FC236}">
                      <a16:creationId xmlns:a16="http://schemas.microsoft.com/office/drawing/2014/main" id="{FD83769C-2E40-4E96-A83F-3853C809D812}"/>
                    </a:ext>
                  </a:extLst>
                </p:cNvPr>
                <p:cNvSpPr txBox="1">
                  <a:spLocks noRot="1" noChangeAspect="1" noMove="1" noResize="1" noEditPoints="1" noAdjustHandles="1" noChangeArrowheads="1" noChangeShapeType="1" noTextEdit="1"/>
                </p:cNvSpPr>
                <p:nvPr/>
              </p:nvSpPr>
              <p:spPr>
                <a:xfrm>
                  <a:off x="1134096" y="4343624"/>
                  <a:ext cx="3382146" cy="830997"/>
                </a:xfrm>
                <a:prstGeom prst="rect">
                  <a:avLst/>
                </a:prstGeom>
                <a:blipFill>
                  <a:blip r:embed="rId5"/>
                  <a:stretch>
                    <a:fillRect l="-2509" t="-5036" b="-14388"/>
                  </a:stretch>
                </a:blipFill>
                <a:ln w="19050">
                  <a:solidFill>
                    <a:schemeClr val="accent6"/>
                  </a:solidFill>
                  <a:prstDash val="dash"/>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810C6B7A-9A48-4677-A41B-5800702ECB76}"/>
                </a:ext>
              </a:extLst>
            </p:cNvPr>
            <p:cNvCxnSpPr>
              <a:cxnSpLocks/>
              <a:stCxn id="6" idx="0"/>
              <a:endCxn id="5" idx="2"/>
            </p:cNvCxnSpPr>
            <p:nvPr/>
          </p:nvCxnSpPr>
          <p:spPr>
            <a:xfrm rot="5400000" flipH="1" flipV="1">
              <a:off x="3442558" y="2811611"/>
              <a:ext cx="914624" cy="2149403"/>
            </a:xfrm>
            <a:prstGeom prst="bentConnector3">
              <a:avLst/>
            </a:prstGeom>
            <a:ln w="1905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0195D31D-4D90-4703-9DBF-D96527D7D2B7}"/>
              </a:ext>
            </a:extLst>
          </p:cNvPr>
          <p:cNvSpPr txBox="1"/>
          <p:nvPr/>
        </p:nvSpPr>
        <p:spPr>
          <a:xfrm>
            <a:off x="4732663" y="4712844"/>
            <a:ext cx="2743200" cy="461665"/>
          </a:xfrm>
          <a:prstGeom prst="rect">
            <a:avLst/>
          </a:prstGeom>
          <a:noFill/>
          <a:ln w="19050">
            <a:solidFill>
              <a:schemeClr val="accent4">
                <a:lumMod val="75000"/>
              </a:schemeClr>
            </a:solidFill>
            <a:prstDash val="dash"/>
          </a:ln>
        </p:spPr>
        <p:txBody>
          <a:bodyPr wrap="square" rtlCol="0">
            <a:spAutoFit/>
          </a:bodyPr>
          <a:lstStyle/>
          <a:p>
            <a:r>
              <a:rPr lang="en-US" sz="2400" dirty="0">
                <a:solidFill>
                  <a:schemeClr val="accent6">
                    <a:lumMod val="50000"/>
                  </a:schemeClr>
                </a:solidFill>
              </a:rPr>
              <a:t>Context switch costs</a:t>
            </a:r>
          </a:p>
        </p:txBody>
      </p:sp>
      <p:cxnSp>
        <p:nvCxnSpPr>
          <p:cNvPr id="15" name="Connector: Elbow 14">
            <a:extLst>
              <a:ext uri="{FF2B5EF4-FFF2-40B4-BE49-F238E27FC236}">
                <a16:creationId xmlns:a16="http://schemas.microsoft.com/office/drawing/2014/main" id="{FD8278EB-1CAC-419B-9799-07B9080C3F9D}"/>
              </a:ext>
            </a:extLst>
          </p:cNvPr>
          <p:cNvCxnSpPr>
            <a:cxnSpLocks/>
            <a:stCxn id="13" idx="0"/>
            <a:endCxn id="12" idx="2"/>
          </p:cNvCxnSpPr>
          <p:nvPr/>
        </p:nvCxnSpPr>
        <p:spPr>
          <a:xfrm rot="5400000" flipH="1" flipV="1">
            <a:off x="5462341" y="4070922"/>
            <a:ext cx="1283844" cy="12700"/>
          </a:xfrm>
          <a:prstGeom prst="bentConnector3">
            <a:avLst/>
          </a:prstGeom>
          <a:ln w="19050">
            <a:solidFill>
              <a:schemeClr val="accent4">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6918EDA6-ECFA-4D81-9C2B-3633FEA458BC}"/>
              </a:ext>
            </a:extLst>
          </p:cNvPr>
          <p:cNvGrpSpPr/>
          <p:nvPr/>
        </p:nvGrpSpPr>
        <p:grpSpPr>
          <a:xfrm>
            <a:off x="7184937" y="2940526"/>
            <a:ext cx="3450745" cy="2245684"/>
            <a:chOff x="7258833" y="2937353"/>
            <a:chExt cx="3450745" cy="2245684"/>
          </a:xfrm>
        </p:grpSpPr>
        <p:sp>
          <p:nvSpPr>
            <p:cNvPr id="20" name="Rectangle 19">
              <a:extLst>
                <a:ext uri="{FF2B5EF4-FFF2-40B4-BE49-F238E27FC236}">
                  <a16:creationId xmlns:a16="http://schemas.microsoft.com/office/drawing/2014/main" id="{4155901C-853C-41F9-964C-1719A12208BC}"/>
                </a:ext>
              </a:extLst>
            </p:cNvPr>
            <p:cNvSpPr/>
            <p:nvPr/>
          </p:nvSpPr>
          <p:spPr>
            <a:xfrm>
              <a:off x="7258833" y="2937353"/>
              <a:ext cx="581851" cy="522962"/>
            </a:xfrm>
            <a:prstGeom prst="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C17A8E-38D9-4BD4-BD2D-F2EC69026063}"/>
                    </a:ext>
                  </a:extLst>
                </p:cNvPr>
                <p:cNvSpPr txBox="1"/>
                <p:nvPr/>
              </p:nvSpPr>
              <p:spPr>
                <a:xfrm>
                  <a:off x="7840684" y="3982708"/>
                  <a:ext cx="2868894" cy="1200329"/>
                </a:xfrm>
                <a:prstGeom prst="rect">
                  <a:avLst/>
                </a:prstGeom>
                <a:noFill/>
                <a:ln w="19050">
                  <a:solidFill>
                    <a:schemeClr val="accent2"/>
                  </a:solidFill>
                  <a:prstDash val="dash"/>
                </a:ln>
              </p:spPr>
              <p:txBody>
                <a:bodyPr wrap="square" rtlCol="0">
                  <a:spAutoFit/>
                </a:bodyPr>
                <a:lstStyle/>
                <a:p>
                  <a:r>
                    <a:rPr lang="en-US" sz="2400" dirty="0">
                      <a:solidFill>
                        <a:schemeClr val="accent6">
                          <a:lumMod val="50000"/>
                        </a:schemeClr>
                      </a:solidFill>
                    </a:rPr>
                    <a:t>Memory demand for all instructions in </a:t>
                  </a:r>
                  <a14:m>
                    <m:oMath xmlns:m="http://schemas.openxmlformats.org/officeDocument/2006/math">
                      <m:r>
                        <a:rPr lang="en-US" sz="2400" i="1" dirty="0" smtClean="0">
                          <a:solidFill>
                            <a:schemeClr val="accent6">
                              <a:lumMod val="50000"/>
                            </a:schemeClr>
                          </a:solidFill>
                          <a:latin typeface="Cambria Math" panose="02040503050406030204" pitchFamily="18" charset="0"/>
                        </a:rPr>
                        <m:t>𝑛</m:t>
                      </m:r>
                    </m:oMath>
                  </a14:m>
                  <a:r>
                    <a:rPr lang="en-US" sz="2400" b="0" i="0" dirty="0">
                      <a:solidFill>
                        <a:schemeClr val="accent6">
                          <a:lumMod val="50000"/>
                        </a:schemeClr>
                      </a:solidFill>
                      <a:latin typeface="+mj-lt"/>
                    </a:rPr>
                    <a:t>. </a:t>
                  </a:r>
                </a:p>
                <a:p>
                  <a:pPr/>
                  <a14:m>
                    <m:oMathPara xmlns:m="http://schemas.openxmlformats.org/officeDocument/2006/math">
                      <m:oMathParaPr>
                        <m:jc m:val="centerGroup"/>
                      </m:oMathParaPr>
                      <m:oMath xmlns:m="http://schemas.openxmlformats.org/officeDocument/2006/math">
                        <m:r>
                          <a:rPr lang="en-US" sz="2400" i="1" dirty="0">
                            <a:solidFill>
                              <a:schemeClr val="accent6">
                                <a:lumMod val="50000"/>
                              </a:schemeClr>
                            </a:solidFill>
                            <a:latin typeface="Cambria Math" panose="02040503050406030204" pitchFamily="18" charset="0"/>
                          </a:rPr>
                          <m:t>𝛾</m:t>
                        </m:r>
                        <m:r>
                          <a:rPr lang="en-US" sz="2400" i="1" baseline="-25000" dirty="0">
                            <a:solidFill>
                              <a:schemeClr val="accent6">
                                <a:lumMod val="50000"/>
                              </a:schemeClr>
                            </a:solidFill>
                            <a:latin typeface="Cambria Math" panose="02040503050406030204" pitchFamily="18" charset="0"/>
                          </a:rPr>
                          <m:t>𝑛</m:t>
                        </m:r>
                        <m:r>
                          <a:rPr lang="en-US" sz="2400" i="1" dirty="0" smtClean="0">
                            <a:solidFill>
                              <a:schemeClr val="accent6">
                                <a:lumMod val="50000"/>
                              </a:schemeClr>
                            </a:solidFill>
                            <a:latin typeface="Cambria Math" panose="02040503050406030204" pitchFamily="18" charset="0"/>
                          </a:rPr>
                          <m:t>=</m:t>
                        </m:r>
                        <m:d>
                          <m:dPr>
                            <m:begChr m:val="|"/>
                            <m:endChr m:val="|"/>
                            <m:ctrlPr>
                              <a:rPr lang="en-US" sz="2400" b="0" i="1" dirty="0" smtClean="0">
                                <a:solidFill>
                                  <a:schemeClr val="accent6">
                                    <a:lumMod val="50000"/>
                                  </a:schemeClr>
                                </a:solidFill>
                                <a:latin typeface="Cambria Math" panose="02040503050406030204" pitchFamily="18" charset="0"/>
                              </a:rPr>
                            </m:ctrlPr>
                          </m:dPr>
                          <m:e>
                            <m:r>
                              <a:rPr lang="en-US" sz="2400" b="0" i="1" dirty="0" smtClean="0">
                                <a:solidFill>
                                  <a:schemeClr val="accent6">
                                    <a:lumMod val="50000"/>
                                  </a:schemeClr>
                                </a:solidFill>
                                <a:latin typeface="Cambria Math" panose="02040503050406030204" pitchFamily="18" charset="0"/>
                              </a:rPr>
                              <m:t>𝐸𝐶𝐵𝑠</m:t>
                            </m:r>
                            <m:r>
                              <a:rPr lang="en-US" sz="2400" b="0" i="1" baseline="-25000" dirty="0" smtClean="0">
                                <a:solidFill>
                                  <a:schemeClr val="accent6">
                                    <a:lumMod val="50000"/>
                                  </a:schemeClr>
                                </a:solidFill>
                                <a:latin typeface="Cambria Math" panose="02040503050406030204" pitchFamily="18" charset="0"/>
                              </a:rPr>
                              <m:t>𝑛</m:t>
                            </m:r>
                          </m:e>
                        </m:d>
                        <m:r>
                          <a:rPr lang="en-US" sz="2400" b="0" i="1" dirty="0" smtClean="0">
                            <a:solidFill>
                              <a:schemeClr val="accent6">
                                <a:lumMod val="50000"/>
                              </a:schemeClr>
                            </a:solidFill>
                            <a:latin typeface="Cambria Math" panose="02040503050406030204" pitchFamily="18" charset="0"/>
                          </a:rPr>
                          <m:t>⋅</m:t>
                        </m:r>
                        <m:r>
                          <a:rPr lang="en-US" sz="2400" b="0" i="1" dirty="0" smtClean="0">
                            <a:solidFill>
                              <a:schemeClr val="accent6">
                                <a:lumMod val="50000"/>
                              </a:schemeClr>
                            </a:solidFill>
                            <a:latin typeface="Cambria Math" panose="02040503050406030204" pitchFamily="18" charset="0"/>
                          </a:rPr>
                          <m:t>𝐵</m:t>
                        </m:r>
                      </m:oMath>
                    </m:oMathPara>
                  </a14:m>
                  <a:endParaRPr lang="en-US" sz="2400" b="1" dirty="0">
                    <a:solidFill>
                      <a:schemeClr val="accent6">
                        <a:lumMod val="50000"/>
                      </a:schemeClr>
                    </a:solidFill>
                  </a:endParaRPr>
                </a:p>
              </p:txBody>
            </p:sp>
          </mc:Choice>
          <mc:Fallback xmlns="">
            <p:sp>
              <p:nvSpPr>
                <p:cNvPr id="21" name="TextBox 20">
                  <a:extLst>
                    <a:ext uri="{FF2B5EF4-FFF2-40B4-BE49-F238E27FC236}">
                      <a16:creationId xmlns:a16="http://schemas.microsoft.com/office/drawing/2014/main" id="{CBC17A8E-38D9-4BD4-BD2D-F2EC69026063}"/>
                    </a:ext>
                  </a:extLst>
                </p:cNvPr>
                <p:cNvSpPr txBox="1">
                  <a:spLocks noRot="1" noChangeAspect="1" noMove="1" noResize="1" noEditPoints="1" noAdjustHandles="1" noChangeArrowheads="1" noChangeShapeType="1" noTextEdit="1"/>
                </p:cNvSpPr>
                <p:nvPr/>
              </p:nvSpPr>
              <p:spPr>
                <a:xfrm>
                  <a:off x="7840684" y="3982708"/>
                  <a:ext cx="2868894" cy="1200329"/>
                </a:xfrm>
                <a:prstGeom prst="rect">
                  <a:avLst/>
                </a:prstGeom>
                <a:blipFill>
                  <a:blip r:embed="rId6"/>
                  <a:stretch>
                    <a:fillRect l="-2954" t="-3500" r="-1477" b="-1500"/>
                  </a:stretch>
                </a:blipFill>
                <a:ln w="19050">
                  <a:solidFill>
                    <a:schemeClr val="accent2"/>
                  </a:solidFill>
                  <a:prstDash val="dash"/>
                </a:ln>
              </p:spPr>
              <p:txBody>
                <a:bodyPr/>
                <a:lstStyle/>
                <a:p>
                  <a:r>
                    <a:rPr lang="en-US">
                      <a:noFill/>
                    </a:rPr>
                    <a:t> </a:t>
                  </a:r>
                </a:p>
              </p:txBody>
            </p:sp>
          </mc:Fallback>
        </mc:AlternateContent>
        <p:cxnSp>
          <p:nvCxnSpPr>
            <p:cNvPr id="23" name="Connector: Elbow 22">
              <a:extLst>
                <a:ext uri="{FF2B5EF4-FFF2-40B4-BE49-F238E27FC236}">
                  <a16:creationId xmlns:a16="http://schemas.microsoft.com/office/drawing/2014/main" id="{7F2C088E-F6D8-4FE0-A5DD-716AC147738B}"/>
                </a:ext>
              </a:extLst>
            </p:cNvPr>
            <p:cNvCxnSpPr>
              <a:stCxn id="21" idx="0"/>
              <a:endCxn id="20" idx="2"/>
            </p:cNvCxnSpPr>
            <p:nvPr/>
          </p:nvCxnSpPr>
          <p:spPr>
            <a:xfrm rot="16200000" flipV="1">
              <a:off x="8151249" y="2858826"/>
              <a:ext cx="522393" cy="1725372"/>
            </a:xfrm>
            <a:prstGeom prst="bentConnector3">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FF368D9F-5253-459B-BA99-602DB5F86361}"/>
              </a:ext>
            </a:extLst>
          </p:cNvPr>
          <p:cNvGrpSpPr/>
          <p:nvPr/>
        </p:nvGrpSpPr>
        <p:grpSpPr>
          <a:xfrm>
            <a:off x="7936706" y="1892612"/>
            <a:ext cx="3479006" cy="1200329"/>
            <a:chOff x="7936706" y="1892612"/>
            <a:chExt cx="3479006" cy="1200329"/>
          </a:xfrm>
        </p:grpSpPr>
        <p:sp>
          <p:nvSpPr>
            <p:cNvPr id="26" name="Rectangle 25">
              <a:extLst>
                <a:ext uri="{FF2B5EF4-FFF2-40B4-BE49-F238E27FC236}">
                  <a16:creationId xmlns:a16="http://schemas.microsoft.com/office/drawing/2014/main" id="{6C1FA264-CB46-4952-9F86-81B453DE8BCC}"/>
                </a:ext>
              </a:extLst>
            </p:cNvPr>
            <p:cNvSpPr/>
            <p:nvPr/>
          </p:nvSpPr>
          <p:spPr>
            <a:xfrm>
              <a:off x="7936706" y="1893094"/>
              <a:ext cx="1814513" cy="550069"/>
            </a:xfrm>
            <a:prstGeom prst="rect">
              <a:avLst/>
            </a:prstGeom>
            <a:no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4AAC97C-106B-4BC9-933D-F9042BE2381E}"/>
                    </a:ext>
                  </a:extLst>
                </p:cNvPr>
                <p:cNvSpPr txBox="1"/>
                <p:nvPr/>
              </p:nvSpPr>
              <p:spPr>
                <a:xfrm>
                  <a:off x="9844087" y="1892612"/>
                  <a:ext cx="1571625" cy="1200329"/>
                </a:xfrm>
                <a:prstGeom prst="rect">
                  <a:avLst/>
                </a:prstGeom>
                <a:noFill/>
                <a:ln w="19050">
                  <a:solidFill>
                    <a:schemeClr val="bg2">
                      <a:lumMod val="50000"/>
                    </a:schemeClr>
                  </a:solidFill>
                  <a:prstDash val="dash"/>
                </a:ln>
              </p:spPr>
              <p:txBody>
                <a:bodyPr wrap="square" rtlCol="0">
                  <a:spAutoFit/>
                </a:bodyPr>
                <a:lstStyle/>
                <a:p>
                  <a:r>
                    <a:rPr lang="en-US" sz="2400" dirty="0">
                      <a:solidFill>
                        <a:schemeClr val="accent6">
                          <a:lumMod val="50000"/>
                        </a:schemeClr>
                      </a:solidFill>
                    </a:rPr>
                    <a:t>True </a:t>
                  </a:r>
                  <a:r>
                    <a:rPr lang="en-US" sz="2400" b="0" i="0" dirty="0">
                      <a:solidFill>
                        <a:schemeClr val="accent6">
                          <a:lumMod val="50000"/>
                        </a:schemeClr>
                      </a:solidFill>
                    </a:rPr>
                    <a:t>if </a:t>
                  </a:r>
                  <a14:m>
                    <m:oMath xmlns:m="http://schemas.openxmlformats.org/officeDocument/2006/math">
                      <m:r>
                        <a:rPr lang="en-US" sz="2400" i="1" dirty="0" smtClean="0">
                          <a:solidFill>
                            <a:schemeClr val="accent6">
                              <a:lumMod val="50000"/>
                            </a:schemeClr>
                          </a:solidFill>
                          <a:latin typeface="Cambria Math" panose="02040503050406030204" pitchFamily="18" charset="0"/>
                        </a:rPr>
                        <m:t>𝑛</m:t>
                      </m:r>
                    </m:oMath>
                  </a14:m>
                  <a:r>
                    <a:rPr lang="en-US" sz="2400" dirty="0">
                      <a:solidFill>
                        <a:schemeClr val="accent6">
                          <a:lumMod val="50000"/>
                        </a:schemeClr>
                      </a:solidFill>
                    </a:rPr>
                    <a:t> is a summary node</a:t>
                  </a:r>
                  <a:endParaRPr lang="en-US" sz="2400" baseline="-25000" dirty="0">
                    <a:solidFill>
                      <a:schemeClr val="accent6">
                        <a:lumMod val="50000"/>
                      </a:schemeClr>
                    </a:solidFill>
                  </a:endParaRPr>
                </a:p>
              </p:txBody>
            </p:sp>
          </mc:Choice>
          <mc:Fallback xmlns="">
            <p:sp>
              <p:nvSpPr>
                <p:cNvPr id="27" name="TextBox 26">
                  <a:extLst>
                    <a:ext uri="{FF2B5EF4-FFF2-40B4-BE49-F238E27FC236}">
                      <a16:creationId xmlns:a16="http://schemas.microsoft.com/office/drawing/2014/main" id="{94AAC97C-106B-4BC9-933D-F9042BE2381E}"/>
                    </a:ext>
                  </a:extLst>
                </p:cNvPr>
                <p:cNvSpPr txBox="1">
                  <a:spLocks noRot="1" noChangeAspect="1" noMove="1" noResize="1" noEditPoints="1" noAdjustHandles="1" noChangeArrowheads="1" noChangeShapeType="1" noTextEdit="1"/>
                </p:cNvSpPr>
                <p:nvPr/>
              </p:nvSpPr>
              <p:spPr>
                <a:xfrm>
                  <a:off x="9844087" y="1892612"/>
                  <a:ext cx="1571625" cy="1200329"/>
                </a:xfrm>
                <a:prstGeom prst="rect">
                  <a:avLst/>
                </a:prstGeom>
                <a:blipFill>
                  <a:blip r:embed="rId7"/>
                  <a:stretch>
                    <a:fillRect l="-5747" t="-3500" r="-8046" b="-9500"/>
                  </a:stretch>
                </a:blipFill>
                <a:ln w="19050">
                  <a:solidFill>
                    <a:schemeClr val="bg2">
                      <a:lumMod val="50000"/>
                    </a:schemeClr>
                  </a:solidFill>
                  <a:prstDash val="dash"/>
                </a:ln>
              </p:spPr>
              <p:txBody>
                <a:bodyPr/>
                <a:lstStyle/>
                <a:p>
                  <a:r>
                    <a:rPr lang="en-US">
                      <a:noFill/>
                    </a:rPr>
                    <a:t> </a:t>
                  </a:r>
                </a:p>
              </p:txBody>
            </p:sp>
          </mc:Fallback>
        </mc:AlternateContent>
        <p:cxnSp>
          <p:nvCxnSpPr>
            <p:cNvPr id="29" name="Connector: Elbow 28">
              <a:extLst>
                <a:ext uri="{FF2B5EF4-FFF2-40B4-BE49-F238E27FC236}">
                  <a16:creationId xmlns:a16="http://schemas.microsoft.com/office/drawing/2014/main" id="{E54F1778-A4B2-4418-A43E-5DB687EEB097}"/>
                </a:ext>
              </a:extLst>
            </p:cNvPr>
            <p:cNvCxnSpPr>
              <a:stCxn id="27" idx="0"/>
              <a:endCxn id="26" idx="0"/>
            </p:cNvCxnSpPr>
            <p:nvPr/>
          </p:nvCxnSpPr>
          <p:spPr>
            <a:xfrm rot="16200000" flipH="1" flipV="1">
              <a:off x="9736691" y="999884"/>
              <a:ext cx="482" cy="1785937"/>
            </a:xfrm>
            <a:prstGeom prst="bentConnector3">
              <a:avLst>
                <a:gd name="adj1" fmla="val -47427386"/>
              </a:avLst>
            </a:prstGeom>
            <a:ln w="1905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7" name="Slide Number Placeholder 6">
            <a:extLst>
              <a:ext uri="{FF2B5EF4-FFF2-40B4-BE49-F238E27FC236}">
                <a16:creationId xmlns:a16="http://schemas.microsoft.com/office/drawing/2014/main" id="{A4276513-97FC-4C36-B69A-F0162A7342D2}"/>
              </a:ext>
            </a:extLst>
          </p:cNvPr>
          <p:cNvSpPr>
            <a:spLocks noGrp="1"/>
          </p:cNvSpPr>
          <p:nvPr>
            <p:ph type="sldNum" sz="quarter" idx="12"/>
          </p:nvPr>
        </p:nvSpPr>
        <p:spPr/>
        <p:txBody>
          <a:bodyPr/>
          <a:lstStyle/>
          <a:p>
            <a:fld id="{C0DF9C1F-DB74-1E4B-8839-30A600129FD3}" type="slidenum">
              <a:rPr lang="en-US" smtClean="0"/>
              <a:t>42</a:t>
            </a:fld>
            <a:endParaRPr lang="en-US"/>
          </a:p>
        </p:txBody>
      </p:sp>
      <p:sp>
        <p:nvSpPr>
          <p:cNvPr id="12" name="Rectangle 11">
            <a:extLst>
              <a:ext uri="{FF2B5EF4-FFF2-40B4-BE49-F238E27FC236}">
                <a16:creationId xmlns:a16="http://schemas.microsoft.com/office/drawing/2014/main" id="{67DB184D-2DF0-47A3-968C-93E11673E319}"/>
              </a:ext>
            </a:extLst>
          </p:cNvPr>
          <p:cNvSpPr/>
          <p:nvPr/>
        </p:nvSpPr>
        <p:spPr>
          <a:xfrm>
            <a:off x="5393411" y="2937353"/>
            <a:ext cx="1421704" cy="491647"/>
          </a:xfrm>
          <a:prstGeom prst="rect">
            <a:avLst/>
          </a:prstGeom>
          <a:noFill/>
          <a:ln w="1905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Tree>
    <p:extLst>
      <p:ext uri="{BB962C8B-B14F-4D97-AF65-F5344CB8AC3E}">
        <p14:creationId xmlns:p14="http://schemas.microsoft.com/office/powerpoint/2010/main" val="346880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63A82CC-BA4E-4476-853F-5258912FB12F}"/>
                  </a:ext>
                </a:extLst>
              </p:cNvPr>
              <p:cNvSpPr>
                <a:spLocks noGrp="1"/>
              </p:cNvSpPr>
              <p:nvPr>
                <p:ph type="title"/>
              </p:nvPr>
            </p:nvSpPr>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b="1" dirty="0">
                    <a:solidFill>
                      <a:schemeClr val="accent6">
                        <a:lumMod val="50000"/>
                      </a:schemeClr>
                    </a:solidFill>
                    <a:latin typeface="+mn-lt"/>
                  </a:rPr>
                  <a:t>: Summary Node WCETO </a:t>
                </a:r>
                <a14:m>
                  <m:oMath xmlns:m="http://schemas.openxmlformats.org/officeDocument/2006/math">
                    <m:r>
                      <a:rPr lang="en-US" b="0" i="1">
                        <a:solidFill>
                          <a:schemeClr val="accent6">
                            <a:lumMod val="50000"/>
                          </a:schemeClr>
                        </a:solidFill>
                        <a:latin typeface="Cambria Math" panose="02040503050406030204" pitchFamily="18" charset="0"/>
                        <a:ea typeface="Cambria Math" panose="02040503050406030204" pitchFamily="18" charset="0"/>
                      </a:rPr>
                      <m:t>𝜔</m:t>
                    </m:r>
                    <m:r>
                      <a:rPr lang="en-US" b="0" i="1" smtClean="0">
                        <a:solidFill>
                          <a:schemeClr val="accent6">
                            <a:lumMod val="50000"/>
                          </a:schemeClr>
                        </a:solidFill>
                        <a:latin typeface="Cambria Math" panose="02040503050406030204" pitchFamily="18" charset="0"/>
                        <a:ea typeface="Cambria Math" panose="02040503050406030204" pitchFamily="18" charset="0"/>
                      </a:rPr>
                      <m:t>′</m:t>
                    </m:r>
                    <m:r>
                      <a:rPr lang="en-US" b="0" i="1" baseline="-25000">
                        <a:solidFill>
                          <a:schemeClr val="accent6">
                            <a:lumMod val="50000"/>
                          </a:schemeClr>
                        </a:solidFill>
                        <a:latin typeface="Cambria Math" panose="02040503050406030204" pitchFamily="18" charset="0"/>
                        <a:ea typeface="Cambria Math" panose="02040503050406030204" pitchFamily="18" charset="0"/>
                      </a:rPr>
                      <m:t>𝑛</m:t>
                    </m:r>
                    <m:r>
                      <a:rPr lang="en-US" b="0" i="1">
                        <a:solidFill>
                          <a:schemeClr val="accent6">
                            <a:lumMod val="50000"/>
                          </a:schemeClr>
                        </a:solidFill>
                        <a:latin typeface="Cambria Math" panose="02040503050406030204" pitchFamily="18" charset="0"/>
                        <a:ea typeface="Cambria Math" panose="02040503050406030204" pitchFamily="18" charset="0"/>
                      </a:rPr>
                      <m:t>(</m:t>
                    </m:r>
                    <m:sSub>
                      <m:sSubPr>
                        <m:ctrlPr>
                          <a:rPr lang="en-US" b="0" i="1" smtClean="0">
                            <a:solidFill>
                              <a:schemeClr val="accent6">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6">
                                <a:lumMod val="50000"/>
                              </a:schemeClr>
                            </a:solidFill>
                            <a:latin typeface="Cambria Math" panose="02040503050406030204" pitchFamily="18" charset="0"/>
                            <a:ea typeface="Cambria Math" panose="02040503050406030204" pitchFamily="18" charset="0"/>
                          </a:rPr>
                          <m:t>𝑡</m:t>
                        </m:r>
                      </m:e>
                      <m:sub>
                        <m:r>
                          <a:rPr lang="en-US" b="0" i="1" smtClean="0">
                            <a:solidFill>
                              <a:schemeClr val="accent6">
                                <a:lumMod val="50000"/>
                              </a:schemeClr>
                            </a:solidFill>
                            <a:latin typeface="Cambria Math" panose="02040503050406030204" pitchFamily="18" charset="0"/>
                            <a:ea typeface="Cambria Math" panose="02040503050406030204" pitchFamily="18" charset="0"/>
                          </a:rPr>
                          <m:t>𝑛</m:t>
                        </m:r>
                      </m:sub>
                    </m:sSub>
                  </m:oMath>
                </a14:m>
                <a:r>
                  <a:rPr lang="en-US" dirty="0">
                    <a:solidFill>
                      <a:schemeClr val="accent6">
                        <a:lumMod val="50000"/>
                      </a:schemeClr>
                    </a:solidFill>
                    <a:latin typeface="+mn-lt"/>
                  </a:rPr>
                  <a:t>)</a:t>
                </a:r>
              </a:p>
            </p:txBody>
          </p:sp>
        </mc:Choice>
        <mc:Fallback xmlns="">
          <p:sp>
            <p:nvSpPr>
              <p:cNvPr id="2" name="Title 1">
                <a:extLst>
                  <a:ext uri="{FF2B5EF4-FFF2-40B4-BE49-F238E27FC236}">
                    <a16:creationId xmlns:a16="http://schemas.microsoft.com/office/drawing/2014/main" id="{763A82CC-BA4E-4476-853F-5258912FB12F}"/>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85C382-A716-478D-B511-BA399B778F1A}"/>
                  </a:ext>
                </a:extLst>
              </p:cNvPr>
              <p:cNvSpPr txBox="1"/>
              <p:nvPr/>
            </p:nvSpPr>
            <p:spPr>
              <a:xfrm>
                <a:off x="1642281" y="1795820"/>
                <a:ext cx="9353651" cy="1929503"/>
              </a:xfrm>
              <a:prstGeom prst="rect">
                <a:avLst/>
              </a:prstGeom>
              <a:noFill/>
              <a:ln>
                <a:noFill/>
              </a:ln>
            </p:spPr>
            <p:txBody>
              <a:bodyPr wrap="none" rtlCol="0">
                <a:spAutoFit/>
              </a:bodyPr>
              <a:lstStyle/>
              <a:p>
                <a:pPr/>
                <a14:m>
                  <m:oMathPara xmlns:m="http://schemas.openxmlformats.org/officeDocument/2006/math">
                    <m:oMathParaPr>
                      <m:jc m:val="left"/>
                    </m:oMathParaPr>
                    <m:oMath xmlns:m="http://schemas.openxmlformats.org/officeDocument/2006/math">
                      <m:r>
                        <a:rPr lang="en-US" sz="3200" i="1" dirty="0" smtClean="0">
                          <a:solidFill>
                            <a:schemeClr val="accent6">
                              <a:lumMod val="50000"/>
                            </a:schemeClr>
                          </a:solidFill>
                          <a:latin typeface="Cambria Math" panose="02040503050406030204" pitchFamily="18" charset="0"/>
                          <a:ea typeface="Cambria Math" panose="02040503050406030204" pitchFamily="18" charset="0"/>
                        </a:rPr>
                        <m:t>𝜔</m:t>
                      </m:r>
                      <m:r>
                        <a:rPr lang="en-US" sz="3200" b="0" i="1" dirty="0" smtClean="0">
                          <a:solidFill>
                            <a:schemeClr val="accent6">
                              <a:lumMod val="50000"/>
                            </a:schemeClr>
                          </a:solidFill>
                          <a:latin typeface="Cambria Math" panose="02040503050406030204" pitchFamily="18" charset="0"/>
                          <a:ea typeface="Cambria Math" panose="02040503050406030204" pitchFamily="18" charset="0"/>
                        </a:rPr>
                        <m:t>′</m:t>
                      </m:r>
                      <m:r>
                        <a:rPr lang="en-US" sz="3200" i="1" baseline="-25000" dirty="0" err="1" smtClean="0">
                          <a:solidFill>
                            <a:schemeClr val="accent6">
                              <a:lumMod val="50000"/>
                            </a:schemeClr>
                          </a:solidFill>
                          <a:latin typeface="Cambria Math" panose="02040503050406030204" pitchFamily="18" charset="0"/>
                          <a:ea typeface="Cambria Math" panose="02040503050406030204" pitchFamily="18" charset="0"/>
                        </a:rPr>
                        <m:t>𝑛</m:t>
                      </m:r>
                      <m:r>
                        <a:rPr lang="en-US" sz="3200" i="1" dirty="0" smtClean="0">
                          <a:solidFill>
                            <a:schemeClr val="accent6">
                              <a:lumMod val="50000"/>
                            </a:schemeClr>
                          </a:solidFill>
                          <a:latin typeface="Cambria Math" panose="02040503050406030204" pitchFamily="18" charset="0"/>
                          <a:ea typeface="Cambria Math" panose="02040503050406030204" pitchFamily="18" charset="0"/>
                        </a:rPr>
                        <m:t>(</m:t>
                      </m:r>
                      <m:r>
                        <a:rPr lang="en-US" sz="3200" i="1" dirty="0" err="1" smtClean="0">
                          <a:solidFill>
                            <a:schemeClr val="accent6">
                              <a:lumMod val="50000"/>
                            </a:schemeClr>
                          </a:solidFill>
                          <a:latin typeface="Cambria Math" panose="02040503050406030204" pitchFamily="18" charset="0"/>
                          <a:ea typeface="Cambria Math" panose="02040503050406030204" pitchFamily="18" charset="0"/>
                        </a:rPr>
                        <m:t>𝑡</m:t>
                      </m:r>
                      <m:r>
                        <a:rPr lang="en-US" sz="3200" i="1" baseline="-25000" dirty="0" err="1" smtClean="0">
                          <a:solidFill>
                            <a:schemeClr val="accent6">
                              <a:lumMod val="50000"/>
                            </a:schemeClr>
                          </a:solidFill>
                          <a:latin typeface="Cambria Math" panose="02040503050406030204" pitchFamily="18" charset="0"/>
                          <a:ea typeface="Cambria Math" panose="02040503050406030204" pitchFamily="18" charset="0"/>
                        </a:rPr>
                        <m:t>𝑛</m:t>
                      </m:r>
                      <m:r>
                        <a:rPr lang="en-US" sz="3200" i="1" dirty="0" smtClean="0">
                          <a:solidFill>
                            <a:schemeClr val="accent6">
                              <a:lumMod val="50000"/>
                            </a:schemeClr>
                          </a:solidFill>
                          <a:latin typeface="Cambria Math" panose="02040503050406030204" pitchFamily="18" charset="0"/>
                        </a:rPr>
                        <m:t>) =</m:t>
                      </m:r>
                      <m:d>
                        <m:dPr>
                          <m:begChr m:val="{"/>
                          <m:endChr m:val=""/>
                          <m:ctrlPr>
                            <a:rPr lang="en-US" sz="3200" i="1" dirty="0" smtClean="0">
                              <a:solidFill>
                                <a:schemeClr val="accent6">
                                  <a:lumMod val="50000"/>
                                </a:schemeClr>
                              </a:solidFill>
                              <a:latin typeface="Cambria Math" panose="02040503050406030204" pitchFamily="18" charset="0"/>
                            </a:rPr>
                          </m:ctrlPr>
                        </m:dPr>
                        <m:e>
                          <m:eqArr>
                            <m:eqArrPr>
                              <m:ctrlPr>
                                <a:rPr lang="en-US" sz="3200" i="1" dirty="0" smtClean="0">
                                  <a:solidFill>
                                    <a:schemeClr val="accent6">
                                      <a:lumMod val="50000"/>
                                    </a:schemeClr>
                                  </a:solidFill>
                                  <a:latin typeface="Cambria Math" panose="02040503050406030204" pitchFamily="18" charset="0"/>
                                </a:rPr>
                              </m:ctrlPr>
                            </m:eqArrPr>
                            <m:e>
                              <m:r>
                                <a:rPr lang="en-US" sz="3200" b="0" i="1" dirty="0" smtClean="0">
                                  <a:solidFill>
                                    <a:schemeClr val="accent6">
                                      <a:lumMod val="50000"/>
                                    </a:schemeClr>
                                  </a:solidFill>
                                  <a:latin typeface="Cambria Math" panose="02040503050406030204" pitchFamily="18" charset="0"/>
                                </a:rPr>
                                <m:t>0,                                                  </m:t>
                              </m:r>
                              <m:sSub>
                                <m:sSubPr>
                                  <m:ctrlPr>
                                    <a:rPr lang="en-US" sz="3200" b="0" i="1" dirty="0" smtClean="0">
                                      <a:solidFill>
                                        <a:schemeClr val="accent6">
                                          <a:lumMod val="50000"/>
                                        </a:schemeClr>
                                      </a:solidFill>
                                      <a:latin typeface="Cambria Math" panose="02040503050406030204" pitchFamily="18" charset="0"/>
                                    </a:rPr>
                                  </m:ctrlPr>
                                </m:sSubPr>
                                <m:e>
                                  <m:r>
                                    <a:rPr lang="en-US" sz="3200" b="0" i="1" dirty="0" smtClean="0">
                                      <a:solidFill>
                                        <a:schemeClr val="accent6">
                                          <a:lumMod val="50000"/>
                                        </a:schemeClr>
                                      </a:solidFill>
                                      <a:latin typeface="Cambria Math" panose="02040503050406030204" pitchFamily="18" charset="0"/>
                                    </a:rPr>
                                    <m:t>𝑡</m:t>
                                  </m:r>
                                </m:e>
                                <m:sub>
                                  <m:r>
                                    <a:rPr lang="en-US" sz="3200" b="0" i="1" dirty="0" smtClean="0">
                                      <a:solidFill>
                                        <a:schemeClr val="accent6">
                                          <a:lumMod val="50000"/>
                                        </a:schemeClr>
                                      </a:solidFill>
                                      <a:latin typeface="Cambria Math" panose="02040503050406030204" pitchFamily="18" charset="0"/>
                                    </a:rPr>
                                    <m:t>𝑛</m:t>
                                  </m:r>
                                </m:sub>
                              </m:sSub>
                              <m:r>
                                <a:rPr lang="en-US" sz="3200" b="0" i="1" dirty="0" smtClean="0">
                                  <a:solidFill>
                                    <a:schemeClr val="accent6">
                                      <a:lumMod val="50000"/>
                                    </a:schemeClr>
                                  </a:solidFill>
                                  <a:latin typeface="Cambria Math" panose="02040503050406030204" pitchFamily="18" charset="0"/>
                                </a:rPr>
                                <m:t>=0</m:t>
                              </m:r>
                            </m:e>
                            <m:e>
                              <m:acc>
                                <m:accPr>
                                  <m:chr m:val="̇"/>
                                  <m:ctrlPr>
                                    <a:rPr lang="en-US" sz="3200" i="1" dirty="0" smtClean="0">
                                      <a:solidFill>
                                        <a:schemeClr val="accent6">
                                          <a:lumMod val="50000"/>
                                        </a:schemeClr>
                                      </a:solidFill>
                                      <a:latin typeface="Cambria Math" panose="02040503050406030204" pitchFamily="18" charset="0"/>
                                      <a:ea typeface="Cambria Math" panose="02040503050406030204" pitchFamily="18" charset="0"/>
                                    </a:rPr>
                                  </m:ctrlPr>
                                </m:accPr>
                                <m:e>
                                  <m:r>
                                    <a:rPr lang="en-US" sz="3200" i="1" dirty="0">
                                      <a:solidFill>
                                        <a:schemeClr val="accent6">
                                          <a:lumMod val="50000"/>
                                        </a:schemeClr>
                                      </a:solidFill>
                                      <a:latin typeface="Cambria Math" panose="02040503050406030204" pitchFamily="18" charset="0"/>
                                    </a:rPr>
                                    <m:t>𝛾</m:t>
                                  </m:r>
                                  <m:r>
                                    <a:rPr lang="en-US" sz="3200" i="1" baseline="-25000" dirty="0">
                                      <a:solidFill>
                                        <a:schemeClr val="accent6">
                                          <a:lumMod val="50000"/>
                                        </a:schemeClr>
                                      </a:solidFill>
                                      <a:latin typeface="Cambria Math" panose="02040503050406030204" pitchFamily="18" charset="0"/>
                                    </a:rPr>
                                    <m:t>𝑛</m:t>
                                  </m:r>
                                </m:e>
                              </m:acc>
                              <m:r>
                                <a:rPr lang="en-US" sz="3200" b="0" i="1" dirty="0" smtClean="0">
                                  <a:solidFill>
                                    <a:schemeClr val="accent6">
                                      <a:lumMod val="50000"/>
                                    </a:schemeClr>
                                  </a:solidFill>
                                  <a:latin typeface="Cambria Math" panose="02040503050406030204" pitchFamily="18" charset="0"/>
                                </a:rPr>
                                <m:t>+</m:t>
                              </m:r>
                              <m:sSub>
                                <m:sSubPr>
                                  <m:ctrlPr>
                                    <a:rPr lang="en-US" sz="3200" b="0" i="1" dirty="0" smtClean="0">
                                      <a:solidFill>
                                        <a:schemeClr val="accent6">
                                          <a:lumMod val="50000"/>
                                        </a:schemeClr>
                                      </a:solidFill>
                                      <a:latin typeface="Cambria Math" panose="02040503050406030204" pitchFamily="18" charset="0"/>
                                    </a:rPr>
                                  </m:ctrlPr>
                                </m:sSubPr>
                                <m:e>
                                  <m:r>
                                    <a:rPr lang="en-US" sz="3200" b="0" i="1" dirty="0" smtClean="0">
                                      <a:solidFill>
                                        <a:schemeClr val="accent6">
                                          <a:lumMod val="50000"/>
                                        </a:schemeClr>
                                      </a:solidFill>
                                      <a:latin typeface="Cambria Math" panose="02040503050406030204" pitchFamily="18" charset="0"/>
                                    </a:rPr>
                                    <m:t>𝐼</m:t>
                                  </m:r>
                                </m:e>
                                <m:sub>
                                  <m:r>
                                    <a:rPr lang="en-US" sz="3200" b="0" i="1" dirty="0" smtClean="0">
                                      <a:solidFill>
                                        <a:schemeClr val="accent6">
                                          <a:lumMod val="50000"/>
                                        </a:schemeClr>
                                      </a:solidFill>
                                      <a:latin typeface="Cambria Math" panose="02040503050406030204" pitchFamily="18" charset="0"/>
                                    </a:rPr>
                                    <m:t>𝑛</m:t>
                                  </m:r>
                                </m:sub>
                              </m:sSub>
                              <m:r>
                                <a:rPr lang="en-US" sz="3200" b="0" i="1" dirty="0" smtClean="0">
                                  <a:solidFill>
                                    <a:schemeClr val="accent6">
                                      <a:lumMod val="50000"/>
                                    </a:schemeClr>
                                  </a:solidFill>
                                  <a:latin typeface="Cambria Math" panose="02040503050406030204" pitchFamily="18" charset="0"/>
                                </a:rPr>
                                <m:t>⋅ </m:t>
                              </m:r>
                              <m:nary>
                                <m:naryPr>
                                  <m:chr m:val="∑"/>
                                  <m:supHide m:val="on"/>
                                  <m:ctrlPr>
                                    <a:rPr lang="en-US" sz="3200" b="0" i="1" dirty="0" smtClean="0">
                                      <a:solidFill>
                                        <a:schemeClr val="accent6">
                                          <a:lumMod val="50000"/>
                                        </a:schemeClr>
                                      </a:solidFill>
                                      <a:latin typeface="Cambria Math" panose="02040503050406030204" pitchFamily="18" charset="0"/>
                                    </a:rPr>
                                  </m:ctrlPr>
                                </m:naryPr>
                                <m:sub>
                                  <m:r>
                                    <a:rPr lang="en-US" sz="3200" b="0" i="1" dirty="0" smtClean="0">
                                      <a:solidFill>
                                        <a:schemeClr val="accent6">
                                          <a:lumMod val="50000"/>
                                        </a:schemeClr>
                                      </a:solidFill>
                                      <a:latin typeface="Cambria Math" panose="02040503050406030204" pitchFamily="18" charset="0"/>
                                    </a:rPr>
                                    <m:t>𝑖</m:t>
                                  </m:r>
                                  <m:r>
                                    <a:rPr lang="en-US" sz="3200" b="0" i="1" dirty="0" smtClean="0">
                                      <a:solidFill>
                                        <a:schemeClr val="accent6">
                                          <a:lumMod val="50000"/>
                                        </a:schemeClr>
                                      </a:solidFill>
                                      <a:latin typeface="Cambria Math" panose="02040503050406030204" pitchFamily="18" charset="0"/>
                                    </a:rPr>
                                    <m:t>∈</m:t>
                                  </m:r>
                                  <m:r>
                                    <a:rPr lang="en-US" sz="3200" b="0" i="1" dirty="0" smtClean="0">
                                      <a:solidFill>
                                        <a:schemeClr val="accent6">
                                          <a:lumMod val="50000"/>
                                        </a:schemeClr>
                                      </a:solidFill>
                                      <a:latin typeface="Cambria Math" panose="02040503050406030204" pitchFamily="18" charset="0"/>
                                    </a:rPr>
                                    <m:t>𝑖𝑛𝑠𝑐𝑜𝑝𝑒</m:t>
                                  </m:r>
                                  <m:r>
                                    <a:rPr lang="en-US" sz="3200" b="0" i="1" dirty="0" smtClean="0">
                                      <a:solidFill>
                                        <a:schemeClr val="accent6">
                                          <a:lumMod val="50000"/>
                                        </a:schemeClr>
                                      </a:solidFill>
                                      <a:latin typeface="Cambria Math" panose="02040503050406030204" pitchFamily="18" charset="0"/>
                                    </a:rPr>
                                    <m:t>(</m:t>
                                  </m:r>
                                  <m:r>
                                    <a:rPr lang="en-US" sz="3200" b="0" i="1" dirty="0" smtClean="0">
                                      <a:solidFill>
                                        <a:schemeClr val="accent6">
                                          <a:lumMod val="50000"/>
                                        </a:schemeClr>
                                      </a:solidFill>
                                      <a:latin typeface="Cambria Math" panose="02040503050406030204" pitchFamily="18" charset="0"/>
                                    </a:rPr>
                                    <m:t>𝑛</m:t>
                                  </m:r>
                                  <m:r>
                                    <a:rPr lang="en-US" sz="3200" b="0" i="1" dirty="0" smtClean="0">
                                      <a:solidFill>
                                        <a:schemeClr val="accent6">
                                          <a:lumMod val="50000"/>
                                        </a:schemeClr>
                                      </a:solidFill>
                                      <a:latin typeface="Cambria Math" panose="02040503050406030204" pitchFamily="18" charset="0"/>
                                    </a:rPr>
                                    <m:t>)</m:t>
                                  </m:r>
                                </m:sub>
                                <m:sup/>
                                <m:e>
                                  <m:acc>
                                    <m:accPr>
                                      <m:chr m:val="̇"/>
                                      <m:ctrlPr>
                                        <a:rPr lang="en-US" sz="3200" b="0" i="1" dirty="0" smtClean="0">
                                          <a:solidFill>
                                            <a:schemeClr val="accent6">
                                              <a:lumMod val="50000"/>
                                            </a:schemeClr>
                                          </a:solidFill>
                                          <a:latin typeface="Cambria Math" panose="02040503050406030204" pitchFamily="18" charset="0"/>
                                          <a:ea typeface="Cambria Math" panose="02040503050406030204" pitchFamily="18" charset="0"/>
                                        </a:rPr>
                                      </m:ctrlPr>
                                    </m:accPr>
                                    <m:e>
                                      <m:r>
                                        <a:rPr lang="en-US" sz="3200" i="1" dirty="0">
                                          <a:solidFill>
                                            <a:schemeClr val="accent6">
                                              <a:lumMod val="50000"/>
                                            </a:schemeClr>
                                          </a:solidFill>
                                          <a:latin typeface="Cambria Math" panose="02040503050406030204" pitchFamily="18" charset="0"/>
                                          <a:ea typeface="Cambria Math" panose="02040503050406030204" pitchFamily="18" charset="0"/>
                                        </a:rPr>
                                        <m:t>𝜔</m:t>
                                      </m:r>
                                    </m:e>
                                  </m:acc>
                                  <m:r>
                                    <a:rPr lang="en-US" sz="3200" b="0" i="1" baseline="-25000" dirty="0" smtClean="0">
                                      <a:solidFill>
                                        <a:schemeClr val="accent6">
                                          <a:lumMod val="50000"/>
                                        </a:schemeClr>
                                      </a:solidFill>
                                      <a:latin typeface="Cambria Math" panose="02040503050406030204" pitchFamily="18" charset="0"/>
                                      <a:ea typeface="Cambria Math" panose="02040503050406030204" pitchFamily="18" charset="0"/>
                                    </a:rPr>
                                    <m:t>𝑖</m:t>
                                  </m:r>
                                  <m:d>
                                    <m:dPr>
                                      <m:ctrlPr>
                                        <a:rPr lang="en-US" sz="3200" b="0" i="1" dirty="0" smtClean="0">
                                          <a:solidFill>
                                            <a:schemeClr val="accent6">
                                              <a:lumMod val="50000"/>
                                            </a:schemeClr>
                                          </a:solidFill>
                                          <a:latin typeface="Cambria Math" panose="02040503050406030204" pitchFamily="18" charset="0"/>
                                          <a:ea typeface="Cambria Math" panose="02040503050406030204" pitchFamily="18" charset="0"/>
                                        </a:rPr>
                                      </m:ctrlPr>
                                    </m:dPr>
                                    <m:e>
                                      <m:r>
                                        <a:rPr lang="en-US" sz="3200" i="1" dirty="0" err="1">
                                          <a:solidFill>
                                            <a:schemeClr val="accent6">
                                              <a:lumMod val="50000"/>
                                            </a:schemeClr>
                                          </a:solidFill>
                                          <a:latin typeface="Cambria Math" panose="02040503050406030204" pitchFamily="18" charset="0"/>
                                          <a:ea typeface="Cambria Math" panose="02040503050406030204" pitchFamily="18" charset="0"/>
                                        </a:rPr>
                                        <m:t>𝑡</m:t>
                                      </m:r>
                                      <m:r>
                                        <a:rPr lang="en-US" sz="3200" b="0" i="1" baseline="-25000" dirty="0" smtClean="0">
                                          <a:solidFill>
                                            <a:schemeClr val="accent6">
                                              <a:lumMod val="50000"/>
                                            </a:schemeClr>
                                          </a:solidFill>
                                          <a:latin typeface="Cambria Math" panose="02040503050406030204" pitchFamily="18" charset="0"/>
                                          <a:ea typeface="Cambria Math" panose="02040503050406030204" pitchFamily="18" charset="0"/>
                                        </a:rPr>
                                        <m:t>𝑖</m:t>
                                      </m:r>
                                    </m:e>
                                  </m:d>
                                  <m:r>
                                    <a:rPr lang="en-US" sz="3200" b="0" i="1" dirty="0" smtClean="0">
                                      <a:solidFill>
                                        <a:schemeClr val="accent6">
                                          <a:lumMod val="50000"/>
                                        </a:schemeClr>
                                      </a:solidFill>
                                      <a:latin typeface="Cambria Math" panose="02040503050406030204" pitchFamily="18" charset="0"/>
                                    </a:rPr>
                                    <m:t>,   </m:t>
                                  </m:r>
                                  <m:sSub>
                                    <m:sSubPr>
                                      <m:ctrlPr>
                                        <a:rPr lang="en-US" sz="3200" b="0" i="1" dirty="0" smtClean="0">
                                          <a:solidFill>
                                            <a:schemeClr val="accent6">
                                              <a:lumMod val="50000"/>
                                            </a:schemeClr>
                                          </a:solidFill>
                                          <a:latin typeface="Cambria Math" panose="02040503050406030204" pitchFamily="18" charset="0"/>
                                        </a:rPr>
                                      </m:ctrlPr>
                                    </m:sSubPr>
                                    <m:e>
                                      <m:r>
                                        <a:rPr lang="en-US" sz="3200" b="0" i="1" dirty="0" smtClean="0">
                                          <a:solidFill>
                                            <a:schemeClr val="accent6">
                                              <a:lumMod val="50000"/>
                                            </a:schemeClr>
                                          </a:solidFill>
                                          <a:latin typeface="Cambria Math" panose="02040503050406030204" pitchFamily="18" charset="0"/>
                                        </a:rPr>
                                        <m:t>𝑡</m:t>
                                      </m:r>
                                    </m:e>
                                    <m:sub>
                                      <m:r>
                                        <a:rPr lang="en-US" sz="3200" b="0" i="1" dirty="0" smtClean="0">
                                          <a:solidFill>
                                            <a:schemeClr val="accent6">
                                              <a:lumMod val="50000"/>
                                            </a:schemeClr>
                                          </a:solidFill>
                                          <a:latin typeface="Cambria Math" panose="02040503050406030204" pitchFamily="18" charset="0"/>
                                        </a:rPr>
                                        <m:t>𝑛</m:t>
                                      </m:r>
                                    </m:sub>
                                  </m:sSub>
                                  <m:r>
                                    <a:rPr lang="en-US" sz="3200" b="0" i="1" dirty="0" smtClean="0">
                                      <a:solidFill>
                                        <a:schemeClr val="accent6">
                                          <a:lumMod val="50000"/>
                                        </a:schemeClr>
                                      </a:solidFill>
                                      <a:latin typeface="Cambria Math" panose="02040503050406030204" pitchFamily="18" charset="0"/>
                                    </a:rPr>
                                    <m:t>≥1</m:t>
                                  </m:r>
                                </m:e>
                              </m:nary>
                            </m:e>
                          </m:eqArr>
                        </m:e>
                      </m:d>
                    </m:oMath>
                  </m:oMathPara>
                </a14:m>
                <a:endParaRPr lang="en-US" sz="3200" dirty="0">
                  <a:solidFill>
                    <a:schemeClr val="accent6">
                      <a:lumMod val="50000"/>
                    </a:schemeClr>
                  </a:solidFill>
                </a:endParaRPr>
              </a:p>
            </p:txBody>
          </p:sp>
        </mc:Choice>
        <mc:Fallback xmlns="">
          <p:sp>
            <p:nvSpPr>
              <p:cNvPr id="4" name="TextBox 3">
                <a:extLst>
                  <a:ext uri="{FF2B5EF4-FFF2-40B4-BE49-F238E27FC236}">
                    <a16:creationId xmlns:a16="http://schemas.microsoft.com/office/drawing/2014/main" id="{5A85C382-A716-478D-B511-BA399B778F1A}"/>
                  </a:ext>
                </a:extLst>
              </p:cNvPr>
              <p:cNvSpPr txBox="1">
                <a:spLocks noRot="1" noChangeAspect="1" noMove="1" noResize="1" noEditPoints="1" noAdjustHandles="1" noChangeArrowheads="1" noChangeShapeType="1" noTextEdit="1"/>
              </p:cNvSpPr>
              <p:nvPr/>
            </p:nvSpPr>
            <p:spPr>
              <a:xfrm>
                <a:off x="1642281" y="1795820"/>
                <a:ext cx="9353651" cy="1929503"/>
              </a:xfrm>
              <a:prstGeom prst="rect">
                <a:avLst/>
              </a:prstGeom>
              <a:blipFill>
                <a:blip r:embed="rId4"/>
                <a:stretch>
                  <a:fillRect/>
                </a:stretch>
              </a:blipFill>
              <a:ln>
                <a:noFill/>
              </a:ln>
            </p:spPr>
            <p:txBody>
              <a:bodyPr/>
              <a:lstStyle/>
              <a:p>
                <a:r>
                  <a:rPr lang="en-US">
                    <a:noFill/>
                  </a:rPr>
                  <a:t> </a:t>
                </a:r>
              </a:p>
            </p:txBody>
          </p:sp>
        </mc:Fallback>
      </mc:AlternateContent>
      <p:grpSp>
        <p:nvGrpSpPr>
          <p:cNvPr id="61" name="Group 60">
            <a:extLst>
              <a:ext uri="{FF2B5EF4-FFF2-40B4-BE49-F238E27FC236}">
                <a16:creationId xmlns:a16="http://schemas.microsoft.com/office/drawing/2014/main" id="{0165B438-E818-4398-8512-76DD511E7539}"/>
              </a:ext>
            </a:extLst>
          </p:cNvPr>
          <p:cNvGrpSpPr/>
          <p:nvPr/>
        </p:nvGrpSpPr>
        <p:grpSpPr>
          <a:xfrm>
            <a:off x="678657" y="2636045"/>
            <a:ext cx="3629024" cy="2800398"/>
            <a:chOff x="678657" y="2636045"/>
            <a:chExt cx="3629024" cy="2800398"/>
          </a:xfrm>
        </p:grpSpPr>
        <p:sp>
          <p:nvSpPr>
            <p:cNvPr id="22" name="Rectangle 21">
              <a:extLst>
                <a:ext uri="{FF2B5EF4-FFF2-40B4-BE49-F238E27FC236}">
                  <a16:creationId xmlns:a16="http://schemas.microsoft.com/office/drawing/2014/main" id="{8009E0F2-0724-45EA-846C-64AD200A5390}"/>
                </a:ext>
              </a:extLst>
            </p:cNvPr>
            <p:cNvSpPr/>
            <p:nvPr/>
          </p:nvSpPr>
          <p:spPr>
            <a:xfrm>
              <a:off x="3764756" y="2636045"/>
              <a:ext cx="542925" cy="542924"/>
            </a:xfrm>
            <a:prstGeom prst="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167CEDA-AB57-43C1-A1E7-8997BE9B5913}"/>
                    </a:ext>
                  </a:extLst>
                </p:cNvPr>
                <p:cNvSpPr txBox="1"/>
                <p:nvPr/>
              </p:nvSpPr>
              <p:spPr>
                <a:xfrm>
                  <a:off x="678657" y="3661598"/>
                  <a:ext cx="3357563" cy="1774845"/>
                </a:xfrm>
                <a:prstGeom prst="rect">
                  <a:avLst/>
                </a:prstGeom>
                <a:noFill/>
                <a:ln w="19050">
                  <a:solidFill>
                    <a:schemeClr val="accent2"/>
                  </a:solidFill>
                  <a:prstDash val="dash"/>
                </a:ln>
              </p:spPr>
              <p:txBody>
                <a:bodyPr wrap="square" rtlCol="0">
                  <a:spAutoFit/>
                </a:bodyPr>
                <a:lstStyle/>
                <a:p>
                  <a:r>
                    <a:rPr lang="en-US" sz="2400" dirty="0">
                      <a:solidFill>
                        <a:schemeClr val="accent6">
                          <a:lumMod val="50000"/>
                        </a:schemeClr>
                      </a:solidFill>
                    </a:rPr>
                    <a:t>Memory demand from  all members of loop </a:t>
                  </a:r>
                  <a14:m>
                    <m:oMath xmlns:m="http://schemas.openxmlformats.org/officeDocument/2006/math">
                      <m:r>
                        <a:rPr lang="en-US" sz="2400" i="1" dirty="0" smtClean="0">
                          <a:solidFill>
                            <a:schemeClr val="accent6">
                              <a:lumMod val="50000"/>
                            </a:schemeClr>
                          </a:solidFill>
                          <a:latin typeface="Cambria Math" panose="02040503050406030204" pitchFamily="18" charset="0"/>
                        </a:rPr>
                        <m:t>𝑛</m:t>
                      </m:r>
                    </m:oMath>
                  </a14:m>
                  <a:r>
                    <a:rPr lang="en-US" sz="2400" dirty="0">
                      <a:solidFill>
                        <a:schemeClr val="accent6">
                          <a:lumMod val="50000"/>
                        </a:schemeClr>
                      </a:solidFill>
                    </a:rPr>
                    <a:t>.</a:t>
                  </a:r>
                </a:p>
                <a:p>
                  <a:pPr/>
                  <a14:m>
                    <m:oMathPara xmlns:m="http://schemas.openxmlformats.org/officeDocument/2006/math">
                      <m:oMathParaPr>
                        <m:jc m:val="centerGroup"/>
                      </m:oMathParaPr>
                      <m:oMath xmlns:m="http://schemas.openxmlformats.org/officeDocument/2006/math">
                        <m:r>
                          <a:rPr lang="en-US" sz="2400" b="0" i="1" smtClean="0">
                            <a:solidFill>
                              <a:schemeClr val="accent6">
                                <a:lumMod val="50000"/>
                              </a:schemeClr>
                            </a:solidFill>
                            <a:latin typeface="Cambria Math" panose="02040503050406030204" pitchFamily="18" charset="0"/>
                          </a:rPr>
                          <m:t>𝐵</m:t>
                        </m:r>
                        <m:r>
                          <a:rPr lang="en-US" sz="2400" b="0" i="1" smtClean="0">
                            <a:solidFill>
                              <a:schemeClr val="accent6">
                                <a:lumMod val="50000"/>
                              </a:schemeClr>
                            </a:solidFill>
                            <a:latin typeface="Cambria Math" panose="02040503050406030204" pitchFamily="18" charset="0"/>
                          </a:rPr>
                          <m:t>⋅</m:t>
                        </m:r>
                        <m:nary>
                          <m:naryPr>
                            <m:chr m:val="∑"/>
                            <m:supHide m:val="on"/>
                            <m:ctrlPr>
                              <a:rPr lang="en-US" sz="2400" b="0" i="1" smtClean="0">
                                <a:solidFill>
                                  <a:schemeClr val="accent6">
                                    <a:lumMod val="50000"/>
                                  </a:schemeClr>
                                </a:solidFill>
                                <a:latin typeface="Cambria Math" panose="02040503050406030204" pitchFamily="18" charset="0"/>
                              </a:rPr>
                            </m:ctrlPr>
                          </m:naryPr>
                          <m:sub>
                            <m:r>
                              <m:rPr>
                                <m:brk m:alnAt="7"/>
                              </m:rPr>
                              <a:rPr lang="en-US" sz="2400" b="0" i="1" smtClean="0">
                                <a:solidFill>
                                  <a:schemeClr val="accent6">
                                    <a:lumMod val="50000"/>
                                  </a:schemeClr>
                                </a:solidFill>
                                <a:latin typeface="Cambria Math" panose="02040503050406030204" pitchFamily="18" charset="0"/>
                              </a:rPr>
                              <m:t>𝑖</m:t>
                            </m:r>
                            <m:r>
                              <a:rPr lang="en-US" sz="2400" b="0" i="1" smtClean="0">
                                <a:solidFill>
                                  <a:schemeClr val="accent6">
                                    <a:lumMod val="50000"/>
                                  </a:schemeClr>
                                </a:solidFill>
                                <a:latin typeface="Cambria Math" panose="02040503050406030204" pitchFamily="18" charset="0"/>
                              </a:rPr>
                              <m:t>∈</m:t>
                            </m:r>
                            <m:r>
                              <a:rPr lang="en-US" sz="2400" b="0" i="1" smtClean="0">
                                <a:solidFill>
                                  <a:schemeClr val="accent6">
                                    <a:lumMod val="50000"/>
                                  </a:schemeClr>
                                </a:solidFill>
                                <a:latin typeface="Cambria Math" panose="02040503050406030204" pitchFamily="18" charset="0"/>
                              </a:rPr>
                              <m:t>𝑖𝑛𝑙𝑜𝑜𝑝</m:t>
                            </m:r>
                            <m:r>
                              <a:rPr lang="en-US" sz="2400" b="0" i="1" smtClean="0">
                                <a:solidFill>
                                  <a:schemeClr val="accent6">
                                    <a:lumMod val="50000"/>
                                  </a:schemeClr>
                                </a:solidFill>
                                <a:latin typeface="Cambria Math" panose="02040503050406030204" pitchFamily="18" charset="0"/>
                              </a:rPr>
                              <m:t>(</m:t>
                            </m:r>
                            <m:r>
                              <a:rPr lang="en-US" sz="2400" b="0" i="1" smtClean="0">
                                <a:solidFill>
                                  <a:schemeClr val="accent6">
                                    <a:lumMod val="50000"/>
                                  </a:schemeClr>
                                </a:solidFill>
                                <a:latin typeface="Cambria Math" panose="02040503050406030204" pitchFamily="18" charset="0"/>
                              </a:rPr>
                              <m:t>𝑛</m:t>
                            </m:r>
                            <m:r>
                              <a:rPr lang="en-US" sz="2400" b="0" i="1" smtClean="0">
                                <a:solidFill>
                                  <a:schemeClr val="accent6">
                                    <a:lumMod val="50000"/>
                                  </a:schemeClr>
                                </a:solidFill>
                                <a:latin typeface="Cambria Math" panose="02040503050406030204" pitchFamily="18" charset="0"/>
                              </a:rPr>
                              <m:t>)</m:t>
                            </m:r>
                          </m:sub>
                          <m:sup/>
                          <m:e>
                            <m:r>
                              <a:rPr lang="en-US" sz="2400" b="0" i="1" smtClean="0">
                                <a:solidFill>
                                  <a:schemeClr val="accent6">
                                    <a:lumMod val="50000"/>
                                  </a:schemeClr>
                                </a:solidFill>
                                <a:latin typeface="Cambria Math" panose="02040503050406030204" pitchFamily="18" charset="0"/>
                              </a:rPr>
                              <m:t>|</m:t>
                            </m:r>
                            <m:sSub>
                              <m:sSubPr>
                                <m:ctrlPr>
                                  <a:rPr lang="en-US" sz="2400" b="0" i="1" smtClean="0">
                                    <a:solidFill>
                                      <a:schemeClr val="accent6">
                                        <a:lumMod val="50000"/>
                                      </a:schemeClr>
                                    </a:solidFill>
                                    <a:latin typeface="Cambria Math" panose="02040503050406030204" pitchFamily="18" charset="0"/>
                                  </a:rPr>
                                </m:ctrlPr>
                              </m:sSubPr>
                              <m:e>
                                <m:r>
                                  <a:rPr lang="en-US" sz="2400" b="0" i="1" smtClean="0">
                                    <a:solidFill>
                                      <a:schemeClr val="accent6">
                                        <a:lumMod val="50000"/>
                                      </a:schemeClr>
                                    </a:solidFill>
                                    <a:latin typeface="Cambria Math" panose="02040503050406030204" pitchFamily="18" charset="0"/>
                                  </a:rPr>
                                  <m:t>𝐸𝐶𝐵𝑆</m:t>
                                </m:r>
                              </m:e>
                              <m:sub>
                                <m:r>
                                  <a:rPr lang="en-US" sz="2400" b="0" i="1" smtClean="0">
                                    <a:solidFill>
                                      <a:schemeClr val="accent6">
                                        <a:lumMod val="50000"/>
                                      </a:schemeClr>
                                    </a:solidFill>
                                    <a:latin typeface="Cambria Math" panose="02040503050406030204" pitchFamily="18" charset="0"/>
                                  </a:rPr>
                                  <m:t>𝑖</m:t>
                                </m:r>
                              </m:sub>
                            </m:sSub>
                            <m:r>
                              <a:rPr lang="en-US" sz="2400" b="0" i="1" smtClean="0">
                                <a:solidFill>
                                  <a:schemeClr val="accent6">
                                    <a:lumMod val="50000"/>
                                  </a:schemeClr>
                                </a:solidFill>
                                <a:latin typeface="Cambria Math" panose="02040503050406030204" pitchFamily="18" charset="0"/>
                              </a:rPr>
                              <m:t>|</m:t>
                            </m:r>
                          </m:e>
                        </m:nary>
                      </m:oMath>
                    </m:oMathPara>
                  </a14:m>
                  <a:endParaRPr lang="en-US" sz="2400" dirty="0">
                    <a:solidFill>
                      <a:schemeClr val="accent6">
                        <a:lumMod val="50000"/>
                      </a:schemeClr>
                    </a:solidFill>
                  </a:endParaRPr>
                </a:p>
              </p:txBody>
            </p:sp>
          </mc:Choice>
          <mc:Fallback xmlns="">
            <p:sp>
              <p:nvSpPr>
                <p:cNvPr id="28" name="TextBox 27">
                  <a:extLst>
                    <a:ext uri="{FF2B5EF4-FFF2-40B4-BE49-F238E27FC236}">
                      <a16:creationId xmlns:a16="http://schemas.microsoft.com/office/drawing/2014/main" id="{5167CEDA-AB57-43C1-A1E7-8997BE9B5913}"/>
                    </a:ext>
                  </a:extLst>
                </p:cNvPr>
                <p:cNvSpPr txBox="1">
                  <a:spLocks noRot="1" noChangeAspect="1" noMove="1" noResize="1" noEditPoints="1" noAdjustHandles="1" noChangeArrowheads="1" noChangeShapeType="1" noTextEdit="1"/>
                </p:cNvSpPr>
                <p:nvPr/>
              </p:nvSpPr>
              <p:spPr>
                <a:xfrm>
                  <a:off x="678657" y="3661598"/>
                  <a:ext cx="3357563" cy="1774845"/>
                </a:xfrm>
                <a:prstGeom prst="rect">
                  <a:avLst/>
                </a:prstGeom>
                <a:blipFill>
                  <a:blip r:embed="rId5"/>
                  <a:stretch>
                    <a:fillRect l="-2527" t="-2381"/>
                  </a:stretch>
                </a:blipFill>
                <a:ln w="19050">
                  <a:solidFill>
                    <a:schemeClr val="accent2"/>
                  </a:solidFill>
                  <a:prstDash val="dash"/>
                </a:ln>
              </p:spPr>
              <p:txBody>
                <a:bodyPr/>
                <a:lstStyle/>
                <a:p>
                  <a:r>
                    <a:rPr lang="en-US">
                      <a:noFill/>
                    </a:rPr>
                    <a:t> </a:t>
                  </a:r>
                </a:p>
              </p:txBody>
            </p:sp>
          </mc:Fallback>
        </mc:AlternateContent>
        <p:cxnSp>
          <p:nvCxnSpPr>
            <p:cNvPr id="31" name="Connector: Elbow 30">
              <a:extLst>
                <a:ext uri="{FF2B5EF4-FFF2-40B4-BE49-F238E27FC236}">
                  <a16:creationId xmlns:a16="http://schemas.microsoft.com/office/drawing/2014/main" id="{A4E6E3DB-EC8B-4E87-99B2-72D497ACF41A}"/>
                </a:ext>
              </a:extLst>
            </p:cNvPr>
            <p:cNvCxnSpPr>
              <a:cxnSpLocks/>
              <a:stCxn id="28" idx="0"/>
              <a:endCxn id="22" idx="2"/>
            </p:cNvCxnSpPr>
            <p:nvPr/>
          </p:nvCxnSpPr>
          <p:spPr>
            <a:xfrm rot="5400000" flipH="1" flipV="1">
              <a:off x="2955515" y="2580894"/>
              <a:ext cx="482629" cy="1678780"/>
            </a:xfrm>
            <a:prstGeom prst="bentConnector3">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839BCE6D-A8BE-4DC5-BEE8-232E3AF43DD7}"/>
              </a:ext>
            </a:extLst>
          </p:cNvPr>
          <p:cNvGrpSpPr/>
          <p:nvPr/>
        </p:nvGrpSpPr>
        <p:grpSpPr>
          <a:xfrm>
            <a:off x="7272338" y="2636046"/>
            <a:ext cx="3992539" cy="1858629"/>
            <a:chOff x="7272338" y="2636046"/>
            <a:chExt cx="3992539" cy="1858629"/>
          </a:xfrm>
        </p:grpSpPr>
        <p:sp>
          <p:nvSpPr>
            <p:cNvPr id="32" name="Rectangle 31">
              <a:extLst>
                <a:ext uri="{FF2B5EF4-FFF2-40B4-BE49-F238E27FC236}">
                  <a16:creationId xmlns:a16="http://schemas.microsoft.com/office/drawing/2014/main" id="{0C4A5C1B-7194-4212-BD23-D129505129F3}"/>
                </a:ext>
              </a:extLst>
            </p:cNvPr>
            <p:cNvSpPr/>
            <p:nvPr/>
          </p:nvSpPr>
          <p:spPr>
            <a:xfrm>
              <a:off x="7272338" y="2636046"/>
              <a:ext cx="1128712" cy="542922"/>
            </a:xfrm>
            <a:prstGeom prst="rect">
              <a:avLst/>
            </a:prstGeom>
            <a:noFill/>
            <a:ln w="190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endParaRPr>
            </a:p>
          </p:txBody>
        </p:sp>
        <p:sp>
          <p:nvSpPr>
            <p:cNvPr id="34" name="Rectangle 33">
              <a:extLst>
                <a:ext uri="{FF2B5EF4-FFF2-40B4-BE49-F238E27FC236}">
                  <a16:creationId xmlns:a16="http://schemas.microsoft.com/office/drawing/2014/main" id="{E5C55992-D9C9-40D8-9A44-AC7F9C89B6A8}"/>
                </a:ext>
              </a:extLst>
            </p:cNvPr>
            <p:cNvSpPr/>
            <p:nvPr/>
          </p:nvSpPr>
          <p:spPr>
            <a:xfrm>
              <a:off x="8215313" y="3661598"/>
              <a:ext cx="3049564" cy="833077"/>
            </a:xfrm>
            <a:prstGeom prst="rect">
              <a:avLst/>
            </a:prstGeom>
            <a:noFill/>
            <a:ln w="190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Per iteration execution and memory demand</a:t>
              </a:r>
            </a:p>
          </p:txBody>
        </p:sp>
        <p:cxnSp>
          <p:nvCxnSpPr>
            <p:cNvPr id="36" name="Connector: Elbow 35">
              <a:extLst>
                <a:ext uri="{FF2B5EF4-FFF2-40B4-BE49-F238E27FC236}">
                  <a16:creationId xmlns:a16="http://schemas.microsoft.com/office/drawing/2014/main" id="{06A08C70-D5F6-4994-B355-6E4F3D0EFFF4}"/>
                </a:ext>
              </a:extLst>
            </p:cNvPr>
            <p:cNvCxnSpPr>
              <a:cxnSpLocks/>
              <a:stCxn id="34" idx="0"/>
              <a:endCxn id="32" idx="2"/>
            </p:cNvCxnSpPr>
            <p:nvPr/>
          </p:nvCxnSpPr>
          <p:spPr>
            <a:xfrm rot="16200000" flipV="1">
              <a:off x="8547080" y="2468582"/>
              <a:ext cx="482630" cy="1903401"/>
            </a:xfrm>
            <a:prstGeom prst="bentConnector3">
              <a:avLst/>
            </a:prstGeom>
            <a:ln w="1905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3AA62BD8-8A27-47CB-9816-EA27B302798E}"/>
              </a:ext>
            </a:extLst>
          </p:cNvPr>
          <p:cNvGrpSpPr/>
          <p:nvPr/>
        </p:nvGrpSpPr>
        <p:grpSpPr>
          <a:xfrm>
            <a:off x="4157663" y="3277367"/>
            <a:ext cx="5779294" cy="2159076"/>
            <a:chOff x="4157663" y="3277367"/>
            <a:chExt cx="5779294" cy="2159076"/>
          </a:xfrm>
        </p:grpSpPr>
        <p:sp>
          <p:nvSpPr>
            <p:cNvPr id="48" name="Rectangle 47">
              <a:extLst>
                <a:ext uri="{FF2B5EF4-FFF2-40B4-BE49-F238E27FC236}">
                  <a16:creationId xmlns:a16="http://schemas.microsoft.com/office/drawing/2014/main" id="{AF4DC269-C357-4AB7-B47E-1511CA2FE272}"/>
                </a:ext>
              </a:extLst>
            </p:cNvPr>
            <p:cNvSpPr/>
            <p:nvPr/>
          </p:nvSpPr>
          <p:spPr>
            <a:xfrm>
              <a:off x="5286375" y="3277367"/>
              <a:ext cx="2038351" cy="44138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677EB5BB-CF22-4F0F-A38D-3E35CCBC9850}"/>
                    </a:ext>
                  </a:extLst>
                </p:cNvPr>
                <p:cNvSpPr/>
                <p:nvPr/>
              </p:nvSpPr>
              <p:spPr>
                <a:xfrm>
                  <a:off x="4157663" y="4984772"/>
                  <a:ext cx="5779294" cy="45167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Members with inner-most loop head </a:t>
                  </a:r>
                  <a14:m>
                    <m:oMath xmlns:m="http://schemas.openxmlformats.org/officeDocument/2006/math">
                      <m:r>
                        <a:rPr lang="en-US" sz="2400" i="1" dirty="0" smtClean="0">
                          <a:solidFill>
                            <a:schemeClr val="accent6">
                              <a:lumMod val="50000"/>
                            </a:schemeClr>
                          </a:solidFill>
                          <a:latin typeface="Cambria Math" panose="02040503050406030204" pitchFamily="18" charset="0"/>
                        </a:rPr>
                        <m:t>𝑛</m:t>
                      </m:r>
                    </m:oMath>
                  </a14:m>
                  <a:r>
                    <a:rPr lang="en-US" sz="2400" dirty="0">
                      <a:solidFill>
                        <a:schemeClr val="accent6">
                          <a:lumMod val="50000"/>
                        </a:schemeClr>
                      </a:solidFill>
                    </a:rPr>
                    <a:t> and </a:t>
                  </a:r>
                  <a14:m>
                    <m:oMath xmlns:m="http://schemas.openxmlformats.org/officeDocument/2006/math">
                      <m:r>
                        <a:rPr lang="en-US" sz="2400" i="1" dirty="0" smtClean="0">
                          <a:solidFill>
                            <a:schemeClr val="accent6">
                              <a:lumMod val="50000"/>
                            </a:schemeClr>
                          </a:solidFill>
                          <a:latin typeface="Cambria Math" panose="02040503050406030204" pitchFamily="18" charset="0"/>
                        </a:rPr>
                        <m:t>𝑛</m:t>
                      </m:r>
                    </m:oMath>
                  </a14:m>
                  <a:endParaRPr lang="en-US" sz="2400" dirty="0">
                    <a:solidFill>
                      <a:schemeClr val="accent6">
                        <a:lumMod val="50000"/>
                      </a:schemeClr>
                    </a:solidFill>
                  </a:endParaRPr>
                </a:p>
              </p:txBody>
            </p:sp>
          </mc:Choice>
          <mc:Fallback xmlns="">
            <p:sp>
              <p:nvSpPr>
                <p:cNvPr id="49" name="Rectangle 48">
                  <a:extLst>
                    <a:ext uri="{FF2B5EF4-FFF2-40B4-BE49-F238E27FC236}">
                      <a16:creationId xmlns:a16="http://schemas.microsoft.com/office/drawing/2014/main" id="{677EB5BB-CF22-4F0F-A38D-3E35CCBC9850}"/>
                    </a:ext>
                  </a:extLst>
                </p:cNvPr>
                <p:cNvSpPr>
                  <a:spLocks noRot="1" noChangeAspect="1" noMove="1" noResize="1" noEditPoints="1" noAdjustHandles="1" noChangeArrowheads="1" noChangeShapeType="1" noTextEdit="1"/>
                </p:cNvSpPr>
                <p:nvPr/>
              </p:nvSpPr>
              <p:spPr>
                <a:xfrm>
                  <a:off x="4157663" y="4984772"/>
                  <a:ext cx="5779294" cy="451671"/>
                </a:xfrm>
                <a:prstGeom prst="rect">
                  <a:avLst/>
                </a:prstGeom>
                <a:blipFill>
                  <a:blip r:embed="rId6"/>
                  <a:stretch>
                    <a:fillRect l="-1367" t="-10390" b="-27273"/>
                  </a:stretch>
                </a:blipFill>
                <a:ln w="19050">
                  <a:solidFill>
                    <a:schemeClr val="tx1"/>
                  </a:solidFill>
                  <a:prstDash val="dash"/>
                </a:ln>
              </p:spPr>
              <p:txBody>
                <a:bodyPr/>
                <a:lstStyle/>
                <a:p>
                  <a:r>
                    <a:rPr lang="en-US">
                      <a:noFill/>
                    </a:rPr>
                    <a:t> </a:t>
                  </a:r>
                </a:p>
              </p:txBody>
            </p:sp>
          </mc:Fallback>
        </mc:AlternateContent>
        <p:cxnSp>
          <p:nvCxnSpPr>
            <p:cNvPr id="50" name="Connector: Elbow 49">
              <a:extLst>
                <a:ext uri="{FF2B5EF4-FFF2-40B4-BE49-F238E27FC236}">
                  <a16:creationId xmlns:a16="http://schemas.microsoft.com/office/drawing/2014/main" id="{2DC33498-A1B4-4894-B9EF-32D438CCF23D}"/>
                </a:ext>
              </a:extLst>
            </p:cNvPr>
            <p:cNvCxnSpPr>
              <a:cxnSpLocks/>
              <a:stCxn id="49" idx="0"/>
              <a:endCxn id="48" idx="2"/>
            </p:cNvCxnSpPr>
            <p:nvPr/>
          </p:nvCxnSpPr>
          <p:spPr>
            <a:xfrm rot="16200000" flipV="1">
              <a:off x="6043420" y="3980881"/>
              <a:ext cx="1266023" cy="741759"/>
            </a:xfrm>
            <a:prstGeom prst="bentConnector3">
              <a:avLst>
                <a:gd name="adj1" fmla="val 50000"/>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9E403AB0-363F-4004-A24D-C2B2B3174EAE}"/>
              </a:ext>
            </a:extLst>
          </p:cNvPr>
          <p:cNvSpPr>
            <a:spLocks noGrp="1"/>
          </p:cNvSpPr>
          <p:nvPr>
            <p:ph type="sldNum" sz="quarter" idx="12"/>
          </p:nvPr>
        </p:nvSpPr>
        <p:spPr/>
        <p:txBody>
          <a:bodyPr/>
          <a:lstStyle/>
          <a:p>
            <a:fld id="{C0DF9C1F-DB74-1E4B-8839-30A600129FD3}" type="slidenum">
              <a:rPr lang="en-US" smtClean="0"/>
              <a:t>43</a:t>
            </a:fld>
            <a:endParaRPr lang="en-US"/>
          </a:p>
        </p:txBody>
      </p:sp>
    </p:spTree>
    <p:extLst>
      <p:ext uri="{BB962C8B-B14F-4D97-AF65-F5344CB8AC3E}">
        <p14:creationId xmlns:p14="http://schemas.microsoft.com/office/powerpoint/2010/main" val="25891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63A82CC-BA4E-4476-853F-5258912FB12F}"/>
                  </a:ext>
                </a:extLst>
              </p:cNvPr>
              <p:cNvSpPr>
                <a:spLocks noGrp="1"/>
              </p:cNvSpPr>
              <p:nvPr>
                <p:ph type="title"/>
              </p:nvPr>
            </p:nvSpPr>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b="1" dirty="0">
                    <a:solidFill>
                      <a:schemeClr val="accent6">
                        <a:lumMod val="50000"/>
                      </a:schemeClr>
                    </a:solidFill>
                  </a:rPr>
                  <a:t>: Per iteration Demand </a:t>
                </a:r>
                <a14:m>
                  <m:oMath xmlns:m="http://schemas.openxmlformats.org/officeDocument/2006/math">
                    <m:acc>
                      <m:accPr>
                        <m:chr m:val="̇"/>
                        <m:ctrlPr>
                          <a:rPr lang="en-US" b="0" i="1" smtClean="0">
                            <a:solidFill>
                              <a:schemeClr val="accent6">
                                <a:lumMod val="50000"/>
                              </a:schemeClr>
                            </a:solidFill>
                            <a:latin typeface="Cambria Math" panose="02040503050406030204" pitchFamily="18" charset="0"/>
                            <a:ea typeface="Cambria Math" panose="02040503050406030204" pitchFamily="18" charset="0"/>
                          </a:rPr>
                        </m:ctrlPr>
                      </m:accPr>
                      <m:e>
                        <m:r>
                          <a:rPr lang="en-US" i="1">
                            <a:solidFill>
                              <a:schemeClr val="accent6">
                                <a:lumMod val="50000"/>
                              </a:schemeClr>
                            </a:solidFill>
                            <a:latin typeface="Cambria Math" panose="02040503050406030204" pitchFamily="18" charset="0"/>
                            <a:ea typeface="Cambria Math" panose="02040503050406030204" pitchFamily="18" charset="0"/>
                          </a:rPr>
                          <m:t>𝜔</m:t>
                        </m:r>
                      </m:e>
                    </m:acc>
                    <m:r>
                      <a:rPr lang="en-US" b="0" i="1" baseline="-25000">
                        <a:solidFill>
                          <a:schemeClr val="accent6">
                            <a:lumMod val="50000"/>
                          </a:schemeClr>
                        </a:solidFill>
                        <a:latin typeface="Cambria Math" panose="02040503050406030204" pitchFamily="18" charset="0"/>
                        <a:ea typeface="Cambria Math" panose="02040503050406030204" pitchFamily="18" charset="0"/>
                      </a:rPr>
                      <m:t>𝑛</m:t>
                    </m:r>
                    <m:r>
                      <a:rPr lang="en-US" b="0" i="1">
                        <a:solidFill>
                          <a:schemeClr val="accent6">
                            <a:lumMod val="50000"/>
                          </a:schemeClr>
                        </a:solidFill>
                        <a:latin typeface="Cambria Math" panose="02040503050406030204" pitchFamily="18" charset="0"/>
                        <a:ea typeface="Cambria Math" panose="02040503050406030204" pitchFamily="18" charset="0"/>
                      </a:rPr>
                      <m:t>(</m:t>
                    </m:r>
                    <m:sSub>
                      <m:sSubPr>
                        <m:ctrlPr>
                          <a:rPr lang="en-US" b="0" i="1" smtClean="0">
                            <a:solidFill>
                              <a:schemeClr val="accent6">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6">
                                <a:lumMod val="50000"/>
                              </a:schemeClr>
                            </a:solidFill>
                            <a:latin typeface="Cambria Math" panose="02040503050406030204" pitchFamily="18" charset="0"/>
                            <a:ea typeface="Cambria Math" panose="02040503050406030204" pitchFamily="18" charset="0"/>
                          </a:rPr>
                          <m:t>𝑡</m:t>
                        </m:r>
                      </m:e>
                      <m:sub>
                        <m:r>
                          <a:rPr lang="en-US" b="0" i="1" smtClean="0">
                            <a:solidFill>
                              <a:schemeClr val="accent6">
                                <a:lumMod val="50000"/>
                              </a:schemeClr>
                            </a:solidFill>
                            <a:latin typeface="Cambria Math" panose="02040503050406030204" pitchFamily="18" charset="0"/>
                            <a:ea typeface="Cambria Math" panose="02040503050406030204" pitchFamily="18" charset="0"/>
                          </a:rPr>
                          <m:t>𝑛</m:t>
                        </m:r>
                      </m:sub>
                    </m:sSub>
                  </m:oMath>
                </a14:m>
                <a:r>
                  <a:rPr lang="en-US" dirty="0">
                    <a:solidFill>
                      <a:schemeClr val="accent6">
                        <a:lumMod val="50000"/>
                      </a:schemeClr>
                    </a:solidFill>
                  </a:rPr>
                  <a:t>)</a:t>
                </a:r>
              </a:p>
            </p:txBody>
          </p:sp>
        </mc:Choice>
        <mc:Fallback xmlns="">
          <p:sp>
            <p:nvSpPr>
              <p:cNvPr id="2" name="Title 1">
                <a:extLst>
                  <a:ext uri="{FF2B5EF4-FFF2-40B4-BE49-F238E27FC236}">
                    <a16:creationId xmlns:a16="http://schemas.microsoft.com/office/drawing/2014/main" id="{763A82CC-BA4E-4476-853F-5258912FB12F}"/>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85C382-A716-478D-B511-BA399B778F1A}"/>
                  </a:ext>
                </a:extLst>
              </p:cNvPr>
              <p:cNvSpPr txBox="1"/>
              <p:nvPr/>
            </p:nvSpPr>
            <p:spPr>
              <a:xfrm>
                <a:off x="1642281" y="1795820"/>
                <a:ext cx="7919925" cy="1915781"/>
              </a:xfrm>
              <a:prstGeom prst="rect">
                <a:avLst/>
              </a:prstGeom>
              <a:noFill/>
              <a:ln>
                <a:noFill/>
              </a:ln>
            </p:spPr>
            <p:txBody>
              <a:bodyPr wrap="none" rtlCol="0">
                <a:spAutoFit/>
              </a:bodyPr>
              <a:lstStyle/>
              <a:p>
                <a:pPr/>
                <a14:m>
                  <m:oMathPara xmlns:m="http://schemas.openxmlformats.org/officeDocument/2006/math">
                    <m:oMathParaPr>
                      <m:jc m:val="left"/>
                    </m:oMathParaPr>
                    <m:oMath xmlns:m="http://schemas.openxmlformats.org/officeDocument/2006/math">
                      <m:acc>
                        <m:accPr>
                          <m:chr m:val="̇"/>
                          <m:ctrlPr>
                            <a:rPr lang="en-US" sz="3200" i="1" dirty="0" smtClean="0">
                              <a:solidFill>
                                <a:schemeClr val="accent6">
                                  <a:lumMod val="50000"/>
                                </a:schemeClr>
                              </a:solidFill>
                              <a:latin typeface="Cambria Math" panose="02040503050406030204" pitchFamily="18" charset="0"/>
                              <a:ea typeface="Cambria Math" panose="02040503050406030204" pitchFamily="18" charset="0"/>
                            </a:rPr>
                          </m:ctrlPr>
                        </m:accPr>
                        <m:e>
                          <m:r>
                            <a:rPr lang="en-US" sz="3200" i="1">
                              <a:solidFill>
                                <a:schemeClr val="accent6">
                                  <a:lumMod val="50000"/>
                                </a:schemeClr>
                              </a:solidFill>
                              <a:latin typeface="Cambria Math" panose="02040503050406030204" pitchFamily="18" charset="0"/>
                              <a:ea typeface="Cambria Math" panose="02040503050406030204" pitchFamily="18" charset="0"/>
                            </a:rPr>
                            <m:t>𝜔</m:t>
                          </m:r>
                        </m:e>
                      </m:acc>
                      <m:r>
                        <a:rPr lang="en-US" sz="3200" b="0" i="1" baseline="-25000" dirty="0" smtClean="0">
                          <a:solidFill>
                            <a:schemeClr val="accent6">
                              <a:lumMod val="50000"/>
                            </a:schemeClr>
                          </a:solidFill>
                          <a:latin typeface="Cambria Math" panose="02040503050406030204" pitchFamily="18" charset="0"/>
                          <a:ea typeface="Cambria Math" panose="02040503050406030204" pitchFamily="18" charset="0"/>
                        </a:rPr>
                        <m:t>𝑖</m:t>
                      </m:r>
                      <m:r>
                        <a:rPr lang="en-US" sz="3200" i="1" dirty="0" smtClean="0">
                          <a:solidFill>
                            <a:schemeClr val="accent6">
                              <a:lumMod val="50000"/>
                            </a:schemeClr>
                          </a:solidFill>
                          <a:latin typeface="Cambria Math" panose="02040503050406030204" pitchFamily="18" charset="0"/>
                          <a:ea typeface="Cambria Math" panose="02040503050406030204" pitchFamily="18" charset="0"/>
                        </a:rPr>
                        <m:t>(</m:t>
                      </m:r>
                      <m:r>
                        <a:rPr lang="en-US" sz="3200" i="1" dirty="0" err="1" smtClean="0">
                          <a:solidFill>
                            <a:schemeClr val="accent6">
                              <a:lumMod val="50000"/>
                            </a:schemeClr>
                          </a:solidFill>
                          <a:latin typeface="Cambria Math" panose="02040503050406030204" pitchFamily="18" charset="0"/>
                          <a:ea typeface="Cambria Math" panose="02040503050406030204" pitchFamily="18" charset="0"/>
                        </a:rPr>
                        <m:t>𝑡</m:t>
                      </m:r>
                      <m:r>
                        <a:rPr lang="en-US" sz="3200" b="0" i="1" baseline="-25000" dirty="0" smtClean="0">
                          <a:solidFill>
                            <a:schemeClr val="accent6">
                              <a:lumMod val="50000"/>
                            </a:schemeClr>
                          </a:solidFill>
                          <a:latin typeface="Cambria Math" panose="02040503050406030204" pitchFamily="18" charset="0"/>
                          <a:ea typeface="Cambria Math" panose="02040503050406030204" pitchFamily="18" charset="0"/>
                        </a:rPr>
                        <m:t>𝑖</m:t>
                      </m:r>
                      <m:r>
                        <a:rPr lang="en-US" sz="3200" b="0" i="1" dirty="0" smtClean="0">
                          <a:solidFill>
                            <a:schemeClr val="accent6">
                              <a:lumMod val="50000"/>
                            </a:schemeClr>
                          </a:solidFill>
                          <a:latin typeface="Cambria Math" panose="02040503050406030204" pitchFamily="18" charset="0"/>
                          <a:ea typeface="Cambria Math" panose="02040503050406030204" pitchFamily="18" charset="0"/>
                        </a:rPr>
                        <m:t>)</m:t>
                      </m:r>
                      <m:r>
                        <a:rPr lang="en-US" sz="3200" i="1" dirty="0" smtClean="0">
                          <a:solidFill>
                            <a:schemeClr val="accent6">
                              <a:lumMod val="50000"/>
                            </a:schemeClr>
                          </a:solidFill>
                          <a:latin typeface="Cambria Math" panose="02040503050406030204" pitchFamily="18" charset="0"/>
                        </a:rPr>
                        <m:t>=</m:t>
                      </m:r>
                      <m:d>
                        <m:dPr>
                          <m:begChr m:val="{"/>
                          <m:endChr m:val=""/>
                          <m:ctrlPr>
                            <a:rPr lang="en-US" sz="3200" i="1" dirty="0" smtClean="0">
                              <a:solidFill>
                                <a:schemeClr val="accent6">
                                  <a:lumMod val="50000"/>
                                </a:schemeClr>
                              </a:solidFill>
                              <a:latin typeface="Cambria Math" panose="02040503050406030204" pitchFamily="18" charset="0"/>
                            </a:rPr>
                          </m:ctrlPr>
                        </m:dPr>
                        <m:e>
                          <m:eqArr>
                            <m:eqArrPr>
                              <m:ctrlPr>
                                <a:rPr lang="en-US" sz="3200" i="1" dirty="0" smtClean="0">
                                  <a:solidFill>
                                    <a:schemeClr val="accent6">
                                      <a:lumMod val="50000"/>
                                    </a:schemeClr>
                                  </a:solidFill>
                                  <a:latin typeface="Cambria Math" panose="02040503050406030204" pitchFamily="18" charset="0"/>
                                </a:rPr>
                              </m:ctrlPr>
                            </m:eqArrPr>
                            <m:e>
                              <m:sSup>
                                <m:sSupPr>
                                  <m:ctrlPr>
                                    <a:rPr lang="en-US" sz="3200" i="1" dirty="0">
                                      <a:solidFill>
                                        <a:schemeClr val="accent6">
                                          <a:lumMod val="50000"/>
                                        </a:schemeClr>
                                      </a:solidFill>
                                      <a:latin typeface="Cambria Math" panose="02040503050406030204" pitchFamily="18" charset="0"/>
                                      <a:ea typeface="Cambria Math" panose="02040503050406030204" pitchFamily="18" charset="0"/>
                                    </a:rPr>
                                  </m:ctrlPr>
                                </m:sSupPr>
                                <m:e>
                                  <m:r>
                                    <a:rPr lang="en-US" sz="3200" i="1" dirty="0">
                                      <a:solidFill>
                                        <a:schemeClr val="accent6">
                                          <a:lumMod val="50000"/>
                                        </a:schemeClr>
                                      </a:solidFill>
                                      <a:latin typeface="Cambria Math" panose="02040503050406030204" pitchFamily="18" charset="0"/>
                                      <a:ea typeface="Cambria Math" panose="02040503050406030204" pitchFamily="18" charset="0"/>
                                    </a:rPr>
                                    <m:t>𝜔</m:t>
                                  </m:r>
                                </m:e>
                                <m:sup>
                                  <m:r>
                                    <a:rPr lang="en-US" sz="3200" i="1" dirty="0">
                                      <a:solidFill>
                                        <a:schemeClr val="accent6">
                                          <a:lumMod val="50000"/>
                                        </a:schemeClr>
                                      </a:solidFill>
                                      <a:latin typeface="Cambria Math" panose="02040503050406030204" pitchFamily="18" charset="0"/>
                                      <a:ea typeface="Cambria Math" panose="02040503050406030204" pitchFamily="18" charset="0"/>
                                    </a:rPr>
                                    <m:t>′</m:t>
                                  </m:r>
                                </m:sup>
                              </m:sSup>
                              <m:r>
                                <a:rPr lang="en-US" sz="3200" b="0" i="1" baseline="-25000" dirty="0" smtClean="0">
                                  <a:solidFill>
                                    <a:schemeClr val="accent6">
                                      <a:lumMod val="50000"/>
                                    </a:schemeClr>
                                  </a:solidFill>
                                  <a:latin typeface="Cambria Math" panose="02040503050406030204" pitchFamily="18" charset="0"/>
                                  <a:ea typeface="Cambria Math" panose="02040503050406030204" pitchFamily="18" charset="0"/>
                                </a:rPr>
                                <m:t>𝑖</m:t>
                              </m:r>
                              <m:d>
                                <m:dPr>
                                  <m:ctrlPr>
                                    <a:rPr lang="en-US" sz="3200" i="1" dirty="0" err="1">
                                      <a:solidFill>
                                        <a:schemeClr val="accent6">
                                          <a:lumMod val="50000"/>
                                        </a:schemeClr>
                                      </a:solidFill>
                                      <a:latin typeface="Cambria Math" panose="02040503050406030204" pitchFamily="18" charset="0"/>
                                      <a:ea typeface="Cambria Math" panose="02040503050406030204" pitchFamily="18" charset="0"/>
                                    </a:rPr>
                                  </m:ctrlPr>
                                </m:dPr>
                                <m:e>
                                  <m:r>
                                    <a:rPr lang="en-US" sz="3200" i="1" dirty="0" err="1">
                                      <a:solidFill>
                                        <a:schemeClr val="accent6">
                                          <a:lumMod val="50000"/>
                                        </a:schemeClr>
                                      </a:solidFill>
                                      <a:latin typeface="Cambria Math" panose="02040503050406030204" pitchFamily="18" charset="0"/>
                                      <a:ea typeface="Cambria Math" panose="02040503050406030204" pitchFamily="18" charset="0"/>
                                    </a:rPr>
                                    <m:t>𝑡</m:t>
                                  </m:r>
                                  <m:r>
                                    <a:rPr lang="en-US" sz="3200" b="0" i="1" baseline="-25000" dirty="0" smtClean="0">
                                      <a:solidFill>
                                        <a:schemeClr val="accent6">
                                          <a:lumMod val="50000"/>
                                        </a:schemeClr>
                                      </a:solidFill>
                                      <a:latin typeface="Cambria Math" panose="02040503050406030204" pitchFamily="18" charset="0"/>
                                      <a:ea typeface="Cambria Math" panose="02040503050406030204" pitchFamily="18" charset="0"/>
                                    </a:rPr>
                                    <m:t>𝑖</m:t>
                                  </m:r>
                                </m:e>
                              </m:d>
                              <m:r>
                                <a:rPr lang="en-US" sz="3200" b="0" i="1" dirty="0" smtClean="0">
                                  <a:solidFill>
                                    <a:schemeClr val="accent6">
                                      <a:lumMod val="50000"/>
                                    </a:schemeClr>
                                  </a:solidFill>
                                  <a:latin typeface="Cambria Math" panose="02040503050406030204" pitchFamily="18" charset="0"/>
                                </a:rPr>
                                <m:t>,                        </m:t>
                              </m:r>
                              <m:r>
                                <a:rPr lang="en-US" sz="3200" b="0" i="1" dirty="0" smtClean="0">
                                  <a:solidFill>
                                    <a:schemeClr val="accent6">
                                      <a:lumMod val="50000"/>
                                    </a:schemeClr>
                                  </a:solidFill>
                                  <a:latin typeface="Cambria Math" panose="02040503050406030204" pitchFamily="18" charset="0"/>
                                </a:rPr>
                                <m:t>𝑠𝑢𝑚𝑚</m:t>
                              </m:r>
                              <m:r>
                                <a:rPr lang="en-US" sz="3200" b="0" i="1" dirty="0" smtClean="0">
                                  <a:solidFill>
                                    <a:schemeClr val="accent6">
                                      <a:lumMod val="50000"/>
                                    </a:schemeClr>
                                  </a:solidFill>
                                  <a:latin typeface="Cambria Math" panose="02040503050406030204" pitchFamily="18" charset="0"/>
                                </a:rPr>
                                <m:t>(</m:t>
                              </m:r>
                              <m:r>
                                <a:rPr lang="en-US" sz="3200" b="0" i="1" dirty="0" smtClean="0">
                                  <a:solidFill>
                                    <a:schemeClr val="accent6">
                                      <a:lumMod val="50000"/>
                                    </a:schemeClr>
                                  </a:solidFill>
                                  <a:latin typeface="Cambria Math" panose="02040503050406030204" pitchFamily="18" charset="0"/>
                                </a:rPr>
                                <m:t>𝑖</m:t>
                              </m:r>
                              <m:r>
                                <a:rPr lang="en-US" sz="3200" b="0" i="1" dirty="0" smtClean="0">
                                  <a:solidFill>
                                    <a:schemeClr val="accent6">
                                      <a:lumMod val="50000"/>
                                    </a:schemeClr>
                                  </a:solidFill>
                                  <a:latin typeface="Cambria Math" panose="02040503050406030204" pitchFamily="18" charset="0"/>
                                </a:rPr>
                                <m:t>) </m:t>
                              </m:r>
                            </m:e>
                            <m:e>
                              <m:r>
                                <a:rPr lang="en-US" sz="3200" b="0" i="1" dirty="0" smtClean="0">
                                  <a:solidFill>
                                    <a:schemeClr val="accent6">
                                      <a:lumMod val="50000"/>
                                    </a:schemeClr>
                                  </a:solidFill>
                                  <a:latin typeface="Cambria Math" panose="02040503050406030204" pitchFamily="18" charset="0"/>
                                </a:rPr>
                                <m:t>0,                                      </m:t>
                              </m:r>
                              <m:sSub>
                                <m:sSubPr>
                                  <m:ctrlPr>
                                    <a:rPr lang="en-US" sz="3200" b="0" i="1" dirty="0" smtClean="0">
                                      <a:solidFill>
                                        <a:schemeClr val="accent6">
                                          <a:lumMod val="50000"/>
                                        </a:schemeClr>
                                      </a:solidFill>
                                      <a:latin typeface="Cambria Math" panose="02040503050406030204" pitchFamily="18" charset="0"/>
                                    </a:rPr>
                                  </m:ctrlPr>
                                </m:sSubPr>
                                <m:e>
                                  <m:r>
                                    <a:rPr lang="en-US" sz="3200" b="0" i="1" dirty="0" smtClean="0">
                                      <a:solidFill>
                                        <a:schemeClr val="accent6">
                                          <a:lumMod val="50000"/>
                                        </a:schemeClr>
                                      </a:solidFill>
                                      <a:latin typeface="Cambria Math" panose="02040503050406030204" pitchFamily="18" charset="0"/>
                                    </a:rPr>
                                    <m:t>𝑡</m:t>
                                  </m:r>
                                </m:e>
                                <m:sub>
                                  <m:r>
                                    <a:rPr lang="en-US" sz="3200" b="0" i="1" dirty="0" smtClean="0">
                                      <a:solidFill>
                                        <a:schemeClr val="accent6">
                                          <a:lumMod val="50000"/>
                                        </a:schemeClr>
                                      </a:solidFill>
                                      <a:latin typeface="Cambria Math" panose="02040503050406030204" pitchFamily="18" charset="0"/>
                                    </a:rPr>
                                    <m:t>𝑖</m:t>
                                  </m:r>
                                </m:sub>
                              </m:sSub>
                              <m:r>
                                <a:rPr lang="en-US" sz="3200" b="0" i="1" dirty="0" smtClean="0">
                                  <a:solidFill>
                                    <a:schemeClr val="accent6">
                                      <a:lumMod val="50000"/>
                                    </a:schemeClr>
                                  </a:solidFill>
                                  <a:latin typeface="Cambria Math" panose="02040503050406030204" pitchFamily="18" charset="0"/>
                                </a:rPr>
                                <m:t>=0</m:t>
                              </m:r>
                            </m:e>
                            <m:e>
                              <m:r>
                                <a:rPr lang="en-US" sz="3200" b="0" i="1" dirty="0" smtClean="0">
                                  <a:solidFill>
                                    <a:schemeClr val="accent6">
                                      <a:lumMod val="50000"/>
                                    </a:schemeClr>
                                  </a:solidFill>
                                  <a:latin typeface="Cambria Math" panose="02040503050406030204" pitchFamily="18" charset="0"/>
                                </a:rPr>
                                <m:t>𝑋</m:t>
                              </m:r>
                              <m:r>
                                <a:rPr lang="en-US" sz="3200" b="0" i="1" baseline="-25000" dirty="0" smtClean="0">
                                  <a:solidFill>
                                    <a:schemeClr val="accent6">
                                      <a:lumMod val="50000"/>
                                    </a:schemeClr>
                                  </a:solidFill>
                                  <a:latin typeface="Cambria Math" panose="02040503050406030204" pitchFamily="18" charset="0"/>
                                </a:rPr>
                                <m:t>𝑏</m:t>
                              </m:r>
                              <m:r>
                                <a:rPr lang="en-US" sz="3200" b="0" i="1" dirty="0" smtClean="0">
                                  <a:solidFill>
                                    <a:schemeClr val="accent6">
                                      <a:lumMod val="50000"/>
                                    </a:schemeClr>
                                  </a:solidFill>
                                  <a:latin typeface="Cambria Math" panose="02040503050406030204" pitchFamily="18" charset="0"/>
                                </a:rPr>
                                <m:t>+</m:t>
                              </m:r>
                              <m:sSub>
                                <m:sSubPr>
                                  <m:ctrlPr>
                                    <a:rPr lang="en-US" sz="3200" b="0" i="1" dirty="0" smtClean="0">
                                      <a:solidFill>
                                        <a:schemeClr val="accent6">
                                          <a:lumMod val="50000"/>
                                        </a:schemeClr>
                                      </a:solidFill>
                                      <a:latin typeface="Cambria Math" panose="02040503050406030204" pitchFamily="18" charset="0"/>
                                    </a:rPr>
                                  </m:ctrlPr>
                                </m:sSubPr>
                                <m:e>
                                  <m:r>
                                    <a:rPr lang="en-US" sz="3200" b="0" i="1" dirty="0" smtClean="0">
                                      <a:solidFill>
                                        <a:schemeClr val="accent6">
                                          <a:lumMod val="50000"/>
                                        </a:schemeClr>
                                      </a:solidFill>
                                      <a:latin typeface="Cambria Math" panose="02040503050406030204" pitchFamily="18" charset="0"/>
                                    </a:rPr>
                                    <m:t>𝑋</m:t>
                                  </m:r>
                                </m:e>
                                <m:sub>
                                  <m:r>
                                    <a:rPr lang="en-US" sz="3200" b="0" i="1" dirty="0" smtClean="0">
                                      <a:solidFill>
                                        <a:schemeClr val="accent6">
                                          <a:lumMod val="50000"/>
                                        </a:schemeClr>
                                      </a:solidFill>
                                      <a:latin typeface="Cambria Math" panose="02040503050406030204" pitchFamily="18" charset="0"/>
                                    </a:rPr>
                                    <m:t>𝑡</m:t>
                                  </m:r>
                                </m:sub>
                              </m:sSub>
                              <m:r>
                                <a:rPr lang="en-US" sz="3200" b="0" i="1" dirty="0" smtClean="0">
                                  <a:solidFill>
                                    <a:schemeClr val="accent6">
                                      <a:lumMod val="50000"/>
                                    </a:schemeClr>
                                  </a:solidFill>
                                  <a:latin typeface="Cambria Math" panose="02040503050406030204" pitchFamily="18" charset="0"/>
                                </a:rPr>
                                <m:t>⋅</m:t>
                              </m:r>
                              <m:sSub>
                                <m:sSubPr>
                                  <m:ctrlPr>
                                    <a:rPr lang="en-US" sz="3200" b="0" i="1" dirty="0" smtClean="0">
                                      <a:solidFill>
                                        <a:schemeClr val="accent6">
                                          <a:lumMod val="50000"/>
                                        </a:schemeClr>
                                      </a:solidFill>
                                      <a:latin typeface="Cambria Math" panose="02040503050406030204" pitchFamily="18" charset="0"/>
                                    </a:rPr>
                                  </m:ctrlPr>
                                </m:sSubPr>
                                <m:e>
                                  <m:r>
                                    <a:rPr lang="en-US" sz="3200" b="0" i="1" dirty="0" smtClean="0">
                                      <a:solidFill>
                                        <a:schemeClr val="accent6">
                                          <a:lumMod val="50000"/>
                                        </a:schemeClr>
                                      </a:solidFill>
                                      <a:latin typeface="Cambria Math" panose="02040503050406030204" pitchFamily="18" charset="0"/>
                                    </a:rPr>
                                    <m:t>𝑡</m:t>
                                  </m:r>
                                </m:e>
                                <m:sub>
                                  <m:r>
                                    <a:rPr lang="en-US" sz="3200" b="0" i="1" dirty="0" smtClean="0">
                                      <a:solidFill>
                                        <a:schemeClr val="accent6">
                                          <a:lumMod val="50000"/>
                                        </a:schemeClr>
                                      </a:solidFill>
                                      <a:latin typeface="Cambria Math" panose="02040503050406030204" pitchFamily="18" charset="0"/>
                                    </a:rPr>
                                    <m:t>𝑖</m:t>
                                  </m:r>
                                </m:sub>
                              </m:sSub>
                              <m:r>
                                <a:rPr lang="en-US" sz="3200" b="0" i="1" dirty="0" smtClean="0">
                                  <a:solidFill>
                                    <a:schemeClr val="accent6">
                                      <a:lumMod val="50000"/>
                                    </a:schemeClr>
                                  </a:solidFill>
                                  <a:latin typeface="Cambria Math" panose="02040503050406030204" pitchFamily="18" charset="0"/>
                                </a:rPr>
                                <m:t>⋅</m:t>
                              </m:r>
                              <m:sSub>
                                <m:sSubPr>
                                  <m:ctrlPr>
                                    <a:rPr lang="en-US" sz="3200" b="0" i="1" dirty="0" smtClean="0">
                                      <a:solidFill>
                                        <a:schemeClr val="accent6">
                                          <a:lumMod val="50000"/>
                                        </a:schemeClr>
                                      </a:solidFill>
                                      <a:latin typeface="Cambria Math" panose="02040503050406030204" pitchFamily="18" charset="0"/>
                                    </a:rPr>
                                  </m:ctrlPr>
                                </m:sSubPr>
                                <m:e>
                                  <m:r>
                                    <a:rPr lang="en-US" sz="3200" b="0" i="1" dirty="0" smtClean="0">
                                      <a:solidFill>
                                        <a:schemeClr val="accent6">
                                          <a:lumMod val="50000"/>
                                        </a:schemeClr>
                                      </a:solidFill>
                                      <a:latin typeface="Cambria Math" panose="02040503050406030204" pitchFamily="18" charset="0"/>
                                    </a:rPr>
                                    <m:t>𝑐</m:t>
                                  </m:r>
                                </m:e>
                                <m:sub>
                                  <m:r>
                                    <a:rPr lang="en-US" sz="3200" b="0" i="1" dirty="0" smtClean="0">
                                      <a:solidFill>
                                        <a:schemeClr val="accent6">
                                          <a:lumMod val="50000"/>
                                        </a:schemeClr>
                                      </a:solidFill>
                                      <a:latin typeface="Cambria Math" panose="02040503050406030204" pitchFamily="18" charset="0"/>
                                    </a:rPr>
                                    <m:t>𝑖</m:t>
                                  </m:r>
                                </m:sub>
                              </m:sSub>
                              <m:r>
                                <a:rPr lang="en-US" sz="3200" b="0" i="1" dirty="0" smtClean="0">
                                  <a:solidFill>
                                    <a:schemeClr val="accent6">
                                      <a:lumMod val="50000"/>
                                    </a:schemeClr>
                                  </a:solidFill>
                                  <a:latin typeface="Cambria Math" panose="02040503050406030204" pitchFamily="18" charset="0"/>
                                </a:rPr>
                                <m:t>+</m:t>
                              </m:r>
                              <m:sSubSup>
                                <m:sSubSupPr>
                                  <m:ctrlPr>
                                    <a:rPr lang="en-US" sz="3200" b="0" i="1" dirty="0" smtClean="0">
                                      <a:solidFill>
                                        <a:schemeClr val="accent6">
                                          <a:lumMod val="50000"/>
                                        </a:schemeClr>
                                      </a:solidFill>
                                      <a:latin typeface="Cambria Math" panose="02040503050406030204" pitchFamily="18" charset="0"/>
                                    </a:rPr>
                                  </m:ctrlPr>
                                </m:sSubSupPr>
                                <m:e>
                                  <m:r>
                                    <a:rPr lang="en-US" sz="3200" b="0" i="1" dirty="0" smtClean="0">
                                      <a:solidFill>
                                        <a:schemeClr val="accent6">
                                          <a:lumMod val="50000"/>
                                        </a:schemeClr>
                                      </a:solidFill>
                                      <a:latin typeface="Cambria Math" panose="02040503050406030204" pitchFamily="18" charset="0"/>
                                    </a:rPr>
                                    <m:t>𝛾</m:t>
                                  </m:r>
                                </m:e>
                                <m:sub>
                                  <m:r>
                                    <a:rPr lang="en-US" sz="3200" b="0" i="1" dirty="0" smtClean="0">
                                      <a:solidFill>
                                        <a:schemeClr val="accent6">
                                          <a:lumMod val="50000"/>
                                        </a:schemeClr>
                                      </a:solidFill>
                                      <a:latin typeface="Cambria Math" panose="02040503050406030204" pitchFamily="18" charset="0"/>
                                    </a:rPr>
                                    <m:t>𝑖</m:t>
                                  </m:r>
                                </m:sub>
                                <m:sup>
                                  <m:r>
                                    <a:rPr lang="en-US" sz="3200" b="0" i="1" dirty="0" smtClean="0">
                                      <a:solidFill>
                                        <a:schemeClr val="accent6">
                                          <a:lumMod val="50000"/>
                                        </a:schemeClr>
                                      </a:solidFill>
                                      <a:latin typeface="Cambria Math" panose="02040503050406030204" pitchFamily="18" charset="0"/>
                                    </a:rPr>
                                    <m:t>2</m:t>
                                  </m:r>
                                </m:sup>
                              </m:sSubSup>
                              <m:r>
                                <a:rPr lang="en-US" sz="3200" b="0" i="1" dirty="0" smtClean="0">
                                  <a:solidFill>
                                    <a:schemeClr val="accent6">
                                      <a:lumMod val="50000"/>
                                    </a:schemeClr>
                                  </a:solidFill>
                                  <a:latin typeface="Cambria Math" panose="02040503050406030204" pitchFamily="18" charset="0"/>
                                </a:rPr>
                                <m:t>,   </m:t>
                              </m:r>
                              <m:sSub>
                                <m:sSubPr>
                                  <m:ctrlPr>
                                    <a:rPr lang="en-US" sz="3200" b="0" i="1" dirty="0" smtClean="0">
                                      <a:solidFill>
                                        <a:schemeClr val="accent6">
                                          <a:lumMod val="50000"/>
                                        </a:schemeClr>
                                      </a:solidFill>
                                      <a:latin typeface="Cambria Math" panose="02040503050406030204" pitchFamily="18" charset="0"/>
                                    </a:rPr>
                                  </m:ctrlPr>
                                </m:sSubPr>
                                <m:e>
                                  <m:r>
                                    <a:rPr lang="en-US" sz="3200" b="0" i="1" dirty="0" smtClean="0">
                                      <a:solidFill>
                                        <a:schemeClr val="accent6">
                                          <a:lumMod val="50000"/>
                                        </a:schemeClr>
                                      </a:solidFill>
                                      <a:latin typeface="Cambria Math" panose="02040503050406030204" pitchFamily="18" charset="0"/>
                                    </a:rPr>
                                    <m:t>𝑡</m:t>
                                  </m:r>
                                </m:e>
                                <m:sub>
                                  <m:r>
                                    <a:rPr lang="en-US" sz="3200" b="0" i="1" dirty="0" smtClean="0">
                                      <a:solidFill>
                                        <a:schemeClr val="accent6">
                                          <a:lumMod val="50000"/>
                                        </a:schemeClr>
                                      </a:solidFill>
                                      <a:latin typeface="Cambria Math" panose="02040503050406030204" pitchFamily="18" charset="0"/>
                                    </a:rPr>
                                    <m:t>𝑖</m:t>
                                  </m:r>
                                </m:sub>
                              </m:sSub>
                              <m:r>
                                <a:rPr lang="en-US" sz="3200" b="0" i="1" dirty="0" smtClean="0">
                                  <a:solidFill>
                                    <a:schemeClr val="accent6">
                                      <a:lumMod val="50000"/>
                                    </a:schemeClr>
                                  </a:solidFill>
                                  <a:latin typeface="Cambria Math" panose="02040503050406030204" pitchFamily="18" charset="0"/>
                                </a:rPr>
                                <m:t>≥1</m:t>
                              </m:r>
                            </m:e>
                          </m:eqArr>
                        </m:e>
                      </m:d>
                    </m:oMath>
                  </m:oMathPara>
                </a14:m>
                <a:endParaRPr lang="en-US" sz="3200" dirty="0">
                  <a:solidFill>
                    <a:schemeClr val="accent6">
                      <a:lumMod val="50000"/>
                    </a:schemeClr>
                  </a:solidFill>
                </a:endParaRPr>
              </a:p>
            </p:txBody>
          </p:sp>
        </mc:Choice>
        <mc:Fallback xmlns="">
          <p:sp>
            <p:nvSpPr>
              <p:cNvPr id="4" name="TextBox 3">
                <a:extLst>
                  <a:ext uri="{FF2B5EF4-FFF2-40B4-BE49-F238E27FC236}">
                    <a16:creationId xmlns:a16="http://schemas.microsoft.com/office/drawing/2014/main" id="{5A85C382-A716-478D-B511-BA399B778F1A}"/>
                  </a:ext>
                </a:extLst>
              </p:cNvPr>
              <p:cNvSpPr txBox="1">
                <a:spLocks noRot="1" noChangeAspect="1" noMove="1" noResize="1" noEditPoints="1" noAdjustHandles="1" noChangeArrowheads="1" noChangeShapeType="1" noTextEdit="1"/>
              </p:cNvSpPr>
              <p:nvPr/>
            </p:nvSpPr>
            <p:spPr>
              <a:xfrm>
                <a:off x="1642281" y="1795820"/>
                <a:ext cx="7919925" cy="1915781"/>
              </a:xfrm>
              <a:prstGeom prst="rect">
                <a:avLst/>
              </a:prstGeom>
              <a:blipFill>
                <a:blip r:embed="rId4"/>
                <a:stretch>
                  <a:fillRect/>
                </a:stretch>
              </a:blipFill>
              <a:ln>
                <a:noFill/>
              </a:ln>
            </p:spPr>
            <p:txBody>
              <a:bodyPr/>
              <a:lstStyle/>
              <a:p>
                <a:r>
                  <a:rPr lang="en-US">
                    <a:noFill/>
                  </a:rPr>
                  <a:t> </a:t>
                </a:r>
              </a:p>
            </p:txBody>
          </p:sp>
        </mc:Fallback>
      </mc:AlternateContent>
      <p:grpSp>
        <p:nvGrpSpPr>
          <p:cNvPr id="61" name="Group 60">
            <a:extLst>
              <a:ext uri="{FF2B5EF4-FFF2-40B4-BE49-F238E27FC236}">
                <a16:creationId xmlns:a16="http://schemas.microsoft.com/office/drawing/2014/main" id="{0165B438-E818-4398-8512-76DD511E7539}"/>
              </a:ext>
            </a:extLst>
          </p:cNvPr>
          <p:cNvGrpSpPr/>
          <p:nvPr/>
        </p:nvGrpSpPr>
        <p:grpSpPr>
          <a:xfrm>
            <a:off x="6365024" y="2986088"/>
            <a:ext cx="4988776" cy="2406800"/>
            <a:chOff x="3793135" y="2572604"/>
            <a:chExt cx="4988776" cy="2406800"/>
          </a:xfrm>
        </p:grpSpPr>
        <p:sp>
          <p:nvSpPr>
            <p:cNvPr id="22" name="Rectangle 21">
              <a:extLst>
                <a:ext uri="{FF2B5EF4-FFF2-40B4-BE49-F238E27FC236}">
                  <a16:creationId xmlns:a16="http://schemas.microsoft.com/office/drawing/2014/main" id="{8009E0F2-0724-45EA-846C-64AD200A5390}"/>
                </a:ext>
              </a:extLst>
            </p:cNvPr>
            <p:cNvSpPr/>
            <p:nvPr/>
          </p:nvSpPr>
          <p:spPr>
            <a:xfrm>
              <a:off x="3899159" y="2572604"/>
              <a:ext cx="648892" cy="606365"/>
            </a:xfrm>
            <a:prstGeom prst="rect">
              <a:avLst/>
            </a:prstGeom>
            <a:noFill/>
            <a:ln w="1905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167CEDA-AB57-43C1-A1E7-8997BE9B5913}"/>
                    </a:ext>
                  </a:extLst>
                </p:cNvPr>
                <p:cNvSpPr txBox="1"/>
                <p:nvPr/>
              </p:nvSpPr>
              <p:spPr>
                <a:xfrm>
                  <a:off x="3793135" y="3759070"/>
                  <a:ext cx="4988776" cy="1220334"/>
                </a:xfrm>
                <a:prstGeom prst="rect">
                  <a:avLst/>
                </a:prstGeom>
                <a:noFill/>
                <a:ln w="19050">
                  <a:solidFill>
                    <a:schemeClr val="accent4">
                      <a:lumMod val="75000"/>
                    </a:schemeClr>
                  </a:solidFill>
                  <a:prstDash val="dash"/>
                </a:ln>
              </p:spPr>
              <p:txBody>
                <a:bodyPr wrap="square" rtlCol="0">
                  <a:spAutoFit/>
                </a:bodyPr>
                <a:lstStyle/>
                <a:p>
                  <a:r>
                    <a:rPr lang="en-US" sz="2400" dirty="0">
                      <a:solidFill>
                        <a:schemeClr val="accent6">
                          <a:lumMod val="50000"/>
                        </a:schemeClr>
                      </a:solidFill>
                    </a:rPr>
                    <a:t>Memory demand, </a:t>
                  </a:r>
                  <a14:m>
                    <m:oMath xmlns:m="http://schemas.openxmlformats.org/officeDocument/2006/math">
                      <m:r>
                        <a:rPr lang="en-US" sz="2400" i="1" dirty="0" smtClean="0">
                          <a:solidFill>
                            <a:schemeClr val="accent6">
                              <a:lumMod val="50000"/>
                            </a:schemeClr>
                          </a:solidFill>
                          <a:latin typeface="Cambria Math" panose="02040503050406030204" pitchFamily="18" charset="0"/>
                        </a:rPr>
                        <m:t>𝑖</m:t>
                      </m:r>
                    </m:oMath>
                  </a14:m>
                  <a:r>
                    <a:rPr lang="en-US" sz="2400" dirty="0">
                      <a:solidFill>
                        <a:schemeClr val="accent6">
                          <a:lumMod val="50000"/>
                        </a:schemeClr>
                      </a:solidFill>
                    </a:rPr>
                    <a:t>’s blocks that occur two or more times in the loop of </a:t>
                  </a:r>
                  <a14:m>
                    <m:oMath xmlns:m="http://schemas.openxmlformats.org/officeDocument/2006/math">
                      <m:r>
                        <a:rPr lang="en-US" sz="2400" i="1" dirty="0" smtClean="0">
                          <a:solidFill>
                            <a:schemeClr val="accent6">
                              <a:lumMod val="50000"/>
                            </a:schemeClr>
                          </a:solidFill>
                          <a:latin typeface="Cambria Math" panose="02040503050406030204" pitchFamily="18" charset="0"/>
                        </a:rPr>
                        <m:t>𝑛</m:t>
                      </m:r>
                    </m:oMath>
                  </a14:m>
                  <a:endParaRPr lang="en-US" sz="2400" dirty="0">
                    <a:solidFill>
                      <a:schemeClr val="accent6">
                        <a:lumMod val="50000"/>
                      </a:schemeClr>
                    </a:solidFill>
                  </a:endParaRPr>
                </a:p>
                <a:p>
                  <a:pPr/>
                  <a14:m>
                    <m:oMathPara xmlns:m="http://schemas.openxmlformats.org/officeDocument/2006/math">
                      <m:oMathParaPr>
                        <m:jc m:val="centerGroup"/>
                      </m:oMathParaPr>
                      <m:oMath xmlns:m="http://schemas.openxmlformats.org/officeDocument/2006/math">
                        <m:sSubSup>
                          <m:sSubSupPr>
                            <m:ctrlPr>
                              <a:rPr lang="en-US" sz="2400" i="1" smtClean="0">
                                <a:solidFill>
                                  <a:schemeClr val="accent6">
                                    <a:lumMod val="50000"/>
                                  </a:schemeClr>
                                </a:solidFill>
                                <a:latin typeface="Cambria Math" panose="02040503050406030204" pitchFamily="18" charset="0"/>
                              </a:rPr>
                            </m:ctrlPr>
                          </m:sSubSupPr>
                          <m:e>
                            <m:r>
                              <a:rPr lang="en-US" sz="2400" b="0" i="1" smtClean="0">
                                <a:solidFill>
                                  <a:schemeClr val="accent6">
                                    <a:lumMod val="50000"/>
                                  </a:schemeClr>
                                </a:solidFill>
                                <a:latin typeface="Cambria Math" panose="02040503050406030204" pitchFamily="18" charset="0"/>
                              </a:rPr>
                              <m:t>𝛾</m:t>
                            </m:r>
                          </m:e>
                          <m:sub>
                            <m:r>
                              <a:rPr lang="en-US" sz="2400" b="0" i="1" smtClean="0">
                                <a:solidFill>
                                  <a:schemeClr val="accent6">
                                    <a:lumMod val="50000"/>
                                  </a:schemeClr>
                                </a:solidFill>
                                <a:latin typeface="Cambria Math" panose="02040503050406030204" pitchFamily="18" charset="0"/>
                              </a:rPr>
                              <m:t>𝑖</m:t>
                            </m:r>
                          </m:sub>
                          <m:sup>
                            <m:r>
                              <a:rPr lang="en-US" sz="2400" b="0" i="1" smtClean="0">
                                <a:solidFill>
                                  <a:schemeClr val="accent6">
                                    <a:lumMod val="50000"/>
                                  </a:schemeClr>
                                </a:solidFill>
                                <a:latin typeface="Cambria Math" panose="02040503050406030204" pitchFamily="18" charset="0"/>
                              </a:rPr>
                              <m:t>2</m:t>
                            </m:r>
                          </m:sup>
                        </m:sSubSup>
                        <m:r>
                          <a:rPr lang="en-US" sz="2400" b="0" i="1" smtClean="0">
                            <a:solidFill>
                              <a:schemeClr val="accent6">
                                <a:lumMod val="50000"/>
                              </a:schemeClr>
                            </a:solidFill>
                            <a:latin typeface="Cambria Math" panose="02040503050406030204" pitchFamily="18" charset="0"/>
                          </a:rPr>
                          <m:t>=</m:t>
                        </m:r>
                        <m:r>
                          <a:rPr lang="en-US" sz="2400" b="0" i="1" smtClean="0">
                            <a:solidFill>
                              <a:schemeClr val="accent6">
                                <a:lumMod val="50000"/>
                              </a:schemeClr>
                            </a:solidFill>
                            <a:latin typeface="Cambria Math" panose="02040503050406030204" pitchFamily="18" charset="0"/>
                          </a:rPr>
                          <m:t>𝐵</m:t>
                        </m:r>
                        <m:r>
                          <a:rPr lang="en-US" sz="2400" b="0" i="1" smtClean="0">
                            <a:solidFill>
                              <a:schemeClr val="accent6">
                                <a:lumMod val="50000"/>
                              </a:schemeClr>
                            </a:solidFill>
                            <a:latin typeface="Cambria Math" panose="02040503050406030204" pitchFamily="18" charset="0"/>
                          </a:rPr>
                          <m:t>⋅</m:t>
                        </m:r>
                        <m:d>
                          <m:dPr>
                            <m:begChr m:val="|"/>
                            <m:endChr m:val="|"/>
                            <m:ctrlPr>
                              <a:rPr lang="en-US" sz="2400" b="0" i="1" smtClean="0">
                                <a:solidFill>
                                  <a:schemeClr val="accent6">
                                    <a:lumMod val="50000"/>
                                  </a:schemeClr>
                                </a:solidFill>
                                <a:latin typeface="Cambria Math" panose="02040503050406030204" pitchFamily="18" charset="0"/>
                              </a:rPr>
                            </m:ctrlPr>
                          </m:dPr>
                          <m:e>
                            <m:sSubSup>
                              <m:sSubSupPr>
                                <m:ctrlPr>
                                  <a:rPr lang="en-US" sz="2400" b="0" i="1" smtClean="0">
                                    <a:solidFill>
                                      <a:schemeClr val="accent6">
                                        <a:lumMod val="50000"/>
                                      </a:schemeClr>
                                    </a:solidFill>
                                    <a:latin typeface="Cambria Math" panose="02040503050406030204" pitchFamily="18" charset="0"/>
                                  </a:rPr>
                                </m:ctrlPr>
                              </m:sSubSupPr>
                              <m:e>
                                <m:r>
                                  <a:rPr lang="en-US" sz="2400" b="0" i="1" smtClean="0">
                                    <a:solidFill>
                                      <a:schemeClr val="accent6">
                                        <a:lumMod val="50000"/>
                                      </a:schemeClr>
                                    </a:solidFill>
                                    <a:latin typeface="Cambria Math" panose="02040503050406030204" pitchFamily="18" charset="0"/>
                                  </a:rPr>
                                  <m:t>𝐸𝐶𝐵𝑆</m:t>
                                </m:r>
                              </m:e>
                              <m:sub>
                                <m:r>
                                  <a:rPr lang="en-US" sz="2400" b="0" i="1" smtClean="0">
                                    <a:solidFill>
                                      <a:schemeClr val="accent6">
                                        <a:lumMod val="50000"/>
                                      </a:schemeClr>
                                    </a:solidFill>
                                    <a:latin typeface="Cambria Math" panose="02040503050406030204" pitchFamily="18" charset="0"/>
                                  </a:rPr>
                                  <m:t>𝑛</m:t>
                                </m:r>
                              </m:sub>
                              <m:sup>
                                <m:r>
                                  <a:rPr lang="en-US" sz="2400" b="0" i="1" smtClean="0">
                                    <a:solidFill>
                                      <a:schemeClr val="accent6">
                                        <a:lumMod val="50000"/>
                                      </a:schemeClr>
                                    </a:solidFill>
                                    <a:latin typeface="Cambria Math" panose="02040503050406030204" pitchFamily="18" charset="0"/>
                                  </a:rPr>
                                  <m:t>2</m:t>
                                </m:r>
                              </m:sup>
                            </m:sSubSup>
                            <m:r>
                              <a:rPr lang="en-US" sz="2400" b="0" i="1" smtClean="0">
                                <a:solidFill>
                                  <a:schemeClr val="accent6">
                                    <a:lumMod val="50000"/>
                                  </a:schemeClr>
                                </a:solidFill>
                                <a:latin typeface="Cambria Math" panose="02040503050406030204" pitchFamily="18" charset="0"/>
                              </a:rPr>
                              <m:t>∩</m:t>
                            </m:r>
                            <m:r>
                              <a:rPr lang="en-US" sz="2400" b="0" i="1" smtClean="0">
                                <a:solidFill>
                                  <a:schemeClr val="accent6">
                                    <a:lumMod val="50000"/>
                                  </a:schemeClr>
                                </a:solidFill>
                                <a:latin typeface="Cambria Math" panose="02040503050406030204" pitchFamily="18" charset="0"/>
                              </a:rPr>
                              <m:t>𝐸𝐶𝐵𝑆𝑖</m:t>
                            </m:r>
                          </m:e>
                        </m:d>
                      </m:oMath>
                    </m:oMathPara>
                  </a14:m>
                  <a:endParaRPr lang="en-US" sz="2400" dirty="0">
                    <a:solidFill>
                      <a:schemeClr val="accent6">
                        <a:lumMod val="50000"/>
                      </a:schemeClr>
                    </a:solidFill>
                  </a:endParaRPr>
                </a:p>
              </p:txBody>
            </p:sp>
          </mc:Choice>
          <mc:Fallback xmlns="">
            <p:sp>
              <p:nvSpPr>
                <p:cNvPr id="28" name="TextBox 27">
                  <a:extLst>
                    <a:ext uri="{FF2B5EF4-FFF2-40B4-BE49-F238E27FC236}">
                      <a16:creationId xmlns:a16="http://schemas.microsoft.com/office/drawing/2014/main" id="{5167CEDA-AB57-43C1-A1E7-8997BE9B5913}"/>
                    </a:ext>
                  </a:extLst>
                </p:cNvPr>
                <p:cNvSpPr txBox="1">
                  <a:spLocks noRot="1" noChangeAspect="1" noMove="1" noResize="1" noEditPoints="1" noAdjustHandles="1" noChangeArrowheads="1" noChangeShapeType="1" noTextEdit="1"/>
                </p:cNvSpPr>
                <p:nvPr/>
              </p:nvSpPr>
              <p:spPr>
                <a:xfrm>
                  <a:off x="3793135" y="3759070"/>
                  <a:ext cx="4988776" cy="1220334"/>
                </a:xfrm>
                <a:prstGeom prst="rect">
                  <a:avLst/>
                </a:prstGeom>
                <a:blipFill>
                  <a:blip r:embed="rId5"/>
                  <a:stretch>
                    <a:fillRect l="-1703" t="-3431" r="-1825"/>
                  </a:stretch>
                </a:blipFill>
                <a:ln w="19050">
                  <a:solidFill>
                    <a:schemeClr val="accent4">
                      <a:lumMod val="75000"/>
                    </a:schemeClr>
                  </a:solidFill>
                  <a:prstDash val="dash"/>
                </a:ln>
              </p:spPr>
              <p:txBody>
                <a:bodyPr/>
                <a:lstStyle/>
                <a:p>
                  <a:r>
                    <a:rPr lang="en-US">
                      <a:noFill/>
                    </a:rPr>
                    <a:t> </a:t>
                  </a:r>
                </a:p>
              </p:txBody>
            </p:sp>
          </mc:Fallback>
        </mc:AlternateContent>
        <p:cxnSp>
          <p:nvCxnSpPr>
            <p:cNvPr id="31" name="Connector: Elbow 30">
              <a:extLst>
                <a:ext uri="{FF2B5EF4-FFF2-40B4-BE49-F238E27FC236}">
                  <a16:creationId xmlns:a16="http://schemas.microsoft.com/office/drawing/2014/main" id="{A4E6E3DB-EC8B-4E87-99B2-72D497ACF41A}"/>
                </a:ext>
              </a:extLst>
            </p:cNvPr>
            <p:cNvCxnSpPr>
              <a:cxnSpLocks/>
              <a:stCxn id="28" idx="0"/>
              <a:endCxn id="22" idx="2"/>
            </p:cNvCxnSpPr>
            <p:nvPr/>
          </p:nvCxnSpPr>
          <p:spPr>
            <a:xfrm rot="16200000" flipV="1">
              <a:off x="4965514" y="2437061"/>
              <a:ext cx="580101" cy="2063918"/>
            </a:xfrm>
            <a:prstGeom prst="bentConnector3">
              <a:avLst/>
            </a:prstGeom>
            <a:ln w="19050">
              <a:solidFill>
                <a:schemeClr val="accent4">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839BCE6D-A8BE-4DC5-BEE8-232E3AF43DD7}"/>
              </a:ext>
            </a:extLst>
          </p:cNvPr>
          <p:cNvGrpSpPr/>
          <p:nvPr/>
        </p:nvGrpSpPr>
        <p:grpSpPr>
          <a:xfrm>
            <a:off x="3681441" y="2986088"/>
            <a:ext cx="2459091" cy="2406800"/>
            <a:chOff x="5756222" y="2636046"/>
            <a:chExt cx="2459091" cy="2406800"/>
          </a:xfrm>
        </p:grpSpPr>
        <p:sp>
          <p:nvSpPr>
            <p:cNvPr id="32" name="Rectangle 31">
              <a:extLst>
                <a:ext uri="{FF2B5EF4-FFF2-40B4-BE49-F238E27FC236}">
                  <a16:creationId xmlns:a16="http://schemas.microsoft.com/office/drawing/2014/main" id="{0C4A5C1B-7194-4212-BD23-D129505129F3}"/>
                </a:ext>
              </a:extLst>
            </p:cNvPr>
            <p:cNvSpPr/>
            <p:nvPr/>
          </p:nvSpPr>
          <p:spPr>
            <a:xfrm>
              <a:off x="6550526" y="2636046"/>
              <a:ext cx="1664787" cy="542922"/>
            </a:xfrm>
            <a:prstGeom prst="rect">
              <a:avLst/>
            </a:prstGeom>
            <a:noFill/>
            <a:ln w="190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E5C55992-D9C9-40D8-9A44-AC7F9C89B6A8}"/>
                    </a:ext>
                  </a:extLst>
                </p:cNvPr>
                <p:cNvSpPr/>
                <p:nvPr/>
              </p:nvSpPr>
              <p:spPr>
                <a:xfrm>
                  <a:off x="5756222" y="4209769"/>
                  <a:ext cx="1813207" cy="833077"/>
                </a:xfrm>
                <a:prstGeom prst="rect">
                  <a:avLst/>
                </a:prstGeom>
                <a:noFill/>
                <a:ln w="190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Execution demand of </a:t>
                  </a:r>
                  <a14:m>
                    <m:oMath xmlns:m="http://schemas.openxmlformats.org/officeDocument/2006/math">
                      <m:r>
                        <a:rPr lang="en-US" sz="2400" i="1" dirty="0" smtClean="0">
                          <a:solidFill>
                            <a:schemeClr val="accent6">
                              <a:lumMod val="50000"/>
                            </a:schemeClr>
                          </a:solidFill>
                          <a:latin typeface="Cambria Math" panose="02040503050406030204" pitchFamily="18" charset="0"/>
                        </a:rPr>
                        <m:t>𝑖</m:t>
                      </m:r>
                    </m:oMath>
                  </a14:m>
                  <a:endParaRPr lang="en-US" sz="2400" dirty="0">
                    <a:solidFill>
                      <a:schemeClr val="accent6">
                        <a:lumMod val="50000"/>
                      </a:schemeClr>
                    </a:solidFill>
                  </a:endParaRPr>
                </a:p>
              </p:txBody>
            </p:sp>
          </mc:Choice>
          <mc:Fallback xmlns="">
            <p:sp>
              <p:nvSpPr>
                <p:cNvPr id="34" name="Rectangle 33">
                  <a:extLst>
                    <a:ext uri="{FF2B5EF4-FFF2-40B4-BE49-F238E27FC236}">
                      <a16:creationId xmlns:a16="http://schemas.microsoft.com/office/drawing/2014/main" id="{E5C55992-D9C9-40D8-9A44-AC7F9C89B6A8}"/>
                    </a:ext>
                  </a:extLst>
                </p:cNvPr>
                <p:cNvSpPr>
                  <a:spLocks noRot="1" noChangeAspect="1" noMove="1" noResize="1" noEditPoints="1" noAdjustHandles="1" noChangeArrowheads="1" noChangeShapeType="1" noTextEdit="1"/>
                </p:cNvSpPr>
                <p:nvPr/>
              </p:nvSpPr>
              <p:spPr>
                <a:xfrm>
                  <a:off x="5756222" y="4209769"/>
                  <a:ext cx="1813207" cy="833077"/>
                </a:xfrm>
                <a:prstGeom prst="rect">
                  <a:avLst/>
                </a:prstGeom>
                <a:blipFill>
                  <a:blip r:embed="rId6"/>
                  <a:stretch>
                    <a:fillRect l="-1667" t="-4286" b="-14286"/>
                  </a:stretch>
                </a:blipFill>
                <a:ln w="19050">
                  <a:solidFill>
                    <a:schemeClr val="accent6"/>
                  </a:solidFill>
                  <a:prstDash val="dash"/>
                </a:ln>
              </p:spPr>
              <p:txBody>
                <a:bodyPr/>
                <a:lstStyle/>
                <a:p>
                  <a:r>
                    <a:rPr lang="en-US">
                      <a:noFill/>
                    </a:rPr>
                    <a:t> </a:t>
                  </a:r>
                </a:p>
              </p:txBody>
            </p:sp>
          </mc:Fallback>
        </mc:AlternateContent>
        <p:cxnSp>
          <p:nvCxnSpPr>
            <p:cNvPr id="36" name="Connector: Elbow 35">
              <a:extLst>
                <a:ext uri="{FF2B5EF4-FFF2-40B4-BE49-F238E27FC236}">
                  <a16:creationId xmlns:a16="http://schemas.microsoft.com/office/drawing/2014/main" id="{06A08C70-D5F6-4994-B355-6E4F3D0EFFF4}"/>
                </a:ext>
              </a:extLst>
            </p:cNvPr>
            <p:cNvCxnSpPr>
              <a:cxnSpLocks/>
              <a:stCxn id="34" idx="0"/>
              <a:endCxn id="32" idx="2"/>
            </p:cNvCxnSpPr>
            <p:nvPr/>
          </p:nvCxnSpPr>
          <p:spPr>
            <a:xfrm rot="5400000" flipH="1" flipV="1">
              <a:off x="6507473" y="3334322"/>
              <a:ext cx="1030801" cy="720094"/>
            </a:xfrm>
            <a:prstGeom prst="bentConnector3">
              <a:avLst/>
            </a:prstGeom>
            <a:ln w="1905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3AA62BD8-8A27-47CB-9816-EA27B302798E}"/>
              </a:ext>
            </a:extLst>
          </p:cNvPr>
          <p:cNvGrpSpPr/>
          <p:nvPr/>
        </p:nvGrpSpPr>
        <p:grpSpPr>
          <a:xfrm>
            <a:off x="838200" y="2986088"/>
            <a:ext cx="4169569" cy="2401106"/>
            <a:chOff x="838200" y="2986088"/>
            <a:chExt cx="4169569" cy="2401106"/>
          </a:xfrm>
        </p:grpSpPr>
        <p:sp>
          <p:nvSpPr>
            <p:cNvPr id="48" name="Rectangle 47">
              <a:extLst>
                <a:ext uri="{FF2B5EF4-FFF2-40B4-BE49-F238E27FC236}">
                  <a16:creationId xmlns:a16="http://schemas.microsoft.com/office/drawing/2014/main" id="{AF4DC269-C357-4AB7-B47E-1511CA2FE272}"/>
                </a:ext>
              </a:extLst>
            </p:cNvPr>
            <p:cNvSpPr/>
            <p:nvPr/>
          </p:nvSpPr>
          <p:spPr>
            <a:xfrm>
              <a:off x="3579019" y="2986088"/>
              <a:ext cx="1428750" cy="546071"/>
            </a:xfrm>
            <a:prstGeom prst="rect">
              <a:avLst/>
            </a:prstGeom>
            <a:noFill/>
            <a:ln w="1905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49" name="Rectangle 48">
              <a:extLst>
                <a:ext uri="{FF2B5EF4-FFF2-40B4-BE49-F238E27FC236}">
                  <a16:creationId xmlns:a16="http://schemas.microsoft.com/office/drawing/2014/main" id="{677EB5BB-CF22-4F0F-A38D-3E35CCBC9850}"/>
                </a:ext>
              </a:extLst>
            </p:cNvPr>
            <p:cNvSpPr/>
            <p:nvPr/>
          </p:nvSpPr>
          <p:spPr>
            <a:xfrm>
              <a:off x="838200" y="4547579"/>
              <a:ext cx="1972865" cy="839615"/>
            </a:xfrm>
            <a:prstGeom prst="rect">
              <a:avLst/>
            </a:prstGeom>
            <a:noFill/>
            <a:ln w="1905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Context switch costs</a:t>
              </a:r>
            </a:p>
          </p:txBody>
        </p:sp>
        <p:cxnSp>
          <p:nvCxnSpPr>
            <p:cNvPr id="50" name="Connector: Elbow 49">
              <a:extLst>
                <a:ext uri="{FF2B5EF4-FFF2-40B4-BE49-F238E27FC236}">
                  <a16:creationId xmlns:a16="http://schemas.microsoft.com/office/drawing/2014/main" id="{2DC33498-A1B4-4894-B9EF-32D438CCF23D}"/>
                </a:ext>
              </a:extLst>
            </p:cNvPr>
            <p:cNvCxnSpPr>
              <a:cxnSpLocks/>
              <a:stCxn id="49" idx="0"/>
              <a:endCxn id="48" idx="2"/>
            </p:cNvCxnSpPr>
            <p:nvPr/>
          </p:nvCxnSpPr>
          <p:spPr>
            <a:xfrm rot="5400000" flipH="1" flipV="1">
              <a:off x="2551303" y="2805489"/>
              <a:ext cx="1015420" cy="2468761"/>
            </a:xfrm>
            <a:prstGeom prst="bentConnector3">
              <a:avLst>
                <a:gd name="adj1" fmla="val 50000"/>
              </a:avLst>
            </a:prstGeom>
            <a:ln w="19050">
              <a:solidFill>
                <a:schemeClr val="accent4">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EE59CDE7-4016-4C93-A264-FA90CF341E04}"/>
              </a:ext>
            </a:extLst>
          </p:cNvPr>
          <p:cNvGrpSpPr/>
          <p:nvPr/>
        </p:nvGrpSpPr>
        <p:grpSpPr>
          <a:xfrm>
            <a:off x="3493294" y="1551155"/>
            <a:ext cx="8463407" cy="1070400"/>
            <a:chOff x="3486150" y="1551155"/>
            <a:chExt cx="8463407" cy="1070400"/>
          </a:xfrm>
        </p:grpSpPr>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845565BE-A742-448B-95DD-A54BAB0A3CFD}"/>
                    </a:ext>
                  </a:extLst>
                </p:cNvPr>
                <p:cNvSpPr txBox="1"/>
                <p:nvPr/>
              </p:nvSpPr>
              <p:spPr>
                <a:xfrm>
                  <a:off x="9172002" y="2012414"/>
                  <a:ext cx="2777555" cy="609141"/>
                </a:xfrm>
                <a:prstGeom prst="rect">
                  <a:avLst/>
                </a:prstGeom>
                <a:solidFill>
                  <a:schemeClr val="bg1"/>
                </a:solidFill>
                <a:ln w="19050">
                  <a:solidFill>
                    <a:schemeClr val="bg2">
                      <a:lumMod val="50000"/>
                    </a:schemeClr>
                  </a:solidFill>
                  <a:prstDash val="dash"/>
                </a:ln>
              </p:spPr>
              <p:txBody>
                <a:bodyPr wrap="none" rtlCol="0">
                  <a:spAutoFit/>
                </a:bodyPr>
                <a:lstStyle/>
                <a:p>
                  <a:pPr/>
                  <a14:m>
                    <m:oMathPara xmlns:m="http://schemas.openxmlformats.org/officeDocument/2006/math">
                      <m:oMathParaPr>
                        <m:jc m:val="left"/>
                      </m:oMathParaPr>
                      <m:oMath xmlns:m="http://schemas.openxmlformats.org/officeDocument/2006/math">
                        <m:r>
                          <a:rPr lang="en-US" sz="900" i="1" dirty="0" smtClean="0">
                            <a:solidFill>
                              <a:schemeClr val="accent6">
                                <a:lumMod val="50000"/>
                              </a:schemeClr>
                            </a:solidFill>
                            <a:latin typeface="Cambria Math" panose="02040503050406030204" pitchFamily="18" charset="0"/>
                            <a:ea typeface="Cambria Math" panose="02040503050406030204" pitchFamily="18" charset="0"/>
                          </a:rPr>
                          <m:t>𝜔</m:t>
                        </m:r>
                        <m:r>
                          <a:rPr lang="en-US" sz="900" b="0" i="1" dirty="0" smtClean="0">
                            <a:solidFill>
                              <a:schemeClr val="accent6">
                                <a:lumMod val="50000"/>
                              </a:schemeClr>
                            </a:solidFill>
                            <a:latin typeface="Cambria Math" panose="02040503050406030204" pitchFamily="18" charset="0"/>
                            <a:ea typeface="Cambria Math" panose="02040503050406030204" pitchFamily="18" charset="0"/>
                          </a:rPr>
                          <m:t>′</m:t>
                        </m:r>
                        <m:r>
                          <a:rPr lang="en-US" sz="900" i="1" baseline="-25000" dirty="0" err="1" smtClean="0">
                            <a:solidFill>
                              <a:schemeClr val="accent6">
                                <a:lumMod val="50000"/>
                              </a:schemeClr>
                            </a:solidFill>
                            <a:latin typeface="Cambria Math" panose="02040503050406030204" pitchFamily="18" charset="0"/>
                            <a:ea typeface="Cambria Math" panose="02040503050406030204" pitchFamily="18" charset="0"/>
                          </a:rPr>
                          <m:t>𝑛</m:t>
                        </m:r>
                        <m:r>
                          <a:rPr lang="en-US" sz="900" i="1" dirty="0" smtClean="0">
                            <a:solidFill>
                              <a:schemeClr val="accent6">
                                <a:lumMod val="50000"/>
                              </a:schemeClr>
                            </a:solidFill>
                            <a:latin typeface="Cambria Math" panose="02040503050406030204" pitchFamily="18" charset="0"/>
                            <a:ea typeface="Cambria Math" panose="02040503050406030204" pitchFamily="18" charset="0"/>
                          </a:rPr>
                          <m:t>(</m:t>
                        </m:r>
                        <m:r>
                          <a:rPr lang="en-US" sz="900" i="1" dirty="0" err="1" smtClean="0">
                            <a:solidFill>
                              <a:schemeClr val="accent6">
                                <a:lumMod val="50000"/>
                              </a:schemeClr>
                            </a:solidFill>
                            <a:latin typeface="Cambria Math" panose="02040503050406030204" pitchFamily="18" charset="0"/>
                            <a:ea typeface="Cambria Math" panose="02040503050406030204" pitchFamily="18" charset="0"/>
                          </a:rPr>
                          <m:t>𝑡</m:t>
                        </m:r>
                        <m:r>
                          <a:rPr lang="en-US" sz="900" i="1" baseline="-25000" dirty="0" err="1" smtClean="0">
                            <a:solidFill>
                              <a:schemeClr val="accent6">
                                <a:lumMod val="50000"/>
                              </a:schemeClr>
                            </a:solidFill>
                            <a:latin typeface="Cambria Math" panose="02040503050406030204" pitchFamily="18" charset="0"/>
                            <a:ea typeface="Cambria Math" panose="02040503050406030204" pitchFamily="18" charset="0"/>
                          </a:rPr>
                          <m:t>𝑛</m:t>
                        </m:r>
                        <m:r>
                          <a:rPr lang="en-US" sz="900" i="1" dirty="0" smtClean="0">
                            <a:solidFill>
                              <a:schemeClr val="accent6">
                                <a:lumMod val="50000"/>
                              </a:schemeClr>
                            </a:solidFill>
                            <a:latin typeface="Cambria Math" panose="02040503050406030204" pitchFamily="18" charset="0"/>
                          </a:rPr>
                          <m:t>) =</m:t>
                        </m:r>
                        <m:d>
                          <m:dPr>
                            <m:begChr m:val="{"/>
                            <m:endChr m:val=""/>
                            <m:ctrlPr>
                              <a:rPr lang="en-US" sz="900" i="1" dirty="0" smtClean="0">
                                <a:solidFill>
                                  <a:schemeClr val="accent6">
                                    <a:lumMod val="50000"/>
                                  </a:schemeClr>
                                </a:solidFill>
                                <a:latin typeface="Cambria Math" panose="02040503050406030204" pitchFamily="18" charset="0"/>
                              </a:rPr>
                            </m:ctrlPr>
                          </m:dPr>
                          <m:e>
                            <m:eqArr>
                              <m:eqArrPr>
                                <m:ctrlPr>
                                  <a:rPr lang="en-US" sz="900" i="1" dirty="0" smtClean="0">
                                    <a:solidFill>
                                      <a:schemeClr val="accent6">
                                        <a:lumMod val="50000"/>
                                      </a:schemeClr>
                                    </a:solidFill>
                                    <a:latin typeface="Cambria Math" panose="02040503050406030204" pitchFamily="18" charset="0"/>
                                  </a:rPr>
                                </m:ctrlPr>
                              </m:eqArrPr>
                              <m:e>
                                <m:r>
                                  <a:rPr lang="en-US" sz="900" b="0" i="1" dirty="0" smtClean="0">
                                    <a:solidFill>
                                      <a:schemeClr val="accent6">
                                        <a:lumMod val="50000"/>
                                      </a:schemeClr>
                                    </a:solidFill>
                                    <a:latin typeface="Cambria Math" panose="02040503050406030204" pitchFamily="18" charset="0"/>
                                  </a:rPr>
                                  <m:t>0,                                                  </m:t>
                                </m:r>
                                <m:sSub>
                                  <m:sSubPr>
                                    <m:ctrlPr>
                                      <a:rPr lang="en-US" sz="900" b="0" i="1" dirty="0" smtClean="0">
                                        <a:solidFill>
                                          <a:schemeClr val="accent6">
                                            <a:lumMod val="50000"/>
                                          </a:schemeClr>
                                        </a:solidFill>
                                        <a:latin typeface="Cambria Math" panose="02040503050406030204" pitchFamily="18" charset="0"/>
                                      </a:rPr>
                                    </m:ctrlPr>
                                  </m:sSubPr>
                                  <m:e>
                                    <m:r>
                                      <a:rPr lang="en-US" sz="900" b="0" i="1" dirty="0" smtClean="0">
                                        <a:solidFill>
                                          <a:schemeClr val="accent6">
                                            <a:lumMod val="50000"/>
                                          </a:schemeClr>
                                        </a:solidFill>
                                        <a:latin typeface="Cambria Math" panose="02040503050406030204" pitchFamily="18" charset="0"/>
                                      </a:rPr>
                                      <m:t>𝑡</m:t>
                                    </m:r>
                                  </m:e>
                                  <m:sub>
                                    <m:r>
                                      <a:rPr lang="en-US" sz="900" b="0" i="1" dirty="0" smtClean="0">
                                        <a:solidFill>
                                          <a:schemeClr val="accent6">
                                            <a:lumMod val="50000"/>
                                          </a:schemeClr>
                                        </a:solidFill>
                                        <a:latin typeface="Cambria Math" panose="02040503050406030204" pitchFamily="18" charset="0"/>
                                      </a:rPr>
                                      <m:t>𝑛</m:t>
                                    </m:r>
                                  </m:sub>
                                </m:sSub>
                                <m:r>
                                  <a:rPr lang="en-US" sz="900" b="0" i="1" dirty="0" smtClean="0">
                                    <a:solidFill>
                                      <a:schemeClr val="accent6">
                                        <a:lumMod val="50000"/>
                                      </a:schemeClr>
                                    </a:solidFill>
                                    <a:latin typeface="Cambria Math" panose="02040503050406030204" pitchFamily="18" charset="0"/>
                                  </a:rPr>
                                  <m:t>=0</m:t>
                                </m:r>
                              </m:e>
                              <m:e>
                                <m:acc>
                                  <m:accPr>
                                    <m:chr m:val="̇"/>
                                    <m:ctrlPr>
                                      <a:rPr lang="en-US" sz="900" i="1" dirty="0" smtClean="0">
                                        <a:solidFill>
                                          <a:schemeClr val="accent6">
                                            <a:lumMod val="50000"/>
                                          </a:schemeClr>
                                        </a:solidFill>
                                        <a:latin typeface="Cambria Math" panose="02040503050406030204" pitchFamily="18" charset="0"/>
                                        <a:ea typeface="Cambria Math" panose="02040503050406030204" pitchFamily="18" charset="0"/>
                                      </a:rPr>
                                    </m:ctrlPr>
                                  </m:accPr>
                                  <m:e>
                                    <m:r>
                                      <a:rPr lang="en-US" sz="900" i="1" dirty="0">
                                        <a:solidFill>
                                          <a:schemeClr val="accent6">
                                            <a:lumMod val="50000"/>
                                          </a:schemeClr>
                                        </a:solidFill>
                                        <a:latin typeface="Cambria Math" panose="02040503050406030204" pitchFamily="18" charset="0"/>
                                      </a:rPr>
                                      <m:t>𝛾</m:t>
                                    </m:r>
                                    <m:r>
                                      <a:rPr lang="en-US" sz="900" i="1" baseline="-25000" dirty="0">
                                        <a:solidFill>
                                          <a:schemeClr val="accent6">
                                            <a:lumMod val="50000"/>
                                          </a:schemeClr>
                                        </a:solidFill>
                                        <a:latin typeface="Cambria Math" panose="02040503050406030204" pitchFamily="18" charset="0"/>
                                      </a:rPr>
                                      <m:t>𝑛</m:t>
                                    </m:r>
                                  </m:e>
                                </m:acc>
                                <m:r>
                                  <a:rPr lang="en-US" sz="900" b="0" i="1" dirty="0" smtClean="0">
                                    <a:solidFill>
                                      <a:schemeClr val="accent6">
                                        <a:lumMod val="50000"/>
                                      </a:schemeClr>
                                    </a:solidFill>
                                    <a:latin typeface="Cambria Math" panose="02040503050406030204" pitchFamily="18" charset="0"/>
                                  </a:rPr>
                                  <m:t>+</m:t>
                                </m:r>
                                <m:r>
                                  <a:rPr lang="en-US" sz="900" b="0" i="1" dirty="0" smtClean="0">
                                    <a:solidFill>
                                      <a:schemeClr val="accent6">
                                        <a:lumMod val="50000"/>
                                      </a:schemeClr>
                                    </a:solidFill>
                                    <a:latin typeface="Cambria Math" panose="02040503050406030204" pitchFamily="18" charset="0"/>
                                  </a:rPr>
                                  <m:t>𝐼𝑛</m:t>
                                </m:r>
                                <m:r>
                                  <a:rPr lang="en-US" sz="900" b="0" i="1" dirty="0" smtClean="0">
                                    <a:solidFill>
                                      <a:schemeClr val="accent6">
                                        <a:lumMod val="50000"/>
                                      </a:schemeClr>
                                    </a:solidFill>
                                    <a:latin typeface="Cambria Math" panose="02040503050406030204" pitchFamily="18" charset="0"/>
                                  </a:rPr>
                                  <m:t>⋅ </m:t>
                                </m:r>
                                <m:nary>
                                  <m:naryPr>
                                    <m:chr m:val="∑"/>
                                    <m:supHide m:val="on"/>
                                    <m:ctrlPr>
                                      <a:rPr lang="en-US" sz="900" b="0" i="1" dirty="0" smtClean="0">
                                        <a:solidFill>
                                          <a:schemeClr val="accent6">
                                            <a:lumMod val="50000"/>
                                          </a:schemeClr>
                                        </a:solidFill>
                                        <a:latin typeface="Cambria Math" panose="02040503050406030204" pitchFamily="18" charset="0"/>
                                      </a:rPr>
                                    </m:ctrlPr>
                                  </m:naryPr>
                                  <m:sub>
                                    <m:r>
                                      <a:rPr lang="en-US" sz="900" b="0" i="1" dirty="0" smtClean="0">
                                        <a:solidFill>
                                          <a:schemeClr val="accent6">
                                            <a:lumMod val="50000"/>
                                          </a:schemeClr>
                                        </a:solidFill>
                                        <a:latin typeface="Cambria Math" panose="02040503050406030204" pitchFamily="18" charset="0"/>
                                      </a:rPr>
                                      <m:t>𝑖</m:t>
                                    </m:r>
                                    <m:r>
                                      <a:rPr lang="en-US" sz="900" b="0" i="1" dirty="0" smtClean="0">
                                        <a:solidFill>
                                          <a:schemeClr val="accent6">
                                            <a:lumMod val="50000"/>
                                          </a:schemeClr>
                                        </a:solidFill>
                                        <a:latin typeface="Cambria Math" panose="02040503050406030204" pitchFamily="18" charset="0"/>
                                      </a:rPr>
                                      <m:t>∈</m:t>
                                    </m:r>
                                    <m:r>
                                      <a:rPr lang="en-US" sz="900" b="0" i="1" dirty="0" smtClean="0">
                                        <a:solidFill>
                                          <a:schemeClr val="accent6">
                                            <a:lumMod val="50000"/>
                                          </a:schemeClr>
                                        </a:solidFill>
                                        <a:latin typeface="Cambria Math" panose="02040503050406030204" pitchFamily="18" charset="0"/>
                                      </a:rPr>
                                      <m:t>𝑖𝑛𝑠𝑐𝑜𝑝𝑒</m:t>
                                    </m:r>
                                    <m:r>
                                      <a:rPr lang="en-US" sz="900" b="0" i="1" dirty="0" smtClean="0">
                                        <a:solidFill>
                                          <a:schemeClr val="accent6">
                                            <a:lumMod val="50000"/>
                                          </a:schemeClr>
                                        </a:solidFill>
                                        <a:latin typeface="Cambria Math" panose="02040503050406030204" pitchFamily="18" charset="0"/>
                                      </a:rPr>
                                      <m:t>(</m:t>
                                    </m:r>
                                    <m:r>
                                      <a:rPr lang="en-US" sz="900" b="0" i="1" dirty="0" smtClean="0">
                                        <a:solidFill>
                                          <a:schemeClr val="accent6">
                                            <a:lumMod val="50000"/>
                                          </a:schemeClr>
                                        </a:solidFill>
                                        <a:latin typeface="Cambria Math" panose="02040503050406030204" pitchFamily="18" charset="0"/>
                                      </a:rPr>
                                      <m:t>𝑛</m:t>
                                    </m:r>
                                    <m:r>
                                      <a:rPr lang="en-US" sz="900" b="0" i="1" dirty="0" smtClean="0">
                                        <a:solidFill>
                                          <a:schemeClr val="accent6">
                                            <a:lumMod val="50000"/>
                                          </a:schemeClr>
                                        </a:solidFill>
                                        <a:latin typeface="Cambria Math" panose="02040503050406030204" pitchFamily="18" charset="0"/>
                                      </a:rPr>
                                      <m:t>)</m:t>
                                    </m:r>
                                  </m:sub>
                                  <m:sup/>
                                  <m:e>
                                    <m:acc>
                                      <m:accPr>
                                        <m:chr m:val="̇"/>
                                        <m:ctrlPr>
                                          <a:rPr lang="en-US" sz="900" b="0" i="1" dirty="0" smtClean="0">
                                            <a:solidFill>
                                              <a:schemeClr val="accent6">
                                                <a:lumMod val="50000"/>
                                              </a:schemeClr>
                                            </a:solidFill>
                                            <a:latin typeface="Cambria Math" panose="02040503050406030204" pitchFamily="18" charset="0"/>
                                            <a:ea typeface="Cambria Math" panose="02040503050406030204" pitchFamily="18" charset="0"/>
                                          </a:rPr>
                                        </m:ctrlPr>
                                      </m:accPr>
                                      <m:e>
                                        <m:r>
                                          <a:rPr lang="en-US" sz="900" i="1" dirty="0">
                                            <a:solidFill>
                                              <a:schemeClr val="accent6">
                                                <a:lumMod val="50000"/>
                                              </a:schemeClr>
                                            </a:solidFill>
                                            <a:latin typeface="Cambria Math" panose="02040503050406030204" pitchFamily="18" charset="0"/>
                                            <a:ea typeface="Cambria Math" panose="02040503050406030204" pitchFamily="18" charset="0"/>
                                          </a:rPr>
                                          <m:t>𝜔</m:t>
                                        </m:r>
                                      </m:e>
                                    </m:acc>
                                    <m:r>
                                      <a:rPr lang="en-US" sz="900" b="0" i="1" baseline="-25000" dirty="0" smtClean="0">
                                        <a:solidFill>
                                          <a:schemeClr val="accent6">
                                            <a:lumMod val="50000"/>
                                          </a:schemeClr>
                                        </a:solidFill>
                                        <a:latin typeface="Cambria Math" panose="02040503050406030204" pitchFamily="18" charset="0"/>
                                        <a:ea typeface="Cambria Math" panose="02040503050406030204" pitchFamily="18" charset="0"/>
                                      </a:rPr>
                                      <m:t>𝑖</m:t>
                                    </m:r>
                                    <m:d>
                                      <m:dPr>
                                        <m:ctrlPr>
                                          <a:rPr lang="en-US" sz="900" b="0" i="1" dirty="0" smtClean="0">
                                            <a:solidFill>
                                              <a:schemeClr val="accent6">
                                                <a:lumMod val="50000"/>
                                              </a:schemeClr>
                                            </a:solidFill>
                                            <a:latin typeface="Cambria Math" panose="02040503050406030204" pitchFamily="18" charset="0"/>
                                            <a:ea typeface="Cambria Math" panose="02040503050406030204" pitchFamily="18" charset="0"/>
                                          </a:rPr>
                                        </m:ctrlPr>
                                      </m:dPr>
                                      <m:e>
                                        <m:r>
                                          <a:rPr lang="en-US" sz="900" i="1" dirty="0" err="1">
                                            <a:solidFill>
                                              <a:schemeClr val="accent6">
                                                <a:lumMod val="50000"/>
                                              </a:schemeClr>
                                            </a:solidFill>
                                            <a:latin typeface="Cambria Math" panose="02040503050406030204" pitchFamily="18" charset="0"/>
                                            <a:ea typeface="Cambria Math" panose="02040503050406030204" pitchFamily="18" charset="0"/>
                                          </a:rPr>
                                          <m:t>𝑡</m:t>
                                        </m:r>
                                        <m:r>
                                          <a:rPr lang="en-US" sz="900" b="0" i="1" baseline="-25000" dirty="0" smtClean="0">
                                            <a:solidFill>
                                              <a:schemeClr val="accent6">
                                                <a:lumMod val="50000"/>
                                              </a:schemeClr>
                                            </a:solidFill>
                                            <a:latin typeface="Cambria Math" panose="02040503050406030204" pitchFamily="18" charset="0"/>
                                            <a:ea typeface="Cambria Math" panose="02040503050406030204" pitchFamily="18" charset="0"/>
                                          </a:rPr>
                                          <m:t>𝑖</m:t>
                                        </m:r>
                                      </m:e>
                                    </m:d>
                                    <m:r>
                                      <a:rPr lang="en-US" sz="900" b="0" i="1" dirty="0" smtClean="0">
                                        <a:solidFill>
                                          <a:schemeClr val="accent6">
                                            <a:lumMod val="50000"/>
                                          </a:schemeClr>
                                        </a:solidFill>
                                        <a:latin typeface="Cambria Math" panose="02040503050406030204" pitchFamily="18" charset="0"/>
                                      </a:rPr>
                                      <m:t>,   </m:t>
                                    </m:r>
                                    <m:sSub>
                                      <m:sSubPr>
                                        <m:ctrlPr>
                                          <a:rPr lang="en-US" sz="900" b="0" i="1" dirty="0" smtClean="0">
                                            <a:solidFill>
                                              <a:schemeClr val="accent6">
                                                <a:lumMod val="50000"/>
                                              </a:schemeClr>
                                            </a:solidFill>
                                            <a:latin typeface="Cambria Math" panose="02040503050406030204" pitchFamily="18" charset="0"/>
                                          </a:rPr>
                                        </m:ctrlPr>
                                      </m:sSubPr>
                                      <m:e>
                                        <m:r>
                                          <a:rPr lang="en-US" sz="900" b="0" i="1" dirty="0" smtClean="0">
                                            <a:solidFill>
                                              <a:schemeClr val="accent6">
                                                <a:lumMod val="50000"/>
                                              </a:schemeClr>
                                            </a:solidFill>
                                            <a:latin typeface="Cambria Math" panose="02040503050406030204" pitchFamily="18" charset="0"/>
                                          </a:rPr>
                                          <m:t>𝑡</m:t>
                                        </m:r>
                                      </m:e>
                                      <m:sub>
                                        <m:r>
                                          <a:rPr lang="en-US" sz="900" b="0" i="1" dirty="0" smtClean="0">
                                            <a:solidFill>
                                              <a:schemeClr val="accent6">
                                                <a:lumMod val="50000"/>
                                              </a:schemeClr>
                                            </a:solidFill>
                                            <a:latin typeface="Cambria Math" panose="02040503050406030204" pitchFamily="18" charset="0"/>
                                          </a:rPr>
                                          <m:t>𝑛</m:t>
                                        </m:r>
                                      </m:sub>
                                    </m:sSub>
                                    <m:r>
                                      <a:rPr lang="en-US" sz="900" b="0" i="1" dirty="0" smtClean="0">
                                        <a:solidFill>
                                          <a:schemeClr val="accent6">
                                            <a:lumMod val="50000"/>
                                          </a:schemeClr>
                                        </a:solidFill>
                                        <a:latin typeface="Cambria Math" panose="02040503050406030204" pitchFamily="18" charset="0"/>
                                      </a:rPr>
                                      <m:t>≥1</m:t>
                                    </m:r>
                                  </m:e>
                                </m:nary>
                              </m:e>
                            </m:eqArr>
                          </m:e>
                        </m:d>
                      </m:oMath>
                    </m:oMathPara>
                  </a14:m>
                  <a:endParaRPr lang="en-US" sz="900" dirty="0">
                    <a:solidFill>
                      <a:schemeClr val="accent6">
                        <a:lumMod val="50000"/>
                      </a:schemeClr>
                    </a:solidFill>
                  </a:endParaRPr>
                </a:p>
              </p:txBody>
            </p:sp>
          </mc:Choice>
          <mc:Fallback>
            <p:sp>
              <p:nvSpPr>
                <p:cNvPr id="71" name="TextBox 70">
                  <a:extLst>
                    <a:ext uri="{FF2B5EF4-FFF2-40B4-BE49-F238E27FC236}">
                      <a16:creationId xmlns:a16="http://schemas.microsoft.com/office/drawing/2014/main" id="{845565BE-A742-448B-95DD-A54BAB0A3CFD}"/>
                    </a:ext>
                  </a:extLst>
                </p:cNvPr>
                <p:cNvSpPr txBox="1">
                  <a:spLocks noRot="1" noChangeAspect="1" noMove="1" noResize="1" noEditPoints="1" noAdjustHandles="1" noChangeArrowheads="1" noChangeShapeType="1" noTextEdit="1"/>
                </p:cNvSpPr>
                <p:nvPr/>
              </p:nvSpPr>
              <p:spPr>
                <a:xfrm>
                  <a:off x="9172002" y="2012414"/>
                  <a:ext cx="2777555" cy="609141"/>
                </a:xfrm>
                <a:prstGeom prst="rect">
                  <a:avLst/>
                </a:prstGeom>
                <a:blipFill>
                  <a:blip r:embed="rId7"/>
                  <a:stretch>
                    <a:fillRect t="-51456" b="-100971"/>
                  </a:stretch>
                </a:blipFill>
                <a:ln w="19050">
                  <a:solidFill>
                    <a:schemeClr val="bg2">
                      <a:lumMod val="50000"/>
                    </a:schemeClr>
                  </a:solidFill>
                  <a:prstDash val="dash"/>
                </a:ln>
              </p:spPr>
              <p:txBody>
                <a:bodyPr/>
                <a:lstStyle/>
                <a:p>
                  <a:r>
                    <a:rPr lang="en-US">
                      <a:noFill/>
                    </a:rPr>
                    <a:t> </a:t>
                  </a:r>
                </a:p>
              </p:txBody>
            </p:sp>
          </mc:Fallback>
        </mc:AlternateContent>
        <p:grpSp>
          <p:nvGrpSpPr>
            <p:cNvPr id="70" name="Group 69">
              <a:extLst>
                <a:ext uri="{FF2B5EF4-FFF2-40B4-BE49-F238E27FC236}">
                  <a16:creationId xmlns:a16="http://schemas.microsoft.com/office/drawing/2014/main" id="{6BE2F05C-E749-43DC-89DB-63CF76ECBA31}"/>
                </a:ext>
              </a:extLst>
            </p:cNvPr>
            <p:cNvGrpSpPr/>
            <p:nvPr/>
          </p:nvGrpSpPr>
          <p:grpSpPr>
            <a:xfrm>
              <a:off x="3486150" y="1551155"/>
              <a:ext cx="8358187" cy="973980"/>
              <a:chOff x="3486150" y="1551155"/>
              <a:chExt cx="8358187" cy="973980"/>
            </a:xfrm>
          </p:grpSpPr>
          <p:sp>
            <p:nvSpPr>
              <p:cNvPr id="57" name="Rectangle 56">
                <a:extLst>
                  <a:ext uri="{FF2B5EF4-FFF2-40B4-BE49-F238E27FC236}">
                    <a16:creationId xmlns:a16="http://schemas.microsoft.com/office/drawing/2014/main" id="{2EFC1BF5-F7F0-4B61-9FDF-5A18BFD1EEF8}"/>
                  </a:ext>
                </a:extLst>
              </p:cNvPr>
              <p:cNvSpPr/>
              <p:nvPr/>
            </p:nvSpPr>
            <p:spPr>
              <a:xfrm>
                <a:off x="3486150" y="1975066"/>
                <a:ext cx="1343025" cy="550069"/>
              </a:xfrm>
              <a:prstGeom prst="rect">
                <a:avLst/>
              </a:prstGeom>
              <a:no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58" name="TextBox 57">
                <a:extLst>
                  <a:ext uri="{FF2B5EF4-FFF2-40B4-BE49-F238E27FC236}">
                    <a16:creationId xmlns:a16="http://schemas.microsoft.com/office/drawing/2014/main" id="{7D6646FC-F0E7-4A52-8548-D2553E0395C9}"/>
                  </a:ext>
                </a:extLst>
              </p:cNvPr>
              <p:cNvSpPr txBox="1"/>
              <p:nvPr/>
            </p:nvSpPr>
            <p:spPr>
              <a:xfrm>
                <a:off x="5260180" y="1551155"/>
                <a:ext cx="6584157" cy="461665"/>
              </a:xfrm>
              <a:prstGeom prst="rect">
                <a:avLst/>
              </a:prstGeom>
              <a:noFill/>
              <a:ln w="19050">
                <a:solidFill>
                  <a:schemeClr val="bg2">
                    <a:lumMod val="50000"/>
                  </a:schemeClr>
                </a:solidFill>
                <a:prstDash val="dash"/>
              </a:ln>
            </p:spPr>
            <p:txBody>
              <a:bodyPr wrap="square" rtlCol="0">
                <a:spAutoFit/>
              </a:bodyPr>
              <a:lstStyle/>
              <a:p>
                <a:r>
                  <a:rPr lang="en-US" sz="2400" dirty="0">
                    <a:solidFill>
                      <a:schemeClr val="accent6">
                        <a:lumMod val="50000"/>
                      </a:schemeClr>
                    </a:solidFill>
                  </a:rPr>
                  <a:t>Recursive definition for embedded summary nodes</a:t>
                </a:r>
                <a:endParaRPr lang="en-US" sz="2400" baseline="-25000" dirty="0">
                  <a:solidFill>
                    <a:schemeClr val="accent6">
                      <a:lumMod val="50000"/>
                    </a:schemeClr>
                  </a:solidFill>
                </a:endParaRPr>
              </a:p>
            </p:txBody>
          </p:sp>
          <p:cxnSp>
            <p:nvCxnSpPr>
              <p:cNvPr id="59" name="Connector: Elbow 58">
                <a:extLst>
                  <a:ext uri="{FF2B5EF4-FFF2-40B4-BE49-F238E27FC236}">
                    <a16:creationId xmlns:a16="http://schemas.microsoft.com/office/drawing/2014/main" id="{D53DEE2A-423F-4FB5-8CDB-FBEE33DC3E07}"/>
                  </a:ext>
                </a:extLst>
              </p:cNvPr>
              <p:cNvCxnSpPr>
                <a:cxnSpLocks/>
                <a:stCxn id="58" idx="1"/>
                <a:endCxn id="57" idx="3"/>
              </p:cNvCxnSpPr>
              <p:nvPr/>
            </p:nvCxnSpPr>
            <p:spPr>
              <a:xfrm rot="10800000" flipV="1">
                <a:off x="4829176" y="1781987"/>
                <a:ext cx="431005" cy="468113"/>
              </a:xfrm>
              <a:prstGeom prst="bentConnector3">
                <a:avLst>
                  <a:gd name="adj1" fmla="val 50000"/>
                </a:avLst>
              </a:prstGeom>
              <a:ln w="1905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sp>
        <p:nvSpPr>
          <p:cNvPr id="5" name="Slide Number Placeholder 4">
            <a:extLst>
              <a:ext uri="{FF2B5EF4-FFF2-40B4-BE49-F238E27FC236}">
                <a16:creationId xmlns:a16="http://schemas.microsoft.com/office/drawing/2014/main" id="{25E58A60-1F42-40E9-82EF-72080163E82A}"/>
              </a:ext>
            </a:extLst>
          </p:cNvPr>
          <p:cNvSpPr>
            <a:spLocks noGrp="1"/>
          </p:cNvSpPr>
          <p:nvPr>
            <p:ph type="sldNum" sz="quarter" idx="12"/>
          </p:nvPr>
        </p:nvSpPr>
        <p:spPr/>
        <p:txBody>
          <a:bodyPr/>
          <a:lstStyle/>
          <a:p>
            <a:fld id="{C0DF9C1F-DB74-1E4B-8839-30A600129FD3}" type="slidenum">
              <a:rPr lang="en-US" smtClean="0"/>
              <a:t>44</a:t>
            </a:fld>
            <a:endParaRPr lang="en-US"/>
          </a:p>
        </p:txBody>
      </p:sp>
    </p:spTree>
    <p:extLst>
      <p:ext uri="{BB962C8B-B14F-4D97-AF65-F5344CB8AC3E}">
        <p14:creationId xmlns:p14="http://schemas.microsoft.com/office/powerpoint/2010/main" val="409699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905C2A-C78D-417C-BDEB-2FD7AF29D966}"/>
              </a:ext>
            </a:extLst>
          </p:cNvPr>
          <p:cNvSpPr>
            <a:spLocks noGrp="1"/>
          </p:cNvSpPr>
          <p:nvPr>
            <p:ph type="ctrTitle"/>
          </p:nvPr>
        </p:nvSpPr>
        <p:spPr>
          <a:xfrm>
            <a:off x="1524000" y="1122363"/>
            <a:ext cx="9144000" cy="2387600"/>
          </a:xfrm>
        </p:spPr>
        <p:txBody>
          <a:bodyPr/>
          <a:lstStyle/>
          <a:p>
            <a:pPr algn="ctr"/>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b="1" dirty="0">
                <a:solidFill>
                  <a:schemeClr val="accent6">
                    <a:lumMod val="50000"/>
                  </a:schemeClr>
                </a:solidFill>
              </a:rPr>
              <a:t>: Hardware Mechanism</a:t>
            </a:r>
          </a:p>
        </p:txBody>
      </p:sp>
      <p:sp>
        <p:nvSpPr>
          <p:cNvPr id="6" name="Subtitle 5">
            <a:extLst>
              <a:ext uri="{FF2B5EF4-FFF2-40B4-BE49-F238E27FC236}">
                <a16:creationId xmlns:a16="http://schemas.microsoft.com/office/drawing/2014/main" id="{3E48B2B0-29F2-4E99-B153-B7275D4502B3}"/>
              </a:ext>
            </a:extLst>
          </p:cNvPr>
          <p:cNvSpPr>
            <a:spLocks noGrp="1"/>
          </p:cNvSpPr>
          <p:nvPr>
            <p:ph type="subTitle" idx="1"/>
          </p:nvPr>
        </p:nvSpPr>
        <p:spPr/>
        <p:txBody>
          <a:bodyPr/>
          <a:lstStyle/>
          <a:p>
            <a:r>
              <a:rPr lang="en-US" dirty="0">
                <a:solidFill>
                  <a:schemeClr val="accent6">
                    <a:lumMod val="50000"/>
                  </a:schemeClr>
                </a:solidFill>
              </a:rPr>
              <a:t>(Proposed)</a:t>
            </a:r>
          </a:p>
        </p:txBody>
      </p:sp>
      <p:sp>
        <p:nvSpPr>
          <p:cNvPr id="3" name="Slide Number Placeholder 2">
            <a:extLst>
              <a:ext uri="{FF2B5EF4-FFF2-40B4-BE49-F238E27FC236}">
                <a16:creationId xmlns:a16="http://schemas.microsoft.com/office/drawing/2014/main" id="{594C37EF-19DE-4382-BB04-68E9012C65A3}"/>
              </a:ext>
            </a:extLst>
          </p:cNvPr>
          <p:cNvSpPr>
            <a:spLocks noGrp="1"/>
          </p:cNvSpPr>
          <p:nvPr>
            <p:ph type="sldNum" sz="quarter" idx="12"/>
          </p:nvPr>
        </p:nvSpPr>
        <p:spPr/>
        <p:txBody>
          <a:bodyPr/>
          <a:lstStyle/>
          <a:p>
            <a:fld id="{C0DF9C1F-DB74-1E4B-8839-30A600129FD3}" type="slidenum">
              <a:rPr lang="en-US" smtClean="0"/>
              <a:t>45</a:t>
            </a:fld>
            <a:endParaRPr lang="en-US" dirty="0"/>
          </a:p>
        </p:txBody>
      </p:sp>
    </p:spTree>
    <p:extLst>
      <p:ext uri="{BB962C8B-B14F-4D97-AF65-F5344CB8AC3E}">
        <p14:creationId xmlns:p14="http://schemas.microsoft.com/office/powerpoint/2010/main" val="557107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E92E5-ED36-4561-A3DC-F9A7400120E5}"/>
              </a:ext>
            </a:extLst>
          </p:cNvPr>
          <p:cNvSpPr>
            <a:spLocks noGrp="1"/>
          </p:cNvSpPr>
          <p:nvPr>
            <p:ph type="title"/>
          </p:nvPr>
        </p:nvSpPr>
        <p:spPr/>
        <p:txBody>
          <a:bodyPr/>
          <a:lstStyle/>
          <a:p>
            <a:pPr algn="ctr"/>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b="1" dirty="0">
                <a:solidFill>
                  <a:schemeClr val="accent6">
                    <a:lumMod val="50000"/>
                  </a:schemeClr>
                </a:solidFill>
              </a:rPr>
              <a:t>: Hardware Mechanism</a:t>
            </a:r>
          </a:p>
        </p:txBody>
      </p:sp>
      <p:sp>
        <p:nvSpPr>
          <p:cNvPr id="4" name="Content Placeholder 2">
            <a:extLst>
              <a:ext uri="{FF2B5EF4-FFF2-40B4-BE49-F238E27FC236}">
                <a16:creationId xmlns:a16="http://schemas.microsoft.com/office/drawing/2014/main" id="{89E2D8A6-4ACD-4142-B299-632D19A37DBF}"/>
              </a:ext>
            </a:extLst>
          </p:cNvPr>
          <p:cNvSpPr>
            <a:spLocks noGrp="1"/>
          </p:cNvSpPr>
          <p:nvPr>
            <p:ph idx="1"/>
          </p:nvPr>
        </p:nvSpPr>
        <p:spPr>
          <a:xfrm>
            <a:off x="838199" y="2306729"/>
            <a:ext cx="4069735" cy="2308430"/>
          </a:xfrm>
        </p:spPr>
        <p:txBody>
          <a:bodyPr anchor="ctr">
            <a:normAutofit/>
          </a:bodyPr>
          <a:lstStyle/>
          <a:p>
            <a:pPr marL="0" indent="0">
              <a:buNone/>
            </a:pPr>
            <a:r>
              <a:rPr lang="en-US" b="1" dirty="0">
                <a:solidFill>
                  <a:schemeClr val="accent6">
                    <a:lumMod val="50000"/>
                  </a:schemeClr>
                </a:solidFill>
              </a:rPr>
              <a:t>Two</a:t>
            </a:r>
            <a:r>
              <a:rPr lang="en-US" dirty="0">
                <a:solidFill>
                  <a:schemeClr val="accent6">
                    <a:lumMod val="50000"/>
                  </a:schemeClr>
                </a:solidFill>
              </a:rPr>
              <a:t> Parts</a:t>
            </a:r>
          </a:p>
          <a:p>
            <a:pPr marL="514350" indent="-514350">
              <a:buFont typeface="+mj-lt"/>
              <a:buAutoNum type="arabicPeriod"/>
            </a:pPr>
            <a:r>
              <a:rPr lang="en-US" dirty="0">
                <a:solidFill>
                  <a:schemeClr val="accent6">
                    <a:lumMod val="50000"/>
                  </a:schemeClr>
                </a:solidFill>
              </a:rPr>
              <a:t>An </a:t>
            </a:r>
            <a:r>
              <a:rPr lang="en-US" b="1" dirty="0">
                <a:solidFill>
                  <a:schemeClr val="accent6">
                    <a:lumMod val="50000"/>
                  </a:schemeClr>
                </a:solidFill>
                <a:latin typeface="Courier New" panose="02070309020205020404" pitchFamily="49" charset="0"/>
                <a:cs typeface="Courier New" panose="02070309020205020404" pitchFamily="49" charset="0"/>
              </a:rPr>
              <a:t>XFLICT</a:t>
            </a:r>
            <a:r>
              <a:rPr lang="en-US" b="1" dirty="0">
                <a:solidFill>
                  <a:schemeClr val="accent6">
                    <a:lumMod val="50000"/>
                  </a:schemeClr>
                </a:solidFill>
                <a:cs typeface="Courier New" panose="02070309020205020404" pitchFamily="49" charset="0"/>
              </a:rPr>
              <a:t> </a:t>
            </a:r>
            <a:r>
              <a:rPr lang="en-US" dirty="0">
                <a:solidFill>
                  <a:schemeClr val="accent6">
                    <a:lumMod val="50000"/>
                  </a:schemeClr>
                </a:solidFill>
              </a:rPr>
              <a:t>interrupt.</a:t>
            </a:r>
          </a:p>
          <a:p>
            <a:pPr marL="514350" indent="-514350">
              <a:buFont typeface="+mj-lt"/>
              <a:buAutoNum type="arabicPeriod"/>
            </a:pPr>
            <a:r>
              <a:rPr lang="en-US" dirty="0">
                <a:solidFill>
                  <a:schemeClr val="accent6">
                    <a:lumMod val="50000"/>
                  </a:schemeClr>
                </a:solidFill>
                <a:cs typeface="Courier New" panose="02070309020205020404" pitchFamily="49" charset="0"/>
              </a:rPr>
              <a:t>An </a:t>
            </a:r>
            <a:r>
              <a:rPr lang="en-US" b="1" dirty="0">
                <a:solidFill>
                  <a:schemeClr val="accent6">
                    <a:lumMod val="50000"/>
                  </a:schemeClr>
                </a:solidFill>
                <a:latin typeface="Courier New" panose="02070309020205020404" pitchFamily="49" charset="0"/>
                <a:cs typeface="Courier New" panose="02070309020205020404" pitchFamily="49" charset="0"/>
              </a:rPr>
              <a:t>XFLICT_TABLE</a:t>
            </a:r>
            <a:r>
              <a:rPr lang="en-US" dirty="0">
                <a:solidFill>
                  <a:schemeClr val="accent6">
                    <a:lumMod val="50000"/>
                  </a:schemeClr>
                </a:solidFill>
              </a:rPr>
              <a:t> of addresses to raise the conflict for.</a:t>
            </a:r>
            <a:endParaRPr lang="en-US" b="1" dirty="0">
              <a:solidFill>
                <a:schemeClr val="accent6">
                  <a:lumMod val="50000"/>
                </a:schemeClr>
              </a:solidFill>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65C921E-E619-4338-9E0E-BC898F029187}"/>
                  </a:ext>
                </a:extLst>
              </p:cNvPr>
              <p:cNvSpPr/>
              <p:nvPr/>
            </p:nvSpPr>
            <p:spPr>
              <a:xfrm>
                <a:off x="4913544" y="323883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h</m:t>
                      </m:r>
                    </m:oMath>
                  </m:oMathPara>
                </a14:m>
                <a:endParaRPr lang="en-US" sz="2400" dirty="0">
                  <a:solidFill>
                    <a:schemeClr val="accent6">
                      <a:lumMod val="50000"/>
                    </a:schemeClr>
                  </a:solidFill>
                </a:endParaRPr>
              </a:p>
            </p:txBody>
          </p:sp>
        </mc:Choice>
        <mc:Fallback xmlns="">
          <p:sp>
            <p:nvSpPr>
              <p:cNvPr id="5" name="Rectangle 4">
                <a:extLst>
                  <a:ext uri="{FF2B5EF4-FFF2-40B4-BE49-F238E27FC236}">
                    <a16:creationId xmlns:a16="http://schemas.microsoft.com/office/drawing/2014/main" id="{C65C921E-E619-4338-9E0E-BC898F029187}"/>
                  </a:ext>
                </a:extLst>
              </p:cNvPr>
              <p:cNvSpPr>
                <a:spLocks noRot="1" noChangeAspect="1" noMove="1" noResize="1" noEditPoints="1" noAdjustHandles="1" noChangeArrowheads="1" noChangeShapeType="1" noTextEdit="1"/>
              </p:cNvSpPr>
              <p:nvPr/>
            </p:nvSpPr>
            <p:spPr>
              <a:xfrm>
                <a:off x="4913544" y="3238837"/>
                <a:ext cx="770084" cy="770084"/>
              </a:xfrm>
              <a:prstGeom prst="rect">
                <a:avLst/>
              </a:prstGeom>
              <a:blipFill>
                <a:blip r:embed="rId3"/>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B20CFEC-CB8D-44C1-AD9E-B070E0868B1A}"/>
                  </a:ext>
                </a:extLst>
              </p:cNvPr>
              <p:cNvSpPr/>
              <p:nvPr/>
            </p:nvSpPr>
            <p:spPr>
              <a:xfrm>
                <a:off x="6456693" y="4777183"/>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5</m:t>
                      </m:r>
                    </m:oMath>
                  </m:oMathPara>
                </a14:m>
                <a:endParaRPr lang="en-US" sz="2400" baseline="-25000" dirty="0">
                  <a:solidFill>
                    <a:schemeClr val="accent6">
                      <a:lumMod val="50000"/>
                    </a:schemeClr>
                  </a:solidFill>
                </a:endParaRPr>
              </a:p>
            </p:txBody>
          </p:sp>
        </mc:Choice>
        <mc:Fallback xmlns="">
          <p:sp>
            <p:nvSpPr>
              <p:cNvPr id="6" name="Rectangle 5">
                <a:extLst>
                  <a:ext uri="{FF2B5EF4-FFF2-40B4-BE49-F238E27FC236}">
                    <a16:creationId xmlns:a16="http://schemas.microsoft.com/office/drawing/2014/main" id="{5B20CFEC-CB8D-44C1-AD9E-B070E0868B1A}"/>
                  </a:ext>
                </a:extLst>
              </p:cNvPr>
              <p:cNvSpPr>
                <a:spLocks noRot="1" noChangeAspect="1" noMove="1" noResize="1" noEditPoints="1" noAdjustHandles="1" noChangeArrowheads="1" noChangeShapeType="1" noTextEdit="1"/>
              </p:cNvSpPr>
              <p:nvPr/>
            </p:nvSpPr>
            <p:spPr>
              <a:xfrm>
                <a:off x="6456693" y="4777183"/>
                <a:ext cx="770084" cy="770084"/>
              </a:xfrm>
              <a:prstGeom prst="rect">
                <a:avLst/>
              </a:prstGeom>
              <a:blipFill>
                <a:blip r:embed="rId4"/>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5E9A09A-02ED-42CC-A40F-356B95F91539}"/>
                  </a:ext>
                </a:extLst>
              </p:cNvPr>
              <p:cNvSpPr/>
              <p:nvPr/>
            </p:nvSpPr>
            <p:spPr>
              <a:xfrm>
                <a:off x="7994071" y="4777183"/>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6</m:t>
                      </m:r>
                    </m:oMath>
                  </m:oMathPara>
                </a14:m>
                <a:endParaRPr lang="en-US" sz="2400" dirty="0">
                  <a:solidFill>
                    <a:schemeClr val="accent6">
                      <a:lumMod val="50000"/>
                    </a:schemeClr>
                  </a:solidFill>
                </a:endParaRPr>
              </a:p>
            </p:txBody>
          </p:sp>
        </mc:Choice>
        <mc:Fallback xmlns="">
          <p:sp>
            <p:nvSpPr>
              <p:cNvPr id="7" name="Rectangle 6">
                <a:extLst>
                  <a:ext uri="{FF2B5EF4-FFF2-40B4-BE49-F238E27FC236}">
                    <a16:creationId xmlns:a16="http://schemas.microsoft.com/office/drawing/2014/main" id="{05E9A09A-02ED-42CC-A40F-356B95F91539}"/>
                  </a:ext>
                </a:extLst>
              </p:cNvPr>
              <p:cNvSpPr>
                <a:spLocks noRot="1" noChangeAspect="1" noMove="1" noResize="1" noEditPoints="1" noAdjustHandles="1" noChangeArrowheads="1" noChangeShapeType="1" noTextEdit="1"/>
              </p:cNvSpPr>
              <p:nvPr/>
            </p:nvSpPr>
            <p:spPr>
              <a:xfrm>
                <a:off x="7994071" y="4777183"/>
                <a:ext cx="770084" cy="770084"/>
              </a:xfrm>
              <a:prstGeom prst="rect">
                <a:avLst/>
              </a:prstGeom>
              <a:blipFill>
                <a:blip r:embed="rId5"/>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75C303A-0FB7-45E5-9C76-B260D89E2CCD}"/>
                  </a:ext>
                </a:extLst>
              </p:cNvPr>
              <p:cNvSpPr/>
              <p:nvPr/>
            </p:nvSpPr>
            <p:spPr>
              <a:xfrm>
                <a:off x="9534239" y="323883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accent6">
                              <a:lumMod val="50000"/>
                            </a:schemeClr>
                          </a:solidFill>
                          <a:latin typeface="Cambria Math" panose="02040503050406030204" pitchFamily="18" charset="0"/>
                        </a:rPr>
                        <m:t>𝑧</m:t>
                      </m:r>
                    </m:oMath>
                  </m:oMathPara>
                </a14:m>
                <a:endParaRPr lang="en-US" sz="2400" dirty="0">
                  <a:solidFill>
                    <a:schemeClr val="accent6">
                      <a:lumMod val="50000"/>
                    </a:schemeClr>
                  </a:solidFill>
                </a:endParaRPr>
              </a:p>
            </p:txBody>
          </p:sp>
        </mc:Choice>
        <mc:Fallback xmlns="">
          <p:sp>
            <p:nvSpPr>
              <p:cNvPr id="8" name="Rectangle 7">
                <a:extLst>
                  <a:ext uri="{FF2B5EF4-FFF2-40B4-BE49-F238E27FC236}">
                    <a16:creationId xmlns:a16="http://schemas.microsoft.com/office/drawing/2014/main" id="{D75C303A-0FB7-45E5-9C76-B260D89E2CCD}"/>
                  </a:ext>
                </a:extLst>
              </p:cNvPr>
              <p:cNvSpPr>
                <a:spLocks noRot="1" noChangeAspect="1" noMove="1" noResize="1" noEditPoints="1" noAdjustHandles="1" noChangeArrowheads="1" noChangeShapeType="1" noTextEdit="1"/>
              </p:cNvSpPr>
              <p:nvPr/>
            </p:nvSpPr>
            <p:spPr>
              <a:xfrm>
                <a:off x="9534239" y="3238837"/>
                <a:ext cx="770084" cy="770084"/>
              </a:xfrm>
              <a:prstGeom prst="rect">
                <a:avLst/>
              </a:prstGeom>
              <a:blipFill>
                <a:blip r:embed="rId6"/>
                <a:stretch>
                  <a:fillRect/>
                </a:stretch>
              </a:blipFill>
              <a:ln w="19050">
                <a:solidFill>
                  <a:schemeClr val="accent6">
                    <a:lumMod val="50000"/>
                  </a:schemeClr>
                </a:solidFill>
              </a:ln>
            </p:spPr>
            <p:txBody>
              <a:bodyPr/>
              <a:lstStyle/>
              <a:p>
                <a:r>
                  <a:rPr lang="en-US">
                    <a:noFill/>
                  </a:rPr>
                  <a:t> </a:t>
                </a:r>
              </a:p>
            </p:txBody>
          </p:sp>
        </mc:Fallback>
      </mc:AlternateContent>
      <p:grpSp>
        <p:nvGrpSpPr>
          <p:cNvPr id="9" name="Group 8">
            <a:extLst>
              <a:ext uri="{FF2B5EF4-FFF2-40B4-BE49-F238E27FC236}">
                <a16:creationId xmlns:a16="http://schemas.microsoft.com/office/drawing/2014/main" id="{82E12E16-2144-49F8-BF84-A30090D1F638}"/>
              </a:ext>
            </a:extLst>
          </p:cNvPr>
          <p:cNvGrpSpPr/>
          <p:nvPr/>
        </p:nvGrpSpPr>
        <p:grpSpPr>
          <a:xfrm>
            <a:off x="5298585" y="1700491"/>
            <a:ext cx="4235654" cy="2308430"/>
            <a:chOff x="5298585" y="1700491"/>
            <a:chExt cx="4235654" cy="2308430"/>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278CA75-A7E5-4A31-A424-0E81E64433E5}"/>
                    </a:ext>
                  </a:extLst>
                </p:cNvPr>
                <p:cNvSpPr/>
                <p:nvPr/>
              </p:nvSpPr>
              <p:spPr>
                <a:xfrm>
                  <a:off x="6456693" y="1700491"/>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1</m:t>
                        </m:r>
                      </m:oMath>
                    </m:oMathPara>
                  </a14:m>
                  <a:endParaRPr lang="en-US" sz="2400" dirty="0">
                    <a:solidFill>
                      <a:schemeClr val="accent6">
                        <a:lumMod val="50000"/>
                      </a:schemeClr>
                    </a:solidFill>
                  </a:endParaRPr>
                </a:p>
              </p:txBody>
            </p:sp>
          </mc:Choice>
          <mc:Fallback xmlns="">
            <p:sp>
              <p:nvSpPr>
                <p:cNvPr id="10" name="Rectangle 9">
                  <a:extLst>
                    <a:ext uri="{FF2B5EF4-FFF2-40B4-BE49-F238E27FC236}">
                      <a16:creationId xmlns:a16="http://schemas.microsoft.com/office/drawing/2014/main" id="{2278CA75-A7E5-4A31-A424-0E81E64433E5}"/>
                    </a:ext>
                  </a:extLst>
                </p:cNvPr>
                <p:cNvSpPr>
                  <a:spLocks noRot="1" noChangeAspect="1" noMove="1" noResize="1" noEditPoints="1" noAdjustHandles="1" noChangeArrowheads="1" noChangeShapeType="1" noTextEdit="1"/>
                </p:cNvSpPr>
                <p:nvPr/>
              </p:nvSpPr>
              <p:spPr>
                <a:xfrm>
                  <a:off x="6456693" y="1700491"/>
                  <a:ext cx="770084" cy="770084"/>
                </a:xfrm>
                <a:prstGeom prst="rect">
                  <a:avLst/>
                </a:prstGeom>
                <a:blipFill>
                  <a:blip r:embed="rId7"/>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FC35468-B759-42AE-9755-49810767CA31}"/>
                    </a:ext>
                  </a:extLst>
                </p:cNvPr>
                <p:cNvSpPr/>
                <p:nvPr/>
              </p:nvSpPr>
              <p:spPr>
                <a:xfrm>
                  <a:off x="6456693" y="323883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3</m:t>
                        </m:r>
                      </m:oMath>
                    </m:oMathPara>
                  </a14:m>
                  <a:endParaRPr lang="en-US" sz="2400" dirty="0">
                    <a:solidFill>
                      <a:schemeClr val="accent6">
                        <a:lumMod val="50000"/>
                      </a:schemeClr>
                    </a:solidFill>
                  </a:endParaRPr>
                </a:p>
              </p:txBody>
            </p:sp>
          </mc:Choice>
          <mc:Fallback xmlns="">
            <p:sp>
              <p:nvSpPr>
                <p:cNvPr id="11" name="Rectangle 10">
                  <a:extLst>
                    <a:ext uri="{FF2B5EF4-FFF2-40B4-BE49-F238E27FC236}">
                      <a16:creationId xmlns:a16="http://schemas.microsoft.com/office/drawing/2014/main" id="{2FC35468-B759-42AE-9755-49810767CA31}"/>
                    </a:ext>
                  </a:extLst>
                </p:cNvPr>
                <p:cNvSpPr>
                  <a:spLocks noRot="1" noChangeAspect="1" noMove="1" noResize="1" noEditPoints="1" noAdjustHandles="1" noChangeArrowheads="1" noChangeShapeType="1" noTextEdit="1"/>
                </p:cNvSpPr>
                <p:nvPr/>
              </p:nvSpPr>
              <p:spPr>
                <a:xfrm>
                  <a:off x="6456693" y="3238837"/>
                  <a:ext cx="770084" cy="770084"/>
                </a:xfrm>
                <a:prstGeom prst="rect">
                  <a:avLst/>
                </a:prstGeom>
                <a:blipFill>
                  <a:blip r:embed="rId8"/>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DABE69A-5F2F-4841-A315-512BF61462E4}"/>
                    </a:ext>
                  </a:extLst>
                </p:cNvPr>
                <p:cNvSpPr/>
                <p:nvPr/>
              </p:nvSpPr>
              <p:spPr>
                <a:xfrm>
                  <a:off x="7994071" y="1700491"/>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2</m:t>
                        </m:r>
                      </m:oMath>
                    </m:oMathPara>
                  </a14:m>
                  <a:endParaRPr lang="en-US" sz="2400" baseline="-25000" dirty="0">
                    <a:solidFill>
                      <a:schemeClr val="accent6">
                        <a:lumMod val="50000"/>
                      </a:schemeClr>
                    </a:solidFill>
                  </a:endParaRPr>
                </a:p>
              </p:txBody>
            </p:sp>
          </mc:Choice>
          <mc:Fallback xmlns="">
            <p:sp>
              <p:nvSpPr>
                <p:cNvPr id="12" name="Rectangle 11">
                  <a:extLst>
                    <a:ext uri="{FF2B5EF4-FFF2-40B4-BE49-F238E27FC236}">
                      <a16:creationId xmlns:a16="http://schemas.microsoft.com/office/drawing/2014/main" id="{BDABE69A-5F2F-4841-A315-512BF61462E4}"/>
                    </a:ext>
                  </a:extLst>
                </p:cNvPr>
                <p:cNvSpPr>
                  <a:spLocks noRot="1" noChangeAspect="1" noMove="1" noResize="1" noEditPoints="1" noAdjustHandles="1" noChangeArrowheads="1" noChangeShapeType="1" noTextEdit="1"/>
                </p:cNvSpPr>
                <p:nvPr/>
              </p:nvSpPr>
              <p:spPr>
                <a:xfrm>
                  <a:off x="7994071" y="1700491"/>
                  <a:ext cx="770084" cy="770084"/>
                </a:xfrm>
                <a:prstGeom prst="rect">
                  <a:avLst/>
                </a:prstGeom>
                <a:blipFill>
                  <a:blip r:embed="rId9"/>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A1CBBEB-CFFB-4D88-9DED-FBE4FF4BAFB8}"/>
                    </a:ext>
                  </a:extLst>
                </p:cNvPr>
                <p:cNvSpPr/>
                <p:nvPr/>
              </p:nvSpPr>
              <p:spPr>
                <a:xfrm>
                  <a:off x="7994071" y="323883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4</m:t>
                        </m:r>
                      </m:oMath>
                    </m:oMathPara>
                  </a14:m>
                  <a:endParaRPr lang="en-US" sz="2400" dirty="0">
                    <a:solidFill>
                      <a:schemeClr val="accent6">
                        <a:lumMod val="50000"/>
                      </a:schemeClr>
                    </a:solidFill>
                  </a:endParaRPr>
                </a:p>
              </p:txBody>
            </p:sp>
          </mc:Choice>
          <mc:Fallback xmlns="">
            <p:sp>
              <p:nvSpPr>
                <p:cNvPr id="13" name="Rectangle 12">
                  <a:extLst>
                    <a:ext uri="{FF2B5EF4-FFF2-40B4-BE49-F238E27FC236}">
                      <a16:creationId xmlns:a16="http://schemas.microsoft.com/office/drawing/2014/main" id="{EA1CBBEB-CFFB-4D88-9DED-FBE4FF4BAFB8}"/>
                    </a:ext>
                  </a:extLst>
                </p:cNvPr>
                <p:cNvSpPr>
                  <a:spLocks noRot="1" noChangeAspect="1" noMove="1" noResize="1" noEditPoints="1" noAdjustHandles="1" noChangeArrowheads="1" noChangeShapeType="1" noTextEdit="1"/>
                </p:cNvSpPr>
                <p:nvPr/>
              </p:nvSpPr>
              <p:spPr>
                <a:xfrm>
                  <a:off x="7994071" y="3238837"/>
                  <a:ext cx="770084" cy="770084"/>
                </a:xfrm>
                <a:prstGeom prst="rect">
                  <a:avLst/>
                </a:prstGeom>
                <a:blipFill>
                  <a:blip r:embed="rId10"/>
                  <a:stretch>
                    <a:fillRect/>
                  </a:stretch>
                </a:blipFill>
                <a:ln w="19050">
                  <a:solidFill>
                    <a:schemeClr val="accent6">
                      <a:lumMod val="50000"/>
                    </a:schemeClr>
                  </a:solidFill>
                </a:ln>
              </p:spPr>
              <p:txBody>
                <a:bodyPr/>
                <a:lstStyle/>
                <a:p>
                  <a:r>
                    <a:rPr lang="en-US">
                      <a:noFill/>
                    </a:rPr>
                    <a:t> </a:t>
                  </a:r>
                </a:p>
              </p:txBody>
            </p:sp>
          </mc:Fallback>
        </mc:AlternateContent>
        <p:cxnSp>
          <p:nvCxnSpPr>
            <p:cNvPr id="14" name="Connector: Elbow 13">
              <a:extLst>
                <a:ext uri="{FF2B5EF4-FFF2-40B4-BE49-F238E27FC236}">
                  <a16:creationId xmlns:a16="http://schemas.microsoft.com/office/drawing/2014/main" id="{5D97CAB1-D2A0-425A-9BC3-8F31BE40E9A8}"/>
                </a:ext>
              </a:extLst>
            </p:cNvPr>
            <p:cNvCxnSpPr>
              <a:cxnSpLocks/>
              <a:stCxn id="5" idx="0"/>
              <a:endCxn id="10" idx="1"/>
            </p:cNvCxnSpPr>
            <p:nvPr/>
          </p:nvCxnSpPr>
          <p:spPr>
            <a:xfrm rot="5400000" flipH="1" flipV="1">
              <a:off x="5300987" y="2083132"/>
              <a:ext cx="1153304" cy="1158107"/>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C7B2D5-58C3-4087-9AD2-64DA01FDA419}"/>
                </a:ext>
              </a:extLst>
            </p:cNvPr>
            <p:cNvCxnSpPr>
              <a:stCxn id="10" idx="3"/>
              <a:endCxn id="12" idx="1"/>
            </p:cNvCxnSpPr>
            <p:nvPr/>
          </p:nvCxnSpPr>
          <p:spPr>
            <a:xfrm>
              <a:off x="7226777" y="2085533"/>
              <a:ext cx="767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83A7F2E-1C0D-438A-9781-20A1F1E75EC2}"/>
                </a:ext>
              </a:extLst>
            </p:cNvPr>
            <p:cNvCxnSpPr>
              <a:stCxn id="12" idx="2"/>
              <a:endCxn id="13" idx="0"/>
            </p:cNvCxnSpPr>
            <p:nvPr/>
          </p:nvCxnSpPr>
          <p:spPr>
            <a:xfrm>
              <a:off x="8379113" y="2470575"/>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4F062D-58BC-4661-AAC4-3589A95DE10E}"/>
                </a:ext>
              </a:extLst>
            </p:cNvPr>
            <p:cNvCxnSpPr>
              <a:stCxn id="13" idx="1"/>
              <a:endCxn id="11" idx="3"/>
            </p:cNvCxnSpPr>
            <p:nvPr/>
          </p:nvCxnSpPr>
          <p:spPr>
            <a:xfrm flipH="1">
              <a:off x="7226777" y="3623879"/>
              <a:ext cx="767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F5C5253-5619-43D5-BA11-50BBEF1B8F9E}"/>
                </a:ext>
              </a:extLst>
            </p:cNvPr>
            <p:cNvCxnSpPr>
              <a:stCxn id="11" idx="0"/>
              <a:endCxn id="10" idx="2"/>
            </p:cNvCxnSpPr>
            <p:nvPr/>
          </p:nvCxnSpPr>
          <p:spPr>
            <a:xfrm flipV="1">
              <a:off x="6841735" y="2470575"/>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9C240FB-A3D3-4EDF-B950-55A5BE4E2FF3}"/>
                </a:ext>
              </a:extLst>
            </p:cNvPr>
            <p:cNvCxnSpPr>
              <a:stCxn id="13" idx="3"/>
              <a:endCxn id="8" idx="1"/>
            </p:cNvCxnSpPr>
            <p:nvPr/>
          </p:nvCxnSpPr>
          <p:spPr>
            <a:xfrm>
              <a:off x="8764155" y="3623879"/>
              <a:ext cx="77008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Connector: Elbow 19">
            <a:extLst>
              <a:ext uri="{FF2B5EF4-FFF2-40B4-BE49-F238E27FC236}">
                <a16:creationId xmlns:a16="http://schemas.microsoft.com/office/drawing/2014/main" id="{0E05272A-378E-4DC5-B7D0-3214B64E9E26}"/>
              </a:ext>
            </a:extLst>
          </p:cNvPr>
          <p:cNvCxnSpPr>
            <a:cxnSpLocks/>
            <a:stCxn id="5" idx="2"/>
            <a:endCxn id="6" idx="1"/>
          </p:cNvCxnSpPr>
          <p:nvPr/>
        </p:nvCxnSpPr>
        <p:spPr>
          <a:xfrm rot="16200000" flipH="1">
            <a:off x="5300987" y="4006519"/>
            <a:ext cx="1153304" cy="1158107"/>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CBD4ED-5FA2-4273-91A7-84CC39AB6A59}"/>
              </a:ext>
            </a:extLst>
          </p:cNvPr>
          <p:cNvCxnSpPr>
            <a:stCxn id="6" idx="3"/>
            <a:endCxn id="7" idx="1"/>
          </p:cNvCxnSpPr>
          <p:nvPr/>
        </p:nvCxnSpPr>
        <p:spPr>
          <a:xfrm>
            <a:off x="7226777" y="5162225"/>
            <a:ext cx="767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68C5164F-57B6-4C50-BE26-834120D3D6A6}"/>
              </a:ext>
            </a:extLst>
          </p:cNvPr>
          <p:cNvCxnSpPr>
            <a:stCxn id="7" idx="3"/>
            <a:endCxn id="8" idx="2"/>
          </p:cNvCxnSpPr>
          <p:nvPr/>
        </p:nvCxnSpPr>
        <p:spPr>
          <a:xfrm flipV="1">
            <a:off x="8764155" y="4008921"/>
            <a:ext cx="1155126" cy="1153304"/>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A1BF3A-5163-4252-B0E2-2AA164E330CF}"/>
                  </a:ext>
                </a:extLst>
              </p:cNvPr>
              <p:cNvSpPr txBox="1"/>
              <p:nvPr/>
            </p:nvSpPr>
            <p:spPr>
              <a:xfrm>
                <a:off x="9534239" y="1700517"/>
                <a:ext cx="490038" cy="461665"/>
              </a:xfrm>
              <a:prstGeom prst="rect">
                <a:avLst/>
              </a:prstGeom>
              <a:noFill/>
              <a:ln w="19050">
                <a:solidFill>
                  <a:schemeClr val="accent6">
                    <a:lumMod val="5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accent6">
                              <a:lumMod val="50000"/>
                            </a:schemeClr>
                          </a:solidFill>
                          <a:latin typeface="Cambria Math" panose="02040503050406030204" pitchFamily="18" charset="0"/>
                        </a:rPr>
                        <m:t>𝑿</m:t>
                      </m:r>
                    </m:oMath>
                  </m:oMathPara>
                </a14:m>
                <a:endParaRPr lang="en-US" sz="2400" b="1" dirty="0">
                  <a:solidFill>
                    <a:schemeClr val="accent6">
                      <a:lumMod val="50000"/>
                    </a:schemeClr>
                  </a:solidFill>
                </a:endParaRPr>
              </a:p>
            </p:txBody>
          </p:sp>
        </mc:Choice>
        <mc:Fallback xmlns="">
          <p:sp>
            <p:nvSpPr>
              <p:cNvPr id="3" name="TextBox 2">
                <a:extLst>
                  <a:ext uri="{FF2B5EF4-FFF2-40B4-BE49-F238E27FC236}">
                    <a16:creationId xmlns:a16="http://schemas.microsoft.com/office/drawing/2014/main" id="{8AA1BF3A-5163-4252-B0E2-2AA164E330CF}"/>
                  </a:ext>
                </a:extLst>
              </p:cNvPr>
              <p:cNvSpPr txBox="1">
                <a:spLocks noRot="1" noChangeAspect="1" noMove="1" noResize="1" noEditPoints="1" noAdjustHandles="1" noChangeArrowheads="1" noChangeShapeType="1" noTextEdit="1"/>
              </p:cNvSpPr>
              <p:nvPr/>
            </p:nvSpPr>
            <p:spPr>
              <a:xfrm>
                <a:off x="9534239" y="1700517"/>
                <a:ext cx="490038" cy="461665"/>
              </a:xfrm>
              <a:prstGeom prst="rect">
                <a:avLst/>
              </a:prstGeom>
              <a:blipFill>
                <a:blip r:embed="rId11"/>
                <a:stretch>
                  <a:fillRect/>
                </a:stretch>
              </a:blipFill>
              <a:ln w="19050">
                <a:solidFill>
                  <a:schemeClr val="accent6">
                    <a:lumMod val="50000"/>
                  </a:schemeClr>
                </a:solid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B8B2774B-4681-4C80-AFB6-7AEDE9E3BDCC}"/>
              </a:ext>
            </a:extLst>
          </p:cNvPr>
          <p:cNvSpPr/>
          <p:nvPr/>
        </p:nvSpPr>
        <p:spPr>
          <a:xfrm>
            <a:off x="10024277" y="1700516"/>
            <a:ext cx="484428" cy="461665"/>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endParaRPr>
          </a:p>
        </p:txBody>
      </p:sp>
      <p:sp>
        <p:nvSpPr>
          <p:cNvPr id="31" name="Rectangle 30">
            <a:extLst>
              <a:ext uri="{FF2B5EF4-FFF2-40B4-BE49-F238E27FC236}">
                <a16:creationId xmlns:a16="http://schemas.microsoft.com/office/drawing/2014/main" id="{174A50E0-E6F3-4772-BCA3-F302C9B4FE1B}"/>
              </a:ext>
            </a:extLst>
          </p:cNvPr>
          <p:cNvSpPr/>
          <p:nvPr/>
        </p:nvSpPr>
        <p:spPr>
          <a:xfrm>
            <a:off x="10514315" y="1700491"/>
            <a:ext cx="484428" cy="461665"/>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solidFill>
                <a:schemeClr val="accent6">
                  <a:lumMod val="50000"/>
                </a:schemeClr>
              </a:solidFill>
            </a:endParaRPr>
          </a:p>
        </p:txBody>
      </p:sp>
      <p:sp>
        <p:nvSpPr>
          <p:cNvPr id="24" name="Slide Number Placeholder 23">
            <a:extLst>
              <a:ext uri="{FF2B5EF4-FFF2-40B4-BE49-F238E27FC236}">
                <a16:creationId xmlns:a16="http://schemas.microsoft.com/office/drawing/2014/main" id="{696EC11D-1BD8-46D4-8B8B-44E3583C795B}"/>
              </a:ext>
            </a:extLst>
          </p:cNvPr>
          <p:cNvSpPr>
            <a:spLocks noGrp="1"/>
          </p:cNvSpPr>
          <p:nvPr>
            <p:ph type="sldNum" sz="quarter" idx="12"/>
          </p:nvPr>
        </p:nvSpPr>
        <p:spPr/>
        <p:txBody>
          <a:bodyPr/>
          <a:lstStyle/>
          <a:p>
            <a:fld id="{C0DF9C1F-DB74-1E4B-8839-30A600129FD3}" type="slidenum">
              <a:rPr lang="en-US" smtClean="0"/>
              <a:t>46</a:t>
            </a:fld>
            <a:endParaRPr lang="en-US"/>
          </a:p>
        </p:txBody>
      </p:sp>
    </p:spTree>
    <p:extLst>
      <p:ext uri="{BB962C8B-B14F-4D97-AF65-F5344CB8AC3E}">
        <p14:creationId xmlns:p14="http://schemas.microsoft.com/office/powerpoint/2010/main" val="660337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E92E5-ED36-4561-A3DC-F9A7400120E5}"/>
              </a:ext>
            </a:extLst>
          </p:cNvPr>
          <p:cNvSpPr>
            <a:spLocks noGrp="1"/>
          </p:cNvSpPr>
          <p:nvPr>
            <p:ph type="title"/>
          </p:nvPr>
        </p:nvSpPr>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b="1" dirty="0">
                <a:solidFill>
                  <a:schemeClr val="accent6">
                    <a:lumMod val="50000"/>
                  </a:schemeClr>
                </a:solidFill>
              </a:rPr>
              <a:t>: Hardware Mechanism</a:t>
            </a:r>
          </a:p>
        </p:txBody>
      </p:sp>
      <p:sp>
        <p:nvSpPr>
          <p:cNvPr id="4" name="Content Placeholder 2">
            <a:extLst>
              <a:ext uri="{FF2B5EF4-FFF2-40B4-BE49-F238E27FC236}">
                <a16:creationId xmlns:a16="http://schemas.microsoft.com/office/drawing/2014/main" id="{89E2D8A6-4ACD-4142-B299-632D19A37DBF}"/>
              </a:ext>
            </a:extLst>
          </p:cNvPr>
          <p:cNvSpPr>
            <a:spLocks noGrp="1"/>
          </p:cNvSpPr>
          <p:nvPr>
            <p:ph idx="1"/>
          </p:nvPr>
        </p:nvSpPr>
        <p:spPr>
          <a:xfrm>
            <a:off x="838200" y="1700491"/>
            <a:ext cx="4071730" cy="4243109"/>
          </a:xfrm>
        </p:spPr>
        <p:txBody>
          <a:bodyPr anchor="t">
            <a:normAutofit/>
          </a:bodyPr>
          <a:lstStyle/>
          <a:p>
            <a:pPr marL="0" indent="0">
              <a:buNone/>
            </a:pPr>
            <a:r>
              <a:rPr lang="en-US" sz="2400" dirty="0">
                <a:solidFill>
                  <a:schemeClr val="accent6">
                    <a:lumMod val="50000"/>
                  </a:schemeClr>
                </a:solidFill>
              </a:rPr>
              <a:t>Before activating a CFR, </a:t>
            </a:r>
            <a:r>
              <a:rPr lang="en-US" sz="2400" b="1" dirty="0">
                <a:solidFill>
                  <a:schemeClr val="accent6">
                    <a:lumMod val="50000"/>
                  </a:schemeClr>
                </a:solidFill>
                <a:latin typeface="Courier New" panose="02070309020205020404" pitchFamily="49" charset="0"/>
                <a:cs typeface="Courier New" panose="02070309020205020404" pitchFamily="49" charset="0"/>
              </a:rPr>
              <a:t>BUNDLEP</a:t>
            </a:r>
            <a:r>
              <a:rPr lang="en-US" sz="2400" dirty="0">
                <a:solidFill>
                  <a:schemeClr val="accent6">
                    <a:lumMod val="50000"/>
                  </a:schemeClr>
                </a:solidFill>
              </a:rPr>
              <a:t> populates the </a:t>
            </a:r>
            <a:r>
              <a:rPr lang="en-US" sz="2400" b="1" dirty="0">
                <a:solidFill>
                  <a:schemeClr val="accent6">
                    <a:lumMod val="50000"/>
                  </a:schemeClr>
                </a:solidFill>
                <a:latin typeface="Courier New" panose="02070309020205020404" pitchFamily="49" charset="0"/>
                <a:cs typeface="Courier New" panose="02070309020205020404" pitchFamily="49" charset="0"/>
              </a:rPr>
              <a:t>XFLICT_TABLE</a:t>
            </a:r>
            <a:r>
              <a:rPr lang="en-US" sz="2400" b="1" dirty="0">
                <a:solidFill>
                  <a:schemeClr val="accent6">
                    <a:lumMod val="50000"/>
                  </a:schemeClr>
                </a:solidFill>
                <a:cs typeface="Courier New" panose="02070309020205020404" pitchFamily="49" charset="0"/>
              </a:rPr>
              <a:t> </a:t>
            </a:r>
            <a:r>
              <a:rPr lang="en-US" sz="2400" dirty="0">
                <a:solidFill>
                  <a:schemeClr val="accent6">
                    <a:lumMod val="50000"/>
                  </a:schemeClr>
                </a:solidFill>
                <a:cs typeface="Courier New" panose="02070309020205020404" pitchFamily="49" charset="0"/>
              </a:rPr>
              <a:t>with the entry instructions of subsequent CFRs</a:t>
            </a:r>
          </a:p>
          <a:p>
            <a:pPr marL="0" indent="0">
              <a:buNone/>
            </a:pPr>
            <a:r>
              <a:rPr lang="en-US" sz="2400" dirty="0">
                <a:solidFill>
                  <a:schemeClr val="accent6">
                    <a:lumMod val="50000"/>
                  </a:schemeClr>
                </a:solidFill>
                <a:cs typeface="Courier New" panose="02070309020205020404" pitchFamily="49" charset="0"/>
              </a:rPr>
              <a:t>When a thread attempts to execute an instruction with an address in the table, it is halted </a:t>
            </a:r>
            <a:r>
              <a:rPr lang="en-US" sz="2400" b="1" dirty="0">
                <a:solidFill>
                  <a:schemeClr val="accent6">
                    <a:lumMod val="50000"/>
                  </a:schemeClr>
                </a:solidFill>
                <a:cs typeface="Courier New" panose="02070309020205020404" pitchFamily="49" charset="0"/>
              </a:rPr>
              <a:t>before</a:t>
            </a:r>
            <a:r>
              <a:rPr lang="en-US" sz="2400" dirty="0">
                <a:solidFill>
                  <a:schemeClr val="accent6">
                    <a:lumMod val="50000"/>
                  </a:schemeClr>
                </a:solidFill>
                <a:cs typeface="Courier New" panose="02070309020205020404" pitchFamily="49" charset="0"/>
              </a:rPr>
              <a:t> executing the instruction and an </a:t>
            </a:r>
            <a:r>
              <a:rPr lang="en-US" sz="2400" b="1" dirty="0">
                <a:solidFill>
                  <a:schemeClr val="accent6">
                    <a:lumMod val="50000"/>
                  </a:schemeClr>
                </a:solidFill>
                <a:latin typeface="Courier New" panose="02070309020205020404" pitchFamily="49" charset="0"/>
                <a:cs typeface="Courier New" panose="02070309020205020404" pitchFamily="49" charset="0"/>
              </a:rPr>
              <a:t>XFLICT</a:t>
            </a:r>
            <a:r>
              <a:rPr lang="en-US" sz="2400" dirty="0">
                <a:solidFill>
                  <a:schemeClr val="accent6">
                    <a:lumMod val="50000"/>
                  </a:schemeClr>
                </a:solidFill>
                <a:cs typeface="Courier New" panose="02070309020205020404" pitchFamily="49" charset="0"/>
              </a:rPr>
              <a:t> interrupt is raised.</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65C921E-E619-4338-9E0E-BC898F029187}"/>
                  </a:ext>
                </a:extLst>
              </p:cNvPr>
              <p:cNvSpPr/>
              <p:nvPr/>
            </p:nvSpPr>
            <p:spPr>
              <a:xfrm>
                <a:off x="4913544" y="323883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h</m:t>
                      </m:r>
                    </m:oMath>
                  </m:oMathPara>
                </a14:m>
                <a:endParaRPr lang="en-US" sz="2400" dirty="0">
                  <a:solidFill>
                    <a:schemeClr val="accent6">
                      <a:lumMod val="50000"/>
                    </a:schemeClr>
                  </a:solidFill>
                </a:endParaRPr>
              </a:p>
            </p:txBody>
          </p:sp>
        </mc:Choice>
        <mc:Fallback xmlns="">
          <p:sp>
            <p:nvSpPr>
              <p:cNvPr id="5" name="Rectangle 4">
                <a:extLst>
                  <a:ext uri="{FF2B5EF4-FFF2-40B4-BE49-F238E27FC236}">
                    <a16:creationId xmlns:a16="http://schemas.microsoft.com/office/drawing/2014/main" id="{C65C921E-E619-4338-9E0E-BC898F029187}"/>
                  </a:ext>
                </a:extLst>
              </p:cNvPr>
              <p:cNvSpPr>
                <a:spLocks noRot="1" noChangeAspect="1" noMove="1" noResize="1" noEditPoints="1" noAdjustHandles="1" noChangeArrowheads="1" noChangeShapeType="1" noTextEdit="1"/>
              </p:cNvSpPr>
              <p:nvPr/>
            </p:nvSpPr>
            <p:spPr>
              <a:xfrm>
                <a:off x="4913544" y="3238837"/>
                <a:ext cx="770084" cy="770084"/>
              </a:xfrm>
              <a:prstGeom prst="rect">
                <a:avLst/>
              </a:prstGeom>
              <a:blipFill>
                <a:blip r:embed="rId3"/>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B20CFEC-CB8D-44C1-AD9E-B070E0868B1A}"/>
                  </a:ext>
                </a:extLst>
              </p:cNvPr>
              <p:cNvSpPr/>
              <p:nvPr/>
            </p:nvSpPr>
            <p:spPr>
              <a:xfrm>
                <a:off x="6456693" y="4777183"/>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5</m:t>
                      </m:r>
                    </m:oMath>
                  </m:oMathPara>
                </a14:m>
                <a:endParaRPr lang="en-US" sz="2400" baseline="-25000" dirty="0">
                  <a:solidFill>
                    <a:schemeClr val="accent6">
                      <a:lumMod val="50000"/>
                    </a:schemeClr>
                  </a:solidFill>
                </a:endParaRPr>
              </a:p>
            </p:txBody>
          </p:sp>
        </mc:Choice>
        <mc:Fallback xmlns="">
          <p:sp>
            <p:nvSpPr>
              <p:cNvPr id="6" name="Rectangle 5">
                <a:extLst>
                  <a:ext uri="{FF2B5EF4-FFF2-40B4-BE49-F238E27FC236}">
                    <a16:creationId xmlns:a16="http://schemas.microsoft.com/office/drawing/2014/main" id="{5B20CFEC-CB8D-44C1-AD9E-B070E0868B1A}"/>
                  </a:ext>
                </a:extLst>
              </p:cNvPr>
              <p:cNvSpPr>
                <a:spLocks noRot="1" noChangeAspect="1" noMove="1" noResize="1" noEditPoints="1" noAdjustHandles="1" noChangeArrowheads="1" noChangeShapeType="1" noTextEdit="1"/>
              </p:cNvSpPr>
              <p:nvPr/>
            </p:nvSpPr>
            <p:spPr>
              <a:xfrm>
                <a:off x="6456693" y="4777183"/>
                <a:ext cx="770084" cy="770084"/>
              </a:xfrm>
              <a:prstGeom prst="rect">
                <a:avLst/>
              </a:prstGeom>
              <a:blipFill>
                <a:blip r:embed="rId4"/>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5E9A09A-02ED-42CC-A40F-356B95F91539}"/>
                  </a:ext>
                </a:extLst>
              </p:cNvPr>
              <p:cNvSpPr/>
              <p:nvPr/>
            </p:nvSpPr>
            <p:spPr>
              <a:xfrm>
                <a:off x="7994071" y="4777183"/>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6</m:t>
                      </m:r>
                    </m:oMath>
                  </m:oMathPara>
                </a14:m>
                <a:endParaRPr lang="en-US" sz="2400" dirty="0">
                  <a:solidFill>
                    <a:schemeClr val="accent6">
                      <a:lumMod val="50000"/>
                    </a:schemeClr>
                  </a:solidFill>
                </a:endParaRPr>
              </a:p>
            </p:txBody>
          </p:sp>
        </mc:Choice>
        <mc:Fallback xmlns="">
          <p:sp>
            <p:nvSpPr>
              <p:cNvPr id="7" name="Rectangle 6">
                <a:extLst>
                  <a:ext uri="{FF2B5EF4-FFF2-40B4-BE49-F238E27FC236}">
                    <a16:creationId xmlns:a16="http://schemas.microsoft.com/office/drawing/2014/main" id="{05E9A09A-02ED-42CC-A40F-356B95F91539}"/>
                  </a:ext>
                </a:extLst>
              </p:cNvPr>
              <p:cNvSpPr>
                <a:spLocks noRot="1" noChangeAspect="1" noMove="1" noResize="1" noEditPoints="1" noAdjustHandles="1" noChangeArrowheads="1" noChangeShapeType="1" noTextEdit="1"/>
              </p:cNvSpPr>
              <p:nvPr/>
            </p:nvSpPr>
            <p:spPr>
              <a:xfrm>
                <a:off x="7994071" y="4777183"/>
                <a:ext cx="770084" cy="770084"/>
              </a:xfrm>
              <a:prstGeom prst="rect">
                <a:avLst/>
              </a:prstGeom>
              <a:blipFill>
                <a:blip r:embed="rId5"/>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75C303A-0FB7-45E5-9C76-B260D89E2CCD}"/>
                  </a:ext>
                </a:extLst>
              </p:cNvPr>
              <p:cNvSpPr/>
              <p:nvPr/>
            </p:nvSpPr>
            <p:spPr>
              <a:xfrm>
                <a:off x="9534239" y="323883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accent6">
                              <a:lumMod val="50000"/>
                            </a:schemeClr>
                          </a:solidFill>
                          <a:latin typeface="Cambria Math" panose="02040503050406030204" pitchFamily="18" charset="0"/>
                        </a:rPr>
                        <m:t>𝑧</m:t>
                      </m:r>
                    </m:oMath>
                  </m:oMathPara>
                </a14:m>
                <a:endParaRPr lang="en-US" sz="2400" dirty="0">
                  <a:solidFill>
                    <a:schemeClr val="accent6">
                      <a:lumMod val="50000"/>
                    </a:schemeClr>
                  </a:solidFill>
                </a:endParaRPr>
              </a:p>
            </p:txBody>
          </p:sp>
        </mc:Choice>
        <mc:Fallback xmlns="">
          <p:sp>
            <p:nvSpPr>
              <p:cNvPr id="8" name="Rectangle 7">
                <a:extLst>
                  <a:ext uri="{FF2B5EF4-FFF2-40B4-BE49-F238E27FC236}">
                    <a16:creationId xmlns:a16="http://schemas.microsoft.com/office/drawing/2014/main" id="{D75C303A-0FB7-45E5-9C76-B260D89E2CCD}"/>
                  </a:ext>
                </a:extLst>
              </p:cNvPr>
              <p:cNvSpPr>
                <a:spLocks noRot="1" noChangeAspect="1" noMove="1" noResize="1" noEditPoints="1" noAdjustHandles="1" noChangeArrowheads="1" noChangeShapeType="1" noTextEdit="1"/>
              </p:cNvSpPr>
              <p:nvPr/>
            </p:nvSpPr>
            <p:spPr>
              <a:xfrm>
                <a:off x="9534239" y="3238837"/>
                <a:ext cx="770084" cy="770084"/>
              </a:xfrm>
              <a:prstGeom prst="rect">
                <a:avLst/>
              </a:prstGeom>
              <a:blipFill>
                <a:blip r:embed="rId6"/>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278CA75-A7E5-4A31-A424-0E81E64433E5}"/>
                  </a:ext>
                </a:extLst>
              </p:cNvPr>
              <p:cNvSpPr/>
              <p:nvPr/>
            </p:nvSpPr>
            <p:spPr>
              <a:xfrm>
                <a:off x="6456693" y="1700491"/>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1</m:t>
                      </m:r>
                    </m:oMath>
                  </m:oMathPara>
                </a14:m>
                <a:endParaRPr lang="en-US" sz="2400" dirty="0">
                  <a:solidFill>
                    <a:schemeClr val="accent6">
                      <a:lumMod val="50000"/>
                    </a:schemeClr>
                  </a:solidFill>
                </a:endParaRPr>
              </a:p>
            </p:txBody>
          </p:sp>
        </mc:Choice>
        <mc:Fallback xmlns="">
          <p:sp>
            <p:nvSpPr>
              <p:cNvPr id="10" name="Rectangle 9">
                <a:extLst>
                  <a:ext uri="{FF2B5EF4-FFF2-40B4-BE49-F238E27FC236}">
                    <a16:creationId xmlns:a16="http://schemas.microsoft.com/office/drawing/2014/main" id="{2278CA75-A7E5-4A31-A424-0E81E64433E5}"/>
                  </a:ext>
                </a:extLst>
              </p:cNvPr>
              <p:cNvSpPr>
                <a:spLocks noRot="1" noChangeAspect="1" noMove="1" noResize="1" noEditPoints="1" noAdjustHandles="1" noChangeArrowheads="1" noChangeShapeType="1" noTextEdit="1"/>
              </p:cNvSpPr>
              <p:nvPr/>
            </p:nvSpPr>
            <p:spPr>
              <a:xfrm>
                <a:off x="6456693" y="1700491"/>
                <a:ext cx="770084" cy="770084"/>
              </a:xfrm>
              <a:prstGeom prst="rect">
                <a:avLst/>
              </a:prstGeom>
              <a:blipFill>
                <a:blip r:embed="rId7"/>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FC35468-B759-42AE-9755-49810767CA31}"/>
                  </a:ext>
                </a:extLst>
              </p:cNvPr>
              <p:cNvSpPr/>
              <p:nvPr/>
            </p:nvSpPr>
            <p:spPr>
              <a:xfrm>
                <a:off x="6456693" y="323883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3</m:t>
                      </m:r>
                    </m:oMath>
                  </m:oMathPara>
                </a14:m>
                <a:endParaRPr lang="en-US" sz="2400" dirty="0">
                  <a:solidFill>
                    <a:schemeClr val="accent6">
                      <a:lumMod val="50000"/>
                    </a:schemeClr>
                  </a:solidFill>
                </a:endParaRPr>
              </a:p>
            </p:txBody>
          </p:sp>
        </mc:Choice>
        <mc:Fallback xmlns="">
          <p:sp>
            <p:nvSpPr>
              <p:cNvPr id="11" name="Rectangle 10">
                <a:extLst>
                  <a:ext uri="{FF2B5EF4-FFF2-40B4-BE49-F238E27FC236}">
                    <a16:creationId xmlns:a16="http://schemas.microsoft.com/office/drawing/2014/main" id="{2FC35468-B759-42AE-9755-49810767CA31}"/>
                  </a:ext>
                </a:extLst>
              </p:cNvPr>
              <p:cNvSpPr>
                <a:spLocks noRot="1" noChangeAspect="1" noMove="1" noResize="1" noEditPoints="1" noAdjustHandles="1" noChangeArrowheads="1" noChangeShapeType="1" noTextEdit="1"/>
              </p:cNvSpPr>
              <p:nvPr/>
            </p:nvSpPr>
            <p:spPr>
              <a:xfrm>
                <a:off x="6456693" y="3238837"/>
                <a:ext cx="770084" cy="770084"/>
              </a:xfrm>
              <a:prstGeom prst="rect">
                <a:avLst/>
              </a:prstGeom>
              <a:blipFill>
                <a:blip r:embed="rId8"/>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DABE69A-5F2F-4841-A315-512BF61462E4}"/>
                  </a:ext>
                </a:extLst>
              </p:cNvPr>
              <p:cNvSpPr/>
              <p:nvPr/>
            </p:nvSpPr>
            <p:spPr>
              <a:xfrm>
                <a:off x="7994071" y="1700491"/>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2</m:t>
                      </m:r>
                    </m:oMath>
                  </m:oMathPara>
                </a14:m>
                <a:endParaRPr lang="en-US" sz="2400" baseline="-25000" dirty="0">
                  <a:solidFill>
                    <a:schemeClr val="accent6">
                      <a:lumMod val="50000"/>
                    </a:schemeClr>
                  </a:solidFill>
                </a:endParaRPr>
              </a:p>
            </p:txBody>
          </p:sp>
        </mc:Choice>
        <mc:Fallback xmlns="">
          <p:sp>
            <p:nvSpPr>
              <p:cNvPr id="12" name="Rectangle 11">
                <a:extLst>
                  <a:ext uri="{FF2B5EF4-FFF2-40B4-BE49-F238E27FC236}">
                    <a16:creationId xmlns:a16="http://schemas.microsoft.com/office/drawing/2014/main" id="{BDABE69A-5F2F-4841-A315-512BF61462E4}"/>
                  </a:ext>
                </a:extLst>
              </p:cNvPr>
              <p:cNvSpPr>
                <a:spLocks noRot="1" noChangeAspect="1" noMove="1" noResize="1" noEditPoints="1" noAdjustHandles="1" noChangeArrowheads="1" noChangeShapeType="1" noTextEdit="1"/>
              </p:cNvSpPr>
              <p:nvPr/>
            </p:nvSpPr>
            <p:spPr>
              <a:xfrm>
                <a:off x="7994071" y="1700491"/>
                <a:ext cx="770084" cy="770084"/>
              </a:xfrm>
              <a:prstGeom prst="rect">
                <a:avLst/>
              </a:prstGeom>
              <a:blipFill>
                <a:blip r:embed="rId9"/>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A1CBBEB-CFFB-4D88-9DED-FBE4FF4BAFB8}"/>
                  </a:ext>
                </a:extLst>
              </p:cNvPr>
              <p:cNvSpPr/>
              <p:nvPr/>
            </p:nvSpPr>
            <p:spPr>
              <a:xfrm>
                <a:off x="7994071" y="323883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4</m:t>
                      </m:r>
                    </m:oMath>
                  </m:oMathPara>
                </a14:m>
                <a:endParaRPr lang="en-US" sz="2400" dirty="0">
                  <a:solidFill>
                    <a:schemeClr val="accent6">
                      <a:lumMod val="50000"/>
                    </a:schemeClr>
                  </a:solidFill>
                </a:endParaRPr>
              </a:p>
            </p:txBody>
          </p:sp>
        </mc:Choice>
        <mc:Fallback xmlns="">
          <p:sp>
            <p:nvSpPr>
              <p:cNvPr id="13" name="Rectangle 12">
                <a:extLst>
                  <a:ext uri="{FF2B5EF4-FFF2-40B4-BE49-F238E27FC236}">
                    <a16:creationId xmlns:a16="http://schemas.microsoft.com/office/drawing/2014/main" id="{EA1CBBEB-CFFB-4D88-9DED-FBE4FF4BAFB8}"/>
                  </a:ext>
                </a:extLst>
              </p:cNvPr>
              <p:cNvSpPr>
                <a:spLocks noRot="1" noChangeAspect="1" noMove="1" noResize="1" noEditPoints="1" noAdjustHandles="1" noChangeArrowheads="1" noChangeShapeType="1" noTextEdit="1"/>
              </p:cNvSpPr>
              <p:nvPr/>
            </p:nvSpPr>
            <p:spPr>
              <a:xfrm>
                <a:off x="7994071" y="3238837"/>
                <a:ext cx="770084" cy="770084"/>
              </a:xfrm>
              <a:prstGeom prst="rect">
                <a:avLst/>
              </a:prstGeom>
              <a:blipFill>
                <a:blip r:embed="rId10"/>
                <a:stretch>
                  <a:fillRect/>
                </a:stretch>
              </a:blipFill>
              <a:ln w="19050">
                <a:solidFill>
                  <a:schemeClr val="accent6">
                    <a:lumMod val="50000"/>
                  </a:schemeClr>
                </a:solidFill>
              </a:ln>
            </p:spPr>
            <p:txBody>
              <a:bodyPr/>
              <a:lstStyle/>
              <a:p>
                <a:r>
                  <a:rPr lang="en-US">
                    <a:noFill/>
                  </a:rPr>
                  <a:t> </a:t>
                </a:r>
              </a:p>
            </p:txBody>
          </p:sp>
        </mc:Fallback>
      </mc:AlternateContent>
      <p:cxnSp>
        <p:nvCxnSpPr>
          <p:cNvPr id="14" name="Connector: Elbow 13">
            <a:extLst>
              <a:ext uri="{FF2B5EF4-FFF2-40B4-BE49-F238E27FC236}">
                <a16:creationId xmlns:a16="http://schemas.microsoft.com/office/drawing/2014/main" id="{5D97CAB1-D2A0-425A-9BC3-8F31BE40E9A8}"/>
              </a:ext>
            </a:extLst>
          </p:cNvPr>
          <p:cNvCxnSpPr>
            <a:cxnSpLocks/>
            <a:stCxn id="5" idx="0"/>
            <a:endCxn id="10" idx="1"/>
          </p:cNvCxnSpPr>
          <p:nvPr/>
        </p:nvCxnSpPr>
        <p:spPr>
          <a:xfrm rot="5400000" flipH="1" flipV="1">
            <a:off x="5300987" y="2083132"/>
            <a:ext cx="1153304" cy="1158107"/>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C7B2D5-58C3-4087-9AD2-64DA01FDA419}"/>
              </a:ext>
            </a:extLst>
          </p:cNvPr>
          <p:cNvCxnSpPr>
            <a:stCxn id="10" idx="3"/>
            <a:endCxn id="12" idx="1"/>
          </p:cNvCxnSpPr>
          <p:nvPr/>
        </p:nvCxnSpPr>
        <p:spPr>
          <a:xfrm>
            <a:off x="7226777" y="2085533"/>
            <a:ext cx="767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83A7F2E-1C0D-438A-9781-20A1F1E75EC2}"/>
              </a:ext>
            </a:extLst>
          </p:cNvPr>
          <p:cNvCxnSpPr>
            <a:stCxn id="12" idx="2"/>
            <a:endCxn id="13" idx="0"/>
          </p:cNvCxnSpPr>
          <p:nvPr/>
        </p:nvCxnSpPr>
        <p:spPr>
          <a:xfrm>
            <a:off x="8379113" y="2470575"/>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4F062D-58BC-4661-AAC4-3589A95DE10E}"/>
              </a:ext>
            </a:extLst>
          </p:cNvPr>
          <p:cNvCxnSpPr>
            <a:stCxn id="13" idx="1"/>
            <a:endCxn id="11" idx="3"/>
          </p:cNvCxnSpPr>
          <p:nvPr/>
        </p:nvCxnSpPr>
        <p:spPr>
          <a:xfrm flipH="1">
            <a:off x="7226777" y="3623879"/>
            <a:ext cx="767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F5C5253-5619-43D5-BA11-50BBEF1B8F9E}"/>
              </a:ext>
            </a:extLst>
          </p:cNvPr>
          <p:cNvCxnSpPr>
            <a:stCxn id="11" idx="0"/>
            <a:endCxn id="10" idx="2"/>
          </p:cNvCxnSpPr>
          <p:nvPr/>
        </p:nvCxnSpPr>
        <p:spPr>
          <a:xfrm flipV="1">
            <a:off x="6841735" y="2470575"/>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9C240FB-A3D3-4EDF-B950-55A5BE4E2FF3}"/>
              </a:ext>
            </a:extLst>
          </p:cNvPr>
          <p:cNvCxnSpPr>
            <a:stCxn id="13" idx="3"/>
            <a:endCxn id="8" idx="1"/>
          </p:cNvCxnSpPr>
          <p:nvPr/>
        </p:nvCxnSpPr>
        <p:spPr>
          <a:xfrm>
            <a:off x="8764155" y="3623879"/>
            <a:ext cx="77008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0E05272A-378E-4DC5-B7D0-3214B64E9E26}"/>
              </a:ext>
            </a:extLst>
          </p:cNvPr>
          <p:cNvCxnSpPr>
            <a:cxnSpLocks/>
            <a:stCxn id="5" idx="2"/>
            <a:endCxn id="6" idx="1"/>
          </p:cNvCxnSpPr>
          <p:nvPr/>
        </p:nvCxnSpPr>
        <p:spPr>
          <a:xfrm rot="16200000" flipH="1">
            <a:off x="5300987" y="4006519"/>
            <a:ext cx="1153304" cy="1158107"/>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CBD4ED-5FA2-4273-91A7-84CC39AB6A59}"/>
              </a:ext>
            </a:extLst>
          </p:cNvPr>
          <p:cNvCxnSpPr>
            <a:stCxn id="6" idx="3"/>
            <a:endCxn id="7" idx="1"/>
          </p:cNvCxnSpPr>
          <p:nvPr/>
        </p:nvCxnSpPr>
        <p:spPr>
          <a:xfrm>
            <a:off x="7226777" y="5162225"/>
            <a:ext cx="767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68C5164F-57B6-4C50-BE26-834120D3D6A6}"/>
              </a:ext>
            </a:extLst>
          </p:cNvPr>
          <p:cNvCxnSpPr>
            <a:stCxn id="7" idx="3"/>
            <a:endCxn id="8" idx="2"/>
          </p:cNvCxnSpPr>
          <p:nvPr/>
        </p:nvCxnSpPr>
        <p:spPr>
          <a:xfrm flipV="1">
            <a:off x="8764155" y="4008921"/>
            <a:ext cx="1155126" cy="1153304"/>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A1BF3A-5163-4252-B0E2-2AA164E330CF}"/>
                  </a:ext>
                </a:extLst>
              </p:cNvPr>
              <p:cNvSpPr txBox="1"/>
              <p:nvPr/>
            </p:nvSpPr>
            <p:spPr>
              <a:xfrm>
                <a:off x="9534239" y="1700491"/>
                <a:ext cx="490038" cy="461665"/>
              </a:xfrm>
              <a:prstGeom prst="rect">
                <a:avLst/>
              </a:prstGeom>
              <a:noFill/>
              <a:ln w="19050">
                <a:solidFill>
                  <a:schemeClr val="accent6">
                    <a:lumMod val="5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accent6">
                              <a:lumMod val="50000"/>
                            </a:schemeClr>
                          </a:solidFill>
                          <a:latin typeface="Cambria Math" panose="02040503050406030204" pitchFamily="18" charset="0"/>
                        </a:rPr>
                        <m:t>𝑿</m:t>
                      </m:r>
                    </m:oMath>
                  </m:oMathPara>
                </a14:m>
                <a:endParaRPr lang="en-US" sz="2400" b="1" dirty="0">
                  <a:solidFill>
                    <a:schemeClr val="accent6">
                      <a:lumMod val="50000"/>
                    </a:schemeClr>
                  </a:solidFill>
                </a:endParaRPr>
              </a:p>
            </p:txBody>
          </p:sp>
        </mc:Choice>
        <mc:Fallback xmlns="">
          <p:sp>
            <p:nvSpPr>
              <p:cNvPr id="3" name="TextBox 2">
                <a:extLst>
                  <a:ext uri="{FF2B5EF4-FFF2-40B4-BE49-F238E27FC236}">
                    <a16:creationId xmlns:a16="http://schemas.microsoft.com/office/drawing/2014/main" id="{8AA1BF3A-5163-4252-B0E2-2AA164E330CF}"/>
                  </a:ext>
                </a:extLst>
              </p:cNvPr>
              <p:cNvSpPr txBox="1">
                <a:spLocks noRot="1" noChangeAspect="1" noMove="1" noResize="1" noEditPoints="1" noAdjustHandles="1" noChangeArrowheads="1" noChangeShapeType="1" noTextEdit="1"/>
              </p:cNvSpPr>
              <p:nvPr/>
            </p:nvSpPr>
            <p:spPr>
              <a:xfrm>
                <a:off x="9534239" y="1700491"/>
                <a:ext cx="490038" cy="461665"/>
              </a:xfrm>
              <a:prstGeom prst="rect">
                <a:avLst/>
              </a:prstGeom>
              <a:blipFill>
                <a:blip r:embed="rId11"/>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B8B2774B-4681-4C80-AFB6-7AEDE9E3BDCC}"/>
                  </a:ext>
                </a:extLst>
              </p:cNvPr>
              <p:cNvSpPr/>
              <p:nvPr/>
            </p:nvSpPr>
            <p:spPr>
              <a:xfrm>
                <a:off x="10024277" y="1700491"/>
                <a:ext cx="484428" cy="461665"/>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accent6">
                              <a:lumMod val="50000"/>
                            </a:schemeClr>
                          </a:solidFill>
                          <a:latin typeface="Cambria Math" panose="02040503050406030204" pitchFamily="18" charset="0"/>
                        </a:rPr>
                        <m:t>𝑛</m:t>
                      </m:r>
                      <m:r>
                        <a:rPr lang="en-US" i="1" baseline="-25000" dirty="0">
                          <a:solidFill>
                            <a:schemeClr val="accent6">
                              <a:lumMod val="50000"/>
                            </a:schemeClr>
                          </a:solidFill>
                          <a:latin typeface="Cambria Math" panose="02040503050406030204" pitchFamily="18" charset="0"/>
                        </a:rPr>
                        <m:t>1</m:t>
                      </m:r>
                    </m:oMath>
                  </m:oMathPara>
                </a14:m>
                <a:endParaRPr lang="en-US" dirty="0">
                  <a:solidFill>
                    <a:schemeClr val="accent6">
                      <a:lumMod val="50000"/>
                    </a:schemeClr>
                  </a:solidFill>
                </a:endParaRPr>
              </a:p>
            </p:txBody>
          </p:sp>
        </mc:Choice>
        <mc:Fallback xmlns="">
          <p:sp>
            <p:nvSpPr>
              <p:cNvPr id="30" name="Rectangle 29">
                <a:extLst>
                  <a:ext uri="{FF2B5EF4-FFF2-40B4-BE49-F238E27FC236}">
                    <a16:creationId xmlns:a16="http://schemas.microsoft.com/office/drawing/2014/main" id="{B8B2774B-4681-4C80-AFB6-7AEDE9E3BDCC}"/>
                  </a:ext>
                </a:extLst>
              </p:cNvPr>
              <p:cNvSpPr>
                <a:spLocks noRot="1" noChangeAspect="1" noMove="1" noResize="1" noEditPoints="1" noAdjustHandles="1" noChangeArrowheads="1" noChangeShapeType="1" noTextEdit="1"/>
              </p:cNvSpPr>
              <p:nvPr/>
            </p:nvSpPr>
            <p:spPr>
              <a:xfrm>
                <a:off x="10024277" y="1700491"/>
                <a:ext cx="484428" cy="461665"/>
              </a:xfrm>
              <a:prstGeom prst="rect">
                <a:avLst/>
              </a:prstGeom>
              <a:blipFill>
                <a:blip r:embed="rId12"/>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174A50E0-E6F3-4772-BCA3-F302C9B4FE1B}"/>
                  </a:ext>
                </a:extLst>
              </p:cNvPr>
              <p:cNvSpPr/>
              <p:nvPr/>
            </p:nvSpPr>
            <p:spPr>
              <a:xfrm>
                <a:off x="10514315" y="1700491"/>
                <a:ext cx="484428" cy="461665"/>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accent6">
                              <a:lumMod val="50000"/>
                            </a:schemeClr>
                          </a:solidFill>
                          <a:latin typeface="Cambria Math" panose="02040503050406030204" pitchFamily="18" charset="0"/>
                        </a:rPr>
                        <m:t>𝑛</m:t>
                      </m:r>
                      <m:r>
                        <a:rPr lang="en-US" b="0" i="0" baseline="-25000" dirty="0" smtClean="0">
                          <a:solidFill>
                            <a:schemeClr val="accent6">
                              <a:lumMod val="50000"/>
                            </a:schemeClr>
                          </a:solidFill>
                          <a:latin typeface="Cambria Math" panose="02040503050406030204" pitchFamily="18" charset="0"/>
                        </a:rPr>
                        <m:t>5</m:t>
                      </m:r>
                    </m:oMath>
                  </m:oMathPara>
                </a14:m>
                <a:endParaRPr lang="en-US" baseline="-25000" dirty="0">
                  <a:solidFill>
                    <a:schemeClr val="accent6">
                      <a:lumMod val="50000"/>
                    </a:schemeClr>
                  </a:solidFill>
                </a:endParaRPr>
              </a:p>
            </p:txBody>
          </p:sp>
        </mc:Choice>
        <mc:Fallback xmlns="">
          <p:sp>
            <p:nvSpPr>
              <p:cNvPr id="31" name="Rectangle 30">
                <a:extLst>
                  <a:ext uri="{FF2B5EF4-FFF2-40B4-BE49-F238E27FC236}">
                    <a16:creationId xmlns:a16="http://schemas.microsoft.com/office/drawing/2014/main" id="{174A50E0-E6F3-4772-BCA3-F302C9B4FE1B}"/>
                  </a:ext>
                </a:extLst>
              </p:cNvPr>
              <p:cNvSpPr>
                <a:spLocks noRot="1" noChangeAspect="1" noMove="1" noResize="1" noEditPoints="1" noAdjustHandles="1" noChangeArrowheads="1" noChangeShapeType="1" noTextEdit="1"/>
              </p:cNvSpPr>
              <p:nvPr/>
            </p:nvSpPr>
            <p:spPr>
              <a:xfrm>
                <a:off x="10514315" y="1700491"/>
                <a:ext cx="484428" cy="461665"/>
              </a:xfrm>
              <a:prstGeom prst="rect">
                <a:avLst/>
              </a:prstGeom>
              <a:blipFill>
                <a:blip r:embed="rId13"/>
                <a:stretch>
                  <a:fillRect/>
                </a:stretch>
              </a:blipFill>
              <a:ln w="19050">
                <a:solidFill>
                  <a:schemeClr val="accent6">
                    <a:lumMod val="50000"/>
                  </a:schemeClr>
                </a:solidFill>
              </a:ln>
            </p:spPr>
            <p:txBody>
              <a:bodyPr/>
              <a:lstStyle/>
              <a:p>
                <a:r>
                  <a:rPr lang="en-US">
                    <a:noFill/>
                  </a:rPr>
                  <a:t> </a:t>
                </a:r>
              </a:p>
            </p:txBody>
          </p:sp>
        </mc:Fallback>
      </mc:AlternateContent>
      <p:sp>
        <p:nvSpPr>
          <p:cNvPr id="25" name="Rectangle 24">
            <a:extLst>
              <a:ext uri="{FF2B5EF4-FFF2-40B4-BE49-F238E27FC236}">
                <a16:creationId xmlns:a16="http://schemas.microsoft.com/office/drawing/2014/main" id="{8EB0675C-F598-45F7-9F46-30E2FA1B4382}"/>
              </a:ext>
            </a:extLst>
          </p:cNvPr>
          <p:cNvSpPr/>
          <p:nvPr/>
        </p:nvSpPr>
        <p:spPr>
          <a:xfrm>
            <a:off x="4660277" y="2593004"/>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26" name="Rectangle 25">
            <a:extLst>
              <a:ext uri="{FF2B5EF4-FFF2-40B4-BE49-F238E27FC236}">
                <a16:creationId xmlns:a16="http://schemas.microsoft.com/office/drawing/2014/main" id="{F709565B-4680-47DD-94DA-5570B8158B91}"/>
              </a:ext>
            </a:extLst>
          </p:cNvPr>
          <p:cNvSpPr/>
          <p:nvPr/>
        </p:nvSpPr>
        <p:spPr>
          <a:xfrm>
            <a:off x="4660277" y="2815482"/>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27" name="Rectangle 26">
            <a:extLst>
              <a:ext uri="{FF2B5EF4-FFF2-40B4-BE49-F238E27FC236}">
                <a16:creationId xmlns:a16="http://schemas.microsoft.com/office/drawing/2014/main" id="{F3447443-879E-4E28-950D-F4568B214F79}"/>
              </a:ext>
            </a:extLst>
          </p:cNvPr>
          <p:cNvSpPr/>
          <p:nvPr/>
        </p:nvSpPr>
        <p:spPr>
          <a:xfrm>
            <a:off x="4660277" y="3037960"/>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28" name="Rectangle 27">
            <a:extLst>
              <a:ext uri="{FF2B5EF4-FFF2-40B4-BE49-F238E27FC236}">
                <a16:creationId xmlns:a16="http://schemas.microsoft.com/office/drawing/2014/main" id="{5B0AB1E2-919C-4A11-B5C5-172673963148}"/>
              </a:ext>
            </a:extLst>
          </p:cNvPr>
          <p:cNvSpPr/>
          <p:nvPr/>
        </p:nvSpPr>
        <p:spPr>
          <a:xfrm>
            <a:off x="4660277" y="3260439"/>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4" name="Rectangle 33">
            <a:extLst>
              <a:ext uri="{FF2B5EF4-FFF2-40B4-BE49-F238E27FC236}">
                <a16:creationId xmlns:a16="http://schemas.microsoft.com/office/drawing/2014/main" id="{3F211AFB-DFE3-4E5D-A18B-D031C0B7C5F9}"/>
              </a:ext>
            </a:extLst>
          </p:cNvPr>
          <p:cNvSpPr/>
          <p:nvPr/>
        </p:nvSpPr>
        <p:spPr>
          <a:xfrm>
            <a:off x="6177190" y="2041252"/>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5" name="Rectangle 34">
            <a:extLst>
              <a:ext uri="{FF2B5EF4-FFF2-40B4-BE49-F238E27FC236}">
                <a16:creationId xmlns:a16="http://schemas.microsoft.com/office/drawing/2014/main" id="{60A3A92F-5B69-434D-9F94-4FCC38BFA281}"/>
              </a:ext>
            </a:extLst>
          </p:cNvPr>
          <p:cNvSpPr/>
          <p:nvPr/>
        </p:nvSpPr>
        <p:spPr>
          <a:xfrm>
            <a:off x="6177190" y="2263731"/>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6" name="Rectangle 35">
            <a:extLst>
              <a:ext uri="{FF2B5EF4-FFF2-40B4-BE49-F238E27FC236}">
                <a16:creationId xmlns:a16="http://schemas.microsoft.com/office/drawing/2014/main" id="{60341A65-07B0-4D53-BA63-AF9F9FBC0B88}"/>
              </a:ext>
            </a:extLst>
          </p:cNvPr>
          <p:cNvSpPr/>
          <p:nvPr/>
        </p:nvSpPr>
        <p:spPr>
          <a:xfrm>
            <a:off x="6177190" y="4712192"/>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7" name="Rectangle 36">
            <a:extLst>
              <a:ext uri="{FF2B5EF4-FFF2-40B4-BE49-F238E27FC236}">
                <a16:creationId xmlns:a16="http://schemas.microsoft.com/office/drawing/2014/main" id="{DEA0207D-6E2A-433E-A0E2-3A3E2027BAC9}"/>
              </a:ext>
            </a:extLst>
          </p:cNvPr>
          <p:cNvSpPr/>
          <p:nvPr/>
        </p:nvSpPr>
        <p:spPr>
          <a:xfrm>
            <a:off x="6177190" y="4934670"/>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29" name="Rectangle 28">
            <a:extLst>
              <a:ext uri="{FF2B5EF4-FFF2-40B4-BE49-F238E27FC236}">
                <a16:creationId xmlns:a16="http://schemas.microsoft.com/office/drawing/2014/main" id="{EEA8C282-D1AA-4EAB-9B67-2206B0186DE5}"/>
              </a:ext>
            </a:extLst>
          </p:cNvPr>
          <p:cNvSpPr/>
          <p:nvPr/>
        </p:nvSpPr>
        <p:spPr>
          <a:xfrm>
            <a:off x="4591050" y="2519363"/>
            <a:ext cx="318880" cy="962025"/>
          </a:xfrm>
          <a:prstGeom prst="rect">
            <a:avLst/>
          </a:prstGeom>
          <a:noFill/>
          <a:ln w="19050">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40" name="Rectangle 39">
            <a:extLst>
              <a:ext uri="{FF2B5EF4-FFF2-40B4-BE49-F238E27FC236}">
                <a16:creationId xmlns:a16="http://schemas.microsoft.com/office/drawing/2014/main" id="{63A6A11D-1BB0-4ADD-9734-DE584BD15796}"/>
              </a:ext>
            </a:extLst>
          </p:cNvPr>
          <p:cNvSpPr/>
          <p:nvPr/>
        </p:nvSpPr>
        <p:spPr>
          <a:xfrm>
            <a:off x="6129338" y="1976438"/>
            <a:ext cx="276225" cy="494137"/>
          </a:xfrm>
          <a:prstGeom prst="rect">
            <a:avLst/>
          </a:prstGeom>
          <a:noFill/>
          <a:ln w="19050">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41" name="Rectangle 40">
            <a:extLst>
              <a:ext uri="{FF2B5EF4-FFF2-40B4-BE49-F238E27FC236}">
                <a16:creationId xmlns:a16="http://schemas.microsoft.com/office/drawing/2014/main" id="{221CE6C4-77EA-4E4E-A4C5-B62C47FD85A7}"/>
              </a:ext>
            </a:extLst>
          </p:cNvPr>
          <p:cNvSpPr/>
          <p:nvPr/>
        </p:nvSpPr>
        <p:spPr>
          <a:xfrm>
            <a:off x="6129338" y="4662488"/>
            <a:ext cx="276225" cy="499737"/>
          </a:xfrm>
          <a:prstGeom prst="rect">
            <a:avLst/>
          </a:prstGeom>
          <a:noFill/>
          <a:ln w="19050">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42" name="TextBox 41">
            <a:extLst>
              <a:ext uri="{FF2B5EF4-FFF2-40B4-BE49-F238E27FC236}">
                <a16:creationId xmlns:a16="http://schemas.microsoft.com/office/drawing/2014/main" id="{3C5E5216-0127-47DC-99A7-DF46A573A343}"/>
              </a:ext>
            </a:extLst>
          </p:cNvPr>
          <p:cNvSpPr txBox="1"/>
          <p:nvPr/>
        </p:nvSpPr>
        <p:spPr>
          <a:xfrm>
            <a:off x="9534239" y="1229027"/>
            <a:ext cx="1464504" cy="461665"/>
          </a:xfrm>
          <a:prstGeom prst="rect">
            <a:avLst/>
          </a:prstGeom>
          <a:noFill/>
          <a:ln w="19050">
            <a:solidFill>
              <a:schemeClr val="accent6">
                <a:lumMod val="50000"/>
              </a:schemeClr>
            </a:solidFill>
          </a:ln>
        </p:spPr>
        <p:txBody>
          <a:bodyPr wrap="square" rtlCol="0">
            <a:spAutoFit/>
          </a:bodyPr>
          <a:lstStyle/>
          <a:p>
            <a:pPr algn="ctr"/>
            <a:r>
              <a:rPr lang="en-US" sz="2400" b="1" dirty="0">
                <a:solidFill>
                  <a:schemeClr val="accent6">
                    <a:lumMod val="50000"/>
                  </a:schemeClr>
                </a:solidFill>
                <a:latin typeface="Courier New" panose="02070309020205020404" pitchFamily="49" charset="0"/>
                <a:cs typeface="Courier New" panose="02070309020205020404" pitchFamily="49" charset="0"/>
              </a:rPr>
              <a:t>XFLICT</a:t>
            </a:r>
          </a:p>
        </p:txBody>
      </p:sp>
      <p:sp>
        <p:nvSpPr>
          <p:cNvPr id="23" name="Slide Number Placeholder 22">
            <a:extLst>
              <a:ext uri="{FF2B5EF4-FFF2-40B4-BE49-F238E27FC236}">
                <a16:creationId xmlns:a16="http://schemas.microsoft.com/office/drawing/2014/main" id="{4F17BEE0-58E9-4895-95E6-B8FCE29BA976}"/>
              </a:ext>
            </a:extLst>
          </p:cNvPr>
          <p:cNvSpPr>
            <a:spLocks noGrp="1"/>
          </p:cNvSpPr>
          <p:nvPr>
            <p:ph type="sldNum" sz="quarter" idx="12"/>
          </p:nvPr>
        </p:nvSpPr>
        <p:spPr/>
        <p:txBody>
          <a:bodyPr/>
          <a:lstStyle/>
          <a:p>
            <a:fld id="{C0DF9C1F-DB74-1E4B-8839-30A600129FD3}" type="slidenum">
              <a:rPr lang="en-US" smtClean="0"/>
              <a:t>47</a:t>
            </a:fld>
            <a:endParaRPr lang="en-US"/>
          </a:p>
        </p:txBody>
      </p:sp>
    </p:spTree>
    <p:extLst>
      <p:ext uri="{BB962C8B-B14F-4D97-AF65-F5344CB8AC3E}">
        <p14:creationId xmlns:p14="http://schemas.microsoft.com/office/powerpoint/2010/main" val="377696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25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iterate type="lt">
                                    <p:tmPct val="0"/>
                                  </p:iterate>
                                  <p:childTnLst>
                                    <p:set>
                                      <p:cBhvr>
                                        <p:cTn id="29" dur="1" fill="hold">
                                          <p:stCondLst>
                                            <p:cond delay="0"/>
                                          </p:stCondLst>
                                        </p:cTn>
                                        <p:tgtEl>
                                          <p:spTgt spid="30">
                                            <p:txEl>
                                              <p:pRg st="0" end="0"/>
                                            </p:txEl>
                                          </p:spTgt>
                                        </p:tgtEl>
                                        <p:attrNameLst>
                                          <p:attrName>style.visibility</p:attrName>
                                        </p:attrNameLst>
                                      </p:cBhvr>
                                      <p:to>
                                        <p:strVal val="visible"/>
                                      </p:to>
                                    </p:set>
                                    <p:animEffect transition="in" filter="fade">
                                      <p:cBhvr>
                                        <p:cTn id="30" dur="500"/>
                                        <p:tgtEl>
                                          <p:spTgt spid="30">
                                            <p:txEl>
                                              <p:pRg st="0" end="0"/>
                                            </p:txEl>
                                          </p:spTgt>
                                        </p:tgtEl>
                                      </p:cBhvr>
                                    </p:animEffect>
                                  </p:childTnLst>
                                </p:cTn>
                              </p:par>
                              <p:par>
                                <p:cTn id="31" presetID="10" presetClass="entr" presetSubtype="0" fill="hold" nodeType="withEffect">
                                  <p:stCondLst>
                                    <p:cond delay="0"/>
                                  </p:stCondLst>
                                  <p:iterate type="lt">
                                    <p:tmPct val="0"/>
                                  </p:iterate>
                                  <p:childTnLst>
                                    <p:set>
                                      <p:cBhvr>
                                        <p:cTn id="32" dur="1" fill="hold">
                                          <p:stCondLst>
                                            <p:cond delay="0"/>
                                          </p:stCondLst>
                                        </p:cTn>
                                        <p:tgtEl>
                                          <p:spTgt spid="31">
                                            <p:txEl>
                                              <p:pRg st="0" end="0"/>
                                            </p:txEl>
                                          </p:spTgt>
                                        </p:tgtEl>
                                        <p:attrNameLst>
                                          <p:attrName>style.visibility</p:attrName>
                                        </p:attrNameLst>
                                      </p:cBhvr>
                                      <p:to>
                                        <p:strVal val="visible"/>
                                      </p:to>
                                    </p:set>
                                    <p:animEffect transition="in" filter="fade">
                                      <p:cBhvr>
                                        <p:cTn id="33" dur="500"/>
                                        <p:tgtEl>
                                          <p:spTgt spid="31">
                                            <p:txEl>
                                              <p:pRg st="0" end="0"/>
                                            </p:txEl>
                                          </p:spTgt>
                                        </p:tgtEl>
                                      </p:cBhvr>
                                    </p:animEffect>
                                  </p:childTnLst>
                                </p:cTn>
                              </p:par>
                              <p:par>
                                <p:cTn id="34" presetID="1" presetClass="emph" presetSubtype="2" fill="hold" nodeType="withEffect">
                                  <p:stCondLst>
                                    <p:cond delay="0"/>
                                  </p:stCondLst>
                                  <p:childTnLst>
                                    <p:animClr clrSpc="rgb" dir="cw">
                                      <p:cBhvr>
                                        <p:cTn id="35" dur="500" fill="hold"/>
                                        <p:tgtEl>
                                          <p:spTgt spid="30"/>
                                        </p:tgtEl>
                                        <p:attrNameLst>
                                          <p:attrName>fillcolor</p:attrName>
                                        </p:attrNameLst>
                                      </p:cBhvr>
                                      <p:to>
                                        <a:srgbClr val="FF5050"/>
                                      </p:to>
                                    </p:animClr>
                                    <p:set>
                                      <p:cBhvr>
                                        <p:cTn id="36" dur="500" fill="hold"/>
                                        <p:tgtEl>
                                          <p:spTgt spid="30"/>
                                        </p:tgtEl>
                                        <p:attrNameLst>
                                          <p:attrName>fill.type</p:attrName>
                                        </p:attrNameLst>
                                      </p:cBhvr>
                                      <p:to>
                                        <p:strVal val="solid"/>
                                      </p:to>
                                    </p:set>
                                    <p:set>
                                      <p:cBhvr>
                                        <p:cTn id="37" dur="500" fill="hold"/>
                                        <p:tgtEl>
                                          <p:spTgt spid="30"/>
                                        </p:tgtEl>
                                        <p:attrNameLst>
                                          <p:attrName>fill.on</p:attrName>
                                        </p:attrNameLst>
                                      </p:cBhvr>
                                      <p:to>
                                        <p:strVal val="true"/>
                                      </p:to>
                                    </p:set>
                                  </p:childTnLst>
                                </p:cTn>
                              </p:par>
                              <p:par>
                                <p:cTn id="38" presetID="1" presetClass="emph" presetSubtype="2" fill="hold" nodeType="withEffect">
                                  <p:stCondLst>
                                    <p:cond delay="0"/>
                                  </p:stCondLst>
                                  <p:childTnLst>
                                    <p:animClr clrSpc="rgb" dir="cw">
                                      <p:cBhvr>
                                        <p:cTn id="39" dur="500" fill="hold"/>
                                        <p:tgtEl>
                                          <p:spTgt spid="31"/>
                                        </p:tgtEl>
                                        <p:attrNameLst>
                                          <p:attrName>fillcolor</p:attrName>
                                        </p:attrNameLst>
                                      </p:cBhvr>
                                      <p:to>
                                        <a:srgbClr val="FF5050"/>
                                      </p:to>
                                    </p:animClr>
                                    <p:set>
                                      <p:cBhvr>
                                        <p:cTn id="40" dur="500" fill="hold"/>
                                        <p:tgtEl>
                                          <p:spTgt spid="31"/>
                                        </p:tgtEl>
                                        <p:attrNameLst>
                                          <p:attrName>fill.type</p:attrName>
                                        </p:attrNameLst>
                                      </p:cBhvr>
                                      <p:to>
                                        <p:strVal val="solid"/>
                                      </p:to>
                                    </p:set>
                                    <p:set>
                                      <p:cBhvr>
                                        <p:cTn id="41" dur="500" fill="hold"/>
                                        <p:tgtEl>
                                          <p:spTgt spid="31"/>
                                        </p:tgtEl>
                                        <p:attrNameLst>
                                          <p:attrName>fill.on</p:attrName>
                                        </p:attrNameLst>
                                      </p:cBhvr>
                                      <p:to>
                                        <p:strVal val="true"/>
                                      </p:to>
                                    </p:set>
                                  </p:childTnLst>
                                </p:cTn>
                              </p:par>
                              <p:par>
                                <p:cTn id="42" presetID="1" presetClass="emph" presetSubtype="2" fill="hold" nodeType="withEffect">
                                  <p:stCondLst>
                                    <p:cond delay="0"/>
                                  </p:stCondLst>
                                  <p:childTnLst>
                                    <p:animClr clrSpc="rgb" dir="cw">
                                      <p:cBhvr>
                                        <p:cTn id="43" dur="500" fill="hold"/>
                                        <p:tgtEl>
                                          <p:spTgt spid="10"/>
                                        </p:tgtEl>
                                        <p:attrNameLst>
                                          <p:attrName>fillcolor</p:attrName>
                                        </p:attrNameLst>
                                      </p:cBhvr>
                                      <p:to>
                                        <a:srgbClr val="FF5050"/>
                                      </p:to>
                                    </p:animClr>
                                    <p:set>
                                      <p:cBhvr>
                                        <p:cTn id="44" dur="500" fill="hold"/>
                                        <p:tgtEl>
                                          <p:spTgt spid="10"/>
                                        </p:tgtEl>
                                        <p:attrNameLst>
                                          <p:attrName>fill.type</p:attrName>
                                        </p:attrNameLst>
                                      </p:cBhvr>
                                      <p:to>
                                        <p:strVal val="solid"/>
                                      </p:to>
                                    </p:set>
                                    <p:set>
                                      <p:cBhvr>
                                        <p:cTn id="45" dur="500" fill="hold"/>
                                        <p:tgtEl>
                                          <p:spTgt spid="10"/>
                                        </p:tgtEl>
                                        <p:attrNameLst>
                                          <p:attrName>fill.on</p:attrName>
                                        </p:attrNameLst>
                                      </p:cBhvr>
                                      <p:to>
                                        <p:strVal val="true"/>
                                      </p:to>
                                    </p:set>
                                  </p:childTnLst>
                                </p:cTn>
                              </p:par>
                              <p:par>
                                <p:cTn id="46" presetID="1" presetClass="emph" presetSubtype="2" fill="hold" nodeType="withEffect">
                                  <p:stCondLst>
                                    <p:cond delay="0"/>
                                  </p:stCondLst>
                                  <p:childTnLst>
                                    <p:animClr clrSpc="rgb" dir="cw">
                                      <p:cBhvr>
                                        <p:cTn id="47" dur="500" fill="hold"/>
                                        <p:tgtEl>
                                          <p:spTgt spid="6"/>
                                        </p:tgtEl>
                                        <p:attrNameLst>
                                          <p:attrName>fillcolor</p:attrName>
                                        </p:attrNameLst>
                                      </p:cBhvr>
                                      <p:to>
                                        <a:srgbClr val="FF5050"/>
                                      </p:to>
                                    </p:animClr>
                                    <p:set>
                                      <p:cBhvr>
                                        <p:cTn id="48" dur="500" fill="hold"/>
                                        <p:tgtEl>
                                          <p:spTgt spid="6"/>
                                        </p:tgtEl>
                                        <p:attrNameLst>
                                          <p:attrName>fill.type</p:attrName>
                                        </p:attrNameLst>
                                      </p:cBhvr>
                                      <p:to>
                                        <p:strVal val="solid"/>
                                      </p:to>
                                    </p:set>
                                    <p:set>
                                      <p:cBhvr>
                                        <p:cTn id="49" dur="500" fill="hold"/>
                                        <p:tgtEl>
                                          <p:spTgt spid="6"/>
                                        </p:tgtEl>
                                        <p:attrNameLst>
                                          <p:attrName>fill.on</p:attrName>
                                        </p:attrNameLst>
                                      </p:cBhvr>
                                      <p:to>
                                        <p:strVal val="true"/>
                                      </p:to>
                                    </p:set>
                                  </p:childTnLst>
                                </p:cTn>
                              </p:par>
                            </p:childTnLst>
                          </p:cTn>
                        </p:par>
                      </p:childTnLst>
                    </p:cTn>
                  </p:par>
                  <p:par>
                    <p:cTn id="50" fill="hold">
                      <p:stCondLst>
                        <p:cond delay="indefinite"/>
                      </p:stCondLst>
                      <p:childTnLst>
                        <p:par>
                          <p:cTn id="51" fill="hold">
                            <p:stCondLst>
                              <p:cond delay="0"/>
                            </p:stCondLst>
                            <p:childTnLst>
                              <p:par>
                                <p:cTn id="52" presetID="1" presetClass="emph" presetSubtype="2" fill="hold" nodeType="clickEffect">
                                  <p:stCondLst>
                                    <p:cond delay="0"/>
                                  </p:stCondLst>
                                  <p:childTnLst>
                                    <p:animClr clrSpc="rgb" dir="cw">
                                      <p:cBhvr>
                                        <p:cTn id="53" dur="500" fill="hold"/>
                                        <p:tgtEl>
                                          <p:spTgt spid="5"/>
                                        </p:tgtEl>
                                        <p:attrNameLst>
                                          <p:attrName>fillcolor</p:attrName>
                                        </p:attrNameLst>
                                      </p:cBhvr>
                                      <p:to>
                                        <a:srgbClr val="CCFFCC"/>
                                      </p:to>
                                    </p:animClr>
                                    <p:set>
                                      <p:cBhvr>
                                        <p:cTn id="54" dur="500" fill="hold"/>
                                        <p:tgtEl>
                                          <p:spTgt spid="5"/>
                                        </p:tgtEl>
                                        <p:attrNameLst>
                                          <p:attrName>fill.type</p:attrName>
                                        </p:attrNameLst>
                                      </p:cBhvr>
                                      <p:to>
                                        <p:strVal val="solid"/>
                                      </p:to>
                                    </p:set>
                                    <p:set>
                                      <p:cBhvr>
                                        <p:cTn id="55" dur="500" fill="hold"/>
                                        <p:tgtEl>
                                          <p:spTgt spid="5"/>
                                        </p:tgtEl>
                                        <p:attrNameLst>
                                          <p:attrName>fill.on</p:attrName>
                                        </p:attrNameLst>
                                      </p:cBhvr>
                                      <p:to>
                                        <p:strVal val="true"/>
                                      </p:to>
                                    </p:set>
                                  </p:childTnLst>
                                </p:cTn>
                              </p:par>
                            </p:childTnLst>
                          </p:cTn>
                        </p:par>
                        <p:par>
                          <p:cTn id="56" fill="hold">
                            <p:stCondLst>
                              <p:cond delay="500"/>
                            </p:stCondLst>
                            <p:childTnLst>
                              <p:par>
                                <p:cTn id="57" presetID="50" presetClass="path" presetSubtype="0" accel="50000" decel="50000" fill="hold" grpId="2" nodeType="afterEffect">
                                  <p:stCondLst>
                                    <p:cond delay="0"/>
                                  </p:stCondLst>
                                  <p:childTnLst>
                                    <p:animMotion origin="layout" path="M -2.5E-6 2.22222E-6 L 0.05065 2.22222E-6 C 0.07331 2.22222E-6 0.10143 -0.02199 0.10143 -0.03959 L 0.10143 -0.07917 " pathEditMode="relative" rAng="0" ptsTypes="AAAA">
                                      <p:cBhvr>
                                        <p:cTn id="58" dur="500" fill="hold"/>
                                        <p:tgtEl>
                                          <p:spTgt spid="25"/>
                                        </p:tgtEl>
                                        <p:attrNameLst>
                                          <p:attrName>ppt_x</p:attrName>
                                          <p:attrName>ppt_y</p:attrName>
                                        </p:attrNameLst>
                                      </p:cBhvr>
                                      <p:rCtr x="5065" y="-3958"/>
                                    </p:animMotion>
                                  </p:childTnLst>
                                </p:cTn>
                              </p:par>
                            </p:childTnLst>
                          </p:cTn>
                        </p:par>
                        <p:par>
                          <p:cTn id="59" fill="hold">
                            <p:stCondLst>
                              <p:cond delay="1000"/>
                            </p:stCondLst>
                            <p:childTnLst>
                              <p:par>
                                <p:cTn id="60" presetID="1" presetClass="entr" presetSubtype="0" fill="hold" grpId="0" nodeType="afterEffect">
                                  <p:stCondLst>
                                    <p:cond delay="0"/>
                                  </p:stCondLst>
                                  <p:childTnLst>
                                    <p:set>
                                      <p:cBhvr>
                                        <p:cTn id="61" dur="1" fill="hold">
                                          <p:stCondLst>
                                            <p:cond delay="0"/>
                                          </p:stCondLst>
                                        </p:cTn>
                                        <p:tgtEl>
                                          <p:spTgt spid="42"/>
                                        </p:tgtEl>
                                        <p:attrNameLst>
                                          <p:attrName>style.visibility</p:attrName>
                                        </p:attrNameLst>
                                      </p:cBhvr>
                                      <p:to>
                                        <p:strVal val="visible"/>
                                      </p:to>
                                    </p:set>
                                  </p:childTnLst>
                                </p:cTn>
                              </p:par>
                            </p:childTnLst>
                          </p:cTn>
                        </p:par>
                        <p:par>
                          <p:cTn id="62" fill="hold">
                            <p:stCondLst>
                              <p:cond delay="1000"/>
                            </p:stCondLst>
                            <p:childTnLst>
                              <p:par>
                                <p:cTn id="63" presetID="34" presetClass="emph" presetSubtype="0" fill="hold" grpId="0" nodeType="afterEffect">
                                  <p:stCondLst>
                                    <p:cond delay="0"/>
                                  </p:stCondLst>
                                  <p:iterate type="lt">
                                    <p:tmPct val="10000"/>
                                  </p:iterate>
                                  <p:childTnLst>
                                    <p:animMotion origin="layout" path="M 0.0 0.0 L 0.0 -0.07213" pathEditMode="relative" ptsTypes="">
                                      <p:cBhvr>
                                        <p:cTn id="64" dur="250" accel="50000" decel="50000" autoRev="1" fill="hold">
                                          <p:stCondLst>
                                            <p:cond delay="0"/>
                                          </p:stCondLst>
                                        </p:cTn>
                                        <p:tgtEl>
                                          <p:spTgt spid="30">
                                            <p:bg/>
                                          </p:spTgt>
                                        </p:tgtEl>
                                        <p:attrNameLst>
                                          <p:attrName>ppt_x</p:attrName>
                                          <p:attrName>ppt_y</p:attrName>
                                        </p:attrNameLst>
                                      </p:cBhvr>
                                    </p:animMotion>
                                    <p:animRot by="1500000">
                                      <p:cBhvr>
                                        <p:cTn id="65" dur="125" fill="hold">
                                          <p:stCondLst>
                                            <p:cond delay="0"/>
                                          </p:stCondLst>
                                        </p:cTn>
                                        <p:tgtEl>
                                          <p:spTgt spid="30">
                                            <p:bg/>
                                          </p:spTgt>
                                        </p:tgtEl>
                                        <p:attrNameLst>
                                          <p:attrName>r</p:attrName>
                                        </p:attrNameLst>
                                      </p:cBhvr>
                                    </p:animRot>
                                    <p:animRot by="-1500000">
                                      <p:cBhvr>
                                        <p:cTn id="66" dur="125" fill="hold">
                                          <p:stCondLst>
                                            <p:cond delay="125"/>
                                          </p:stCondLst>
                                        </p:cTn>
                                        <p:tgtEl>
                                          <p:spTgt spid="30">
                                            <p:bg/>
                                          </p:spTgt>
                                        </p:tgtEl>
                                        <p:attrNameLst>
                                          <p:attrName>r</p:attrName>
                                        </p:attrNameLst>
                                      </p:cBhvr>
                                    </p:animRot>
                                    <p:animRot by="-1500000">
                                      <p:cBhvr>
                                        <p:cTn id="67" dur="125" fill="hold">
                                          <p:stCondLst>
                                            <p:cond delay="250"/>
                                          </p:stCondLst>
                                        </p:cTn>
                                        <p:tgtEl>
                                          <p:spTgt spid="30">
                                            <p:bg/>
                                          </p:spTgt>
                                        </p:tgtEl>
                                        <p:attrNameLst>
                                          <p:attrName>r</p:attrName>
                                        </p:attrNameLst>
                                      </p:cBhvr>
                                    </p:animRot>
                                    <p:animRot by="1500000">
                                      <p:cBhvr>
                                        <p:cTn id="68" dur="125" fill="hold">
                                          <p:stCondLst>
                                            <p:cond delay="375"/>
                                          </p:stCondLst>
                                        </p:cTn>
                                        <p:tgtEl>
                                          <p:spTgt spid="30">
                                            <p:bg/>
                                          </p:spTgt>
                                        </p:tgtEl>
                                        <p:attrNameLst>
                                          <p:attrName>r</p:attrName>
                                        </p:attrNameLst>
                                      </p:cBhvr>
                                    </p:animRot>
                                  </p:childTnLst>
                                </p:cTn>
                              </p:par>
                              <p:par>
                                <p:cTn id="69" presetID="34" presetClass="emph" presetSubtype="0" fill="hold" grpId="0" nodeType="withEffect">
                                  <p:stCondLst>
                                    <p:cond delay="0"/>
                                  </p:stCondLst>
                                  <p:iterate type="lt">
                                    <p:tmPct val="10000"/>
                                  </p:iterate>
                                  <p:childTnLst>
                                    <p:animMotion origin="layout" path="M 0.0 0.0 L 0.0 -0.07213" pathEditMode="relative" ptsTypes="">
                                      <p:cBhvr>
                                        <p:cTn id="70" dur="250" accel="50000" decel="50000" autoRev="1" fill="hold">
                                          <p:stCondLst>
                                            <p:cond delay="0"/>
                                          </p:stCondLst>
                                        </p:cTn>
                                        <p:tgtEl>
                                          <p:spTgt spid="30">
                                            <p:txEl>
                                              <p:pRg st="0" end="0"/>
                                            </p:txEl>
                                          </p:spTgt>
                                        </p:tgtEl>
                                        <p:attrNameLst>
                                          <p:attrName>ppt_x</p:attrName>
                                          <p:attrName>ppt_y</p:attrName>
                                        </p:attrNameLst>
                                      </p:cBhvr>
                                    </p:animMotion>
                                    <p:animRot by="1500000">
                                      <p:cBhvr>
                                        <p:cTn id="71" dur="125" fill="hold">
                                          <p:stCondLst>
                                            <p:cond delay="0"/>
                                          </p:stCondLst>
                                        </p:cTn>
                                        <p:tgtEl>
                                          <p:spTgt spid="30">
                                            <p:txEl>
                                              <p:pRg st="0" end="0"/>
                                            </p:txEl>
                                          </p:spTgt>
                                        </p:tgtEl>
                                        <p:attrNameLst>
                                          <p:attrName>r</p:attrName>
                                        </p:attrNameLst>
                                      </p:cBhvr>
                                    </p:animRot>
                                    <p:animRot by="-1500000">
                                      <p:cBhvr>
                                        <p:cTn id="72" dur="125" fill="hold">
                                          <p:stCondLst>
                                            <p:cond delay="125"/>
                                          </p:stCondLst>
                                        </p:cTn>
                                        <p:tgtEl>
                                          <p:spTgt spid="30">
                                            <p:txEl>
                                              <p:pRg st="0" end="0"/>
                                            </p:txEl>
                                          </p:spTgt>
                                        </p:tgtEl>
                                        <p:attrNameLst>
                                          <p:attrName>r</p:attrName>
                                        </p:attrNameLst>
                                      </p:cBhvr>
                                    </p:animRot>
                                    <p:animRot by="-1500000">
                                      <p:cBhvr>
                                        <p:cTn id="73" dur="125" fill="hold">
                                          <p:stCondLst>
                                            <p:cond delay="250"/>
                                          </p:stCondLst>
                                        </p:cTn>
                                        <p:tgtEl>
                                          <p:spTgt spid="30">
                                            <p:txEl>
                                              <p:pRg st="0" end="0"/>
                                            </p:txEl>
                                          </p:spTgt>
                                        </p:tgtEl>
                                        <p:attrNameLst>
                                          <p:attrName>r</p:attrName>
                                        </p:attrNameLst>
                                      </p:cBhvr>
                                    </p:animRot>
                                    <p:animRot by="1500000">
                                      <p:cBhvr>
                                        <p:cTn id="74" dur="125" fill="hold">
                                          <p:stCondLst>
                                            <p:cond delay="375"/>
                                          </p:stCondLst>
                                        </p:cTn>
                                        <p:tgtEl>
                                          <p:spTgt spid="30">
                                            <p:txEl>
                                              <p:pRg st="0" end="0"/>
                                            </p:txEl>
                                          </p:spTgt>
                                        </p:tgtEl>
                                        <p:attrNameLst>
                                          <p:attrName>r</p:attrName>
                                        </p:attrNameLst>
                                      </p:cBhvr>
                                    </p:animRo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grpId="1" nodeType="clickEffect">
                                  <p:stCondLst>
                                    <p:cond delay="0"/>
                                  </p:stCondLst>
                                  <p:childTnLst>
                                    <p:animEffect transition="out" filter="fade">
                                      <p:cBhvr>
                                        <p:cTn id="78" dur="500"/>
                                        <p:tgtEl>
                                          <p:spTgt spid="25"/>
                                        </p:tgtEl>
                                      </p:cBhvr>
                                    </p:animEffect>
                                    <p:set>
                                      <p:cBhvr>
                                        <p:cTn id="79" dur="1" fill="hold">
                                          <p:stCondLst>
                                            <p:cond delay="499"/>
                                          </p:stCondLst>
                                        </p:cTn>
                                        <p:tgtEl>
                                          <p:spTgt spid="25"/>
                                        </p:tgtEl>
                                        <p:attrNameLst>
                                          <p:attrName>style.visibility</p:attrName>
                                        </p:attrNameLst>
                                      </p:cBhvr>
                                      <p:to>
                                        <p:strVal val="hidden"/>
                                      </p:to>
                                    </p:se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42"/>
                                        </p:tgtEl>
                                        <p:attrNameLst>
                                          <p:attrName>style.visibility</p:attrName>
                                        </p:attrNameLst>
                                      </p:cBhvr>
                                      <p:to>
                                        <p:strVal val="hidden"/>
                                      </p:to>
                                    </p:set>
                                  </p:childTnLst>
                                </p:cTn>
                              </p:par>
                            </p:childTnLst>
                          </p:cTn>
                        </p:par>
                        <p:par>
                          <p:cTn id="88" fill="hold">
                            <p:stCondLst>
                              <p:cond delay="0"/>
                            </p:stCondLst>
                            <p:childTnLst>
                              <p:par>
                                <p:cTn id="89" presetID="50" presetClass="path" presetSubtype="0" accel="50000" decel="50000" fill="hold" grpId="1" nodeType="afterEffect">
                                  <p:stCondLst>
                                    <p:cond delay="0"/>
                                  </p:stCondLst>
                                  <p:childTnLst>
                                    <p:animMotion origin="layout" path="M -2.5E-6 0 L 0.05091 0 C 0.0737 0 0.10196 0.05787 0.10196 0.10509 L 0.10196 0.21042 " pathEditMode="relative" rAng="0" ptsTypes="AAAA">
                                      <p:cBhvr>
                                        <p:cTn id="90" dur="500" fill="hold"/>
                                        <p:tgtEl>
                                          <p:spTgt spid="28"/>
                                        </p:tgtEl>
                                        <p:attrNameLst>
                                          <p:attrName>ppt_x</p:attrName>
                                          <p:attrName>ppt_y</p:attrName>
                                        </p:attrNameLst>
                                      </p:cBhvr>
                                      <p:rCtr x="5091" y="10509"/>
                                    </p:animMotion>
                                  </p:childTnLst>
                                </p:cTn>
                              </p:par>
                            </p:childTnLst>
                          </p:cTn>
                        </p:par>
                        <p:par>
                          <p:cTn id="91" fill="hold">
                            <p:stCondLst>
                              <p:cond delay="500"/>
                            </p:stCondLst>
                            <p:childTnLst>
                              <p:par>
                                <p:cTn id="92" presetID="1" presetClass="entr" presetSubtype="0" fill="hold" grpId="4" nodeType="afterEffect">
                                  <p:stCondLst>
                                    <p:cond delay="0"/>
                                  </p:stCondLst>
                                  <p:childTnLst>
                                    <p:set>
                                      <p:cBhvr>
                                        <p:cTn id="93" dur="1" fill="hold">
                                          <p:stCondLst>
                                            <p:cond delay="0"/>
                                          </p:stCondLst>
                                        </p:cTn>
                                        <p:tgtEl>
                                          <p:spTgt spid="42"/>
                                        </p:tgtEl>
                                        <p:attrNameLst>
                                          <p:attrName>style.visibility</p:attrName>
                                        </p:attrNameLst>
                                      </p:cBhvr>
                                      <p:to>
                                        <p:strVal val="visible"/>
                                      </p:to>
                                    </p:set>
                                  </p:childTnLst>
                                </p:cTn>
                              </p:par>
                            </p:childTnLst>
                          </p:cTn>
                        </p:par>
                        <p:par>
                          <p:cTn id="94" fill="hold">
                            <p:stCondLst>
                              <p:cond delay="500"/>
                            </p:stCondLst>
                            <p:childTnLst>
                              <p:par>
                                <p:cTn id="95" presetID="34" presetClass="emph" presetSubtype="0" fill="hold" nodeType="afterEffect">
                                  <p:stCondLst>
                                    <p:cond delay="0"/>
                                  </p:stCondLst>
                                  <p:iterate type="lt">
                                    <p:tmPct val="10000"/>
                                  </p:iterate>
                                  <p:childTnLst>
                                    <p:animMotion origin="layout" path="M 0.0 0.0 L 0.0 -0.07213" pathEditMode="relative" ptsTypes="">
                                      <p:cBhvr>
                                        <p:cTn id="96" dur="250" accel="50000" decel="50000" autoRev="1" fill="hold">
                                          <p:stCondLst>
                                            <p:cond delay="0"/>
                                          </p:stCondLst>
                                        </p:cTn>
                                        <p:tgtEl>
                                          <p:spTgt spid="31">
                                            <p:txEl>
                                              <p:pRg st="0" end="0"/>
                                            </p:txEl>
                                          </p:spTgt>
                                        </p:tgtEl>
                                        <p:attrNameLst>
                                          <p:attrName>ppt_x</p:attrName>
                                          <p:attrName>ppt_y</p:attrName>
                                        </p:attrNameLst>
                                      </p:cBhvr>
                                    </p:animMotion>
                                    <p:animRot by="1500000">
                                      <p:cBhvr>
                                        <p:cTn id="97" dur="125" fill="hold">
                                          <p:stCondLst>
                                            <p:cond delay="0"/>
                                          </p:stCondLst>
                                        </p:cTn>
                                        <p:tgtEl>
                                          <p:spTgt spid="31">
                                            <p:txEl>
                                              <p:pRg st="0" end="0"/>
                                            </p:txEl>
                                          </p:spTgt>
                                        </p:tgtEl>
                                        <p:attrNameLst>
                                          <p:attrName>r</p:attrName>
                                        </p:attrNameLst>
                                      </p:cBhvr>
                                    </p:animRot>
                                    <p:animRot by="-1500000">
                                      <p:cBhvr>
                                        <p:cTn id="98" dur="125" fill="hold">
                                          <p:stCondLst>
                                            <p:cond delay="125"/>
                                          </p:stCondLst>
                                        </p:cTn>
                                        <p:tgtEl>
                                          <p:spTgt spid="31">
                                            <p:txEl>
                                              <p:pRg st="0" end="0"/>
                                            </p:txEl>
                                          </p:spTgt>
                                        </p:tgtEl>
                                        <p:attrNameLst>
                                          <p:attrName>r</p:attrName>
                                        </p:attrNameLst>
                                      </p:cBhvr>
                                    </p:animRot>
                                    <p:animRot by="-1500000">
                                      <p:cBhvr>
                                        <p:cTn id="99" dur="125" fill="hold">
                                          <p:stCondLst>
                                            <p:cond delay="250"/>
                                          </p:stCondLst>
                                        </p:cTn>
                                        <p:tgtEl>
                                          <p:spTgt spid="31">
                                            <p:txEl>
                                              <p:pRg st="0" end="0"/>
                                            </p:txEl>
                                          </p:spTgt>
                                        </p:tgtEl>
                                        <p:attrNameLst>
                                          <p:attrName>r</p:attrName>
                                        </p:attrNameLst>
                                      </p:cBhvr>
                                    </p:animRot>
                                    <p:animRot by="1500000">
                                      <p:cBhvr>
                                        <p:cTn id="100" dur="125" fill="hold">
                                          <p:stCondLst>
                                            <p:cond delay="375"/>
                                          </p:stCondLst>
                                        </p:cTn>
                                        <p:tgtEl>
                                          <p:spTgt spid="31">
                                            <p:txEl>
                                              <p:pRg st="0" end="0"/>
                                            </p:txEl>
                                          </p:spTgt>
                                        </p:tgtEl>
                                        <p:attrNameLst>
                                          <p:attrName>r</p:attrName>
                                        </p:attrNameLst>
                                      </p:cBhvr>
                                    </p:animRot>
                                  </p:childTnLst>
                                </p:cTn>
                              </p:par>
                              <p:par>
                                <p:cTn id="101" presetID="10" presetClass="exit" presetSubtype="0" fill="hold" grpId="2" nodeType="withEffect">
                                  <p:stCondLst>
                                    <p:cond delay="0"/>
                                  </p:stCondLst>
                                  <p:childTnLst>
                                    <p:animEffect transition="out" filter="fade">
                                      <p:cBhvr>
                                        <p:cTn id="102" dur="500"/>
                                        <p:tgtEl>
                                          <p:spTgt spid="28"/>
                                        </p:tgtEl>
                                      </p:cBhvr>
                                    </p:animEffect>
                                    <p:set>
                                      <p:cBhvr>
                                        <p:cTn id="103" dur="1" fill="hold">
                                          <p:stCondLst>
                                            <p:cond delay="499"/>
                                          </p:stCondLst>
                                        </p:cTn>
                                        <p:tgtEl>
                                          <p:spTgt spid="28"/>
                                        </p:tgtEl>
                                        <p:attrNameLst>
                                          <p:attrName>style.visibility</p:attrName>
                                        </p:attrNameLst>
                                      </p:cBhvr>
                                      <p:to>
                                        <p:strVal val="hidden"/>
                                      </p:to>
                                    </p:set>
                                  </p:childTnLst>
                                </p:cTn>
                              </p:par>
                            </p:childTnLst>
                          </p:cTn>
                        </p:par>
                        <p:par>
                          <p:cTn id="104" fill="hold">
                            <p:stCondLst>
                              <p:cond delay="1050"/>
                            </p:stCondLst>
                            <p:childTnLst>
                              <p:par>
                                <p:cTn id="105" presetID="10" presetClass="entr" presetSubtype="0" fill="hold" grpId="0" nodeType="after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500"/>
                                        <p:tgtEl>
                                          <p:spTgt spid="36"/>
                                        </p:tgtEl>
                                      </p:cBhvr>
                                    </p:animEffect>
                                  </p:childTnLst>
                                </p:cTn>
                              </p:par>
                            </p:childTnLst>
                          </p:cTn>
                        </p:par>
                        <p:par>
                          <p:cTn id="108" fill="hold">
                            <p:stCondLst>
                              <p:cond delay="1550"/>
                            </p:stCondLst>
                            <p:childTnLst>
                              <p:par>
                                <p:cTn id="109" presetID="1" presetClass="exit" presetSubtype="0" fill="hold" grpId="5" nodeType="afterEffect">
                                  <p:stCondLst>
                                    <p:cond delay="0"/>
                                  </p:stCondLst>
                                  <p:childTnLst>
                                    <p:set>
                                      <p:cBhvr>
                                        <p:cTn id="110" dur="1" fill="hold">
                                          <p:stCondLst>
                                            <p:cond delay="0"/>
                                          </p:stCondLst>
                                        </p:cTn>
                                        <p:tgtEl>
                                          <p:spTgt spid="42"/>
                                        </p:tgtEl>
                                        <p:attrNameLst>
                                          <p:attrName>style.visibility</p:attrName>
                                        </p:attrNameLst>
                                      </p:cBhvr>
                                      <p:to>
                                        <p:strVal val="hidden"/>
                                      </p:to>
                                    </p:set>
                                  </p:childTnLst>
                                </p:cTn>
                              </p:par>
                              <p:par>
                                <p:cTn id="111" presetID="50" presetClass="path" presetSubtype="0" accel="50000" decel="50000" fill="hold" grpId="1" nodeType="withEffect">
                                  <p:stCondLst>
                                    <p:cond delay="0"/>
                                  </p:stCondLst>
                                  <p:childTnLst>
                                    <p:animMotion origin="layout" path="M -2.5E-6 4.81481E-6 L 0.05065 4.81481E-6 C 0.07331 4.81481E-6 0.10143 -0.02223 0.10143 -0.04028 L 0.10143 -0.08033 " pathEditMode="relative" rAng="0" ptsTypes="AAAA">
                                      <p:cBhvr>
                                        <p:cTn id="112" dur="250" fill="hold"/>
                                        <p:tgtEl>
                                          <p:spTgt spid="26"/>
                                        </p:tgtEl>
                                        <p:attrNameLst>
                                          <p:attrName>ppt_x</p:attrName>
                                          <p:attrName>ppt_y</p:attrName>
                                        </p:attrNameLst>
                                      </p:cBhvr>
                                      <p:rCtr x="5065" y="-4028"/>
                                    </p:animMotion>
                                  </p:childTnLst>
                                </p:cTn>
                              </p:par>
                            </p:childTnLst>
                          </p:cTn>
                        </p:par>
                        <p:par>
                          <p:cTn id="113" fill="hold">
                            <p:stCondLst>
                              <p:cond delay="1800"/>
                            </p:stCondLst>
                            <p:childTnLst>
                              <p:par>
                                <p:cTn id="114" presetID="1" presetClass="entr" presetSubtype="0" fill="hold" grpId="2" nodeType="afterEffect">
                                  <p:stCondLst>
                                    <p:cond delay="0"/>
                                  </p:stCondLst>
                                  <p:childTnLst>
                                    <p:set>
                                      <p:cBhvr>
                                        <p:cTn id="115" dur="1" fill="hold">
                                          <p:stCondLst>
                                            <p:cond delay="0"/>
                                          </p:stCondLst>
                                        </p:cTn>
                                        <p:tgtEl>
                                          <p:spTgt spid="42"/>
                                        </p:tgtEl>
                                        <p:attrNameLst>
                                          <p:attrName>style.visibility</p:attrName>
                                        </p:attrNameLst>
                                      </p:cBhvr>
                                      <p:to>
                                        <p:strVal val="visible"/>
                                      </p:to>
                                    </p:set>
                                  </p:childTnLst>
                                </p:cTn>
                              </p:par>
                            </p:childTnLst>
                          </p:cTn>
                        </p:par>
                        <p:par>
                          <p:cTn id="116" fill="hold">
                            <p:stCondLst>
                              <p:cond delay="1800"/>
                            </p:stCondLst>
                            <p:childTnLst>
                              <p:par>
                                <p:cTn id="117" presetID="34" presetClass="emph" presetSubtype="0" fill="hold" nodeType="afterEffect">
                                  <p:stCondLst>
                                    <p:cond delay="0"/>
                                  </p:stCondLst>
                                  <p:iterate type="lt">
                                    <p:tmPct val="10000"/>
                                  </p:iterate>
                                  <p:childTnLst>
                                    <p:animMotion origin="layout" path="M 0.0 0.0 L 0.0 -0.07213" pathEditMode="relative" ptsTypes="">
                                      <p:cBhvr>
                                        <p:cTn id="118" dur="250" accel="50000" decel="50000" autoRev="1" fill="hold">
                                          <p:stCondLst>
                                            <p:cond delay="0"/>
                                          </p:stCondLst>
                                        </p:cTn>
                                        <p:tgtEl>
                                          <p:spTgt spid="30">
                                            <p:txEl>
                                              <p:pRg st="0" end="0"/>
                                            </p:txEl>
                                          </p:spTgt>
                                        </p:tgtEl>
                                        <p:attrNameLst>
                                          <p:attrName>ppt_x</p:attrName>
                                          <p:attrName>ppt_y</p:attrName>
                                        </p:attrNameLst>
                                      </p:cBhvr>
                                    </p:animMotion>
                                    <p:animRot by="1500000">
                                      <p:cBhvr>
                                        <p:cTn id="119" dur="125" fill="hold">
                                          <p:stCondLst>
                                            <p:cond delay="0"/>
                                          </p:stCondLst>
                                        </p:cTn>
                                        <p:tgtEl>
                                          <p:spTgt spid="30">
                                            <p:txEl>
                                              <p:pRg st="0" end="0"/>
                                            </p:txEl>
                                          </p:spTgt>
                                        </p:tgtEl>
                                        <p:attrNameLst>
                                          <p:attrName>r</p:attrName>
                                        </p:attrNameLst>
                                      </p:cBhvr>
                                    </p:animRot>
                                    <p:animRot by="-1500000">
                                      <p:cBhvr>
                                        <p:cTn id="120" dur="125" fill="hold">
                                          <p:stCondLst>
                                            <p:cond delay="125"/>
                                          </p:stCondLst>
                                        </p:cTn>
                                        <p:tgtEl>
                                          <p:spTgt spid="30">
                                            <p:txEl>
                                              <p:pRg st="0" end="0"/>
                                            </p:txEl>
                                          </p:spTgt>
                                        </p:tgtEl>
                                        <p:attrNameLst>
                                          <p:attrName>r</p:attrName>
                                        </p:attrNameLst>
                                      </p:cBhvr>
                                    </p:animRot>
                                    <p:animRot by="-1500000">
                                      <p:cBhvr>
                                        <p:cTn id="121" dur="125" fill="hold">
                                          <p:stCondLst>
                                            <p:cond delay="250"/>
                                          </p:stCondLst>
                                        </p:cTn>
                                        <p:tgtEl>
                                          <p:spTgt spid="30">
                                            <p:txEl>
                                              <p:pRg st="0" end="0"/>
                                            </p:txEl>
                                          </p:spTgt>
                                        </p:tgtEl>
                                        <p:attrNameLst>
                                          <p:attrName>r</p:attrName>
                                        </p:attrNameLst>
                                      </p:cBhvr>
                                    </p:animRot>
                                    <p:animRot by="1500000">
                                      <p:cBhvr>
                                        <p:cTn id="122" dur="125" fill="hold">
                                          <p:stCondLst>
                                            <p:cond delay="375"/>
                                          </p:stCondLst>
                                        </p:cTn>
                                        <p:tgtEl>
                                          <p:spTgt spid="30">
                                            <p:txEl>
                                              <p:pRg st="0" end="0"/>
                                            </p:txEl>
                                          </p:spTgt>
                                        </p:tgtEl>
                                        <p:attrNameLst>
                                          <p:attrName>r</p:attrName>
                                        </p:attrNameLst>
                                      </p:cBhvr>
                                    </p:animRot>
                                  </p:childTnLst>
                                </p:cTn>
                              </p:par>
                            </p:childTnLst>
                          </p:cTn>
                        </p:par>
                        <p:par>
                          <p:cTn id="123" fill="hold">
                            <p:stCondLst>
                              <p:cond delay="2350"/>
                            </p:stCondLst>
                            <p:childTnLst>
                              <p:par>
                                <p:cTn id="124" presetID="10" presetClass="exit" presetSubtype="0" fill="hold" grpId="2" nodeType="afterEffect">
                                  <p:stCondLst>
                                    <p:cond delay="0"/>
                                  </p:stCondLst>
                                  <p:childTnLst>
                                    <p:animEffect transition="out" filter="fade">
                                      <p:cBhvr>
                                        <p:cTn id="125" dur="500"/>
                                        <p:tgtEl>
                                          <p:spTgt spid="26"/>
                                        </p:tgtEl>
                                      </p:cBhvr>
                                    </p:animEffect>
                                    <p:set>
                                      <p:cBhvr>
                                        <p:cTn id="126" dur="1" fill="hold">
                                          <p:stCondLst>
                                            <p:cond delay="499"/>
                                          </p:stCondLst>
                                        </p:cTn>
                                        <p:tgtEl>
                                          <p:spTgt spid="26"/>
                                        </p:tgtEl>
                                        <p:attrNameLst>
                                          <p:attrName>style.visibility</p:attrName>
                                        </p:attrNameLst>
                                      </p:cBhvr>
                                      <p:to>
                                        <p:strVal val="hidden"/>
                                      </p:to>
                                    </p:set>
                                  </p:childTnLst>
                                </p:cTn>
                              </p:par>
                            </p:childTnLst>
                          </p:cTn>
                        </p:par>
                        <p:par>
                          <p:cTn id="127" fill="hold">
                            <p:stCondLst>
                              <p:cond delay="2850"/>
                            </p:stCondLst>
                            <p:childTnLst>
                              <p:par>
                                <p:cTn id="128" presetID="10" presetClass="entr" presetSubtype="0" fill="hold" grpId="0" nodeType="afterEffect">
                                  <p:stCondLst>
                                    <p:cond delay="0"/>
                                  </p:stCondLst>
                                  <p:childTnLst>
                                    <p:set>
                                      <p:cBhvr>
                                        <p:cTn id="129" dur="1" fill="hold">
                                          <p:stCondLst>
                                            <p:cond delay="0"/>
                                          </p:stCondLst>
                                        </p:cTn>
                                        <p:tgtEl>
                                          <p:spTgt spid="35"/>
                                        </p:tgtEl>
                                        <p:attrNameLst>
                                          <p:attrName>style.visibility</p:attrName>
                                        </p:attrNameLst>
                                      </p:cBhvr>
                                      <p:to>
                                        <p:strVal val="visible"/>
                                      </p:to>
                                    </p:set>
                                    <p:animEffect transition="in" filter="fade">
                                      <p:cBhvr>
                                        <p:cTn id="130" dur="500"/>
                                        <p:tgtEl>
                                          <p:spTgt spid="35"/>
                                        </p:tgtEl>
                                      </p:cBhvr>
                                    </p:animEffect>
                                  </p:childTnLst>
                                </p:cTn>
                              </p:par>
                            </p:childTnLst>
                          </p:cTn>
                        </p:par>
                        <p:par>
                          <p:cTn id="131" fill="hold">
                            <p:stCondLst>
                              <p:cond delay="3350"/>
                            </p:stCondLst>
                            <p:childTnLst>
                              <p:par>
                                <p:cTn id="132" presetID="10" presetClass="exit" presetSubtype="0" fill="hold" grpId="3" nodeType="afterEffect">
                                  <p:stCondLst>
                                    <p:cond delay="0"/>
                                  </p:stCondLst>
                                  <p:childTnLst>
                                    <p:animEffect transition="out" filter="fade">
                                      <p:cBhvr>
                                        <p:cTn id="133" dur="500"/>
                                        <p:tgtEl>
                                          <p:spTgt spid="42"/>
                                        </p:tgtEl>
                                      </p:cBhvr>
                                    </p:animEffect>
                                    <p:set>
                                      <p:cBhvr>
                                        <p:cTn id="134" dur="1" fill="hold">
                                          <p:stCondLst>
                                            <p:cond delay="499"/>
                                          </p:stCondLst>
                                        </p:cTn>
                                        <p:tgtEl>
                                          <p:spTgt spid="42"/>
                                        </p:tgtEl>
                                        <p:attrNameLst>
                                          <p:attrName>style.visibility</p:attrName>
                                        </p:attrNameLst>
                                      </p:cBhvr>
                                      <p:to>
                                        <p:strVal val="hidden"/>
                                      </p:to>
                                    </p:set>
                                  </p:childTnLst>
                                </p:cTn>
                              </p:par>
                            </p:childTnLst>
                          </p:cTn>
                        </p:par>
                        <p:par>
                          <p:cTn id="135" fill="hold">
                            <p:stCondLst>
                              <p:cond delay="3850"/>
                            </p:stCondLst>
                            <p:childTnLst>
                              <p:par>
                                <p:cTn id="136" presetID="50" presetClass="path" presetSubtype="0" accel="50000" decel="50000" fill="hold" grpId="1" nodeType="afterEffect">
                                  <p:stCondLst>
                                    <p:cond delay="0"/>
                                  </p:stCondLst>
                                  <p:childTnLst>
                                    <p:animMotion origin="layout" path="M -2.5E-6 -2.59259E-6 L 0.05065 -2.59259E-6 C 0.07331 -2.59259E-6 0.10143 0.07639 0.10143 0.13866 L 0.10143 0.27755 " pathEditMode="relative" rAng="0" ptsTypes="AAAA">
                                      <p:cBhvr>
                                        <p:cTn id="137" dur="500" fill="hold"/>
                                        <p:tgtEl>
                                          <p:spTgt spid="27"/>
                                        </p:tgtEl>
                                        <p:attrNameLst>
                                          <p:attrName>ppt_x</p:attrName>
                                          <p:attrName>ppt_y</p:attrName>
                                        </p:attrNameLst>
                                      </p:cBhvr>
                                      <p:rCtr x="5065" y="13866"/>
                                    </p:animMotion>
                                  </p:childTnLst>
                                </p:cTn>
                              </p:par>
                            </p:childTnLst>
                          </p:cTn>
                        </p:par>
                        <p:par>
                          <p:cTn id="138" fill="hold">
                            <p:stCondLst>
                              <p:cond delay="4350"/>
                            </p:stCondLst>
                            <p:childTnLst>
                              <p:par>
                                <p:cTn id="139" presetID="1" presetClass="entr" presetSubtype="0" fill="hold" grpId="6" nodeType="afterEffect">
                                  <p:stCondLst>
                                    <p:cond delay="0"/>
                                  </p:stCondLst>
                                  <p:childTnLst>
                                    <p:set>
                                      <p:cBhvr>
                                        <p:cTn id="140" dur="1" fill="hold">
                                          <p:stCondLst>
                                            <p:cond delay="0"/>
                                          </p:stCondLst>
                                        </p:cTn>
                                        <p:tgtEl>
                                          <p:spTgt spid="42"/>
                                        </p:tgtEl>
                                        <p:attrNameLst>
                                          <p:attrName>style.visibility</p:attrName>
                                        </p:attrNameLst>
                                      </p:cBhvr>
                                      <p:to>
                                        <p:strVal val="visible"/>
                                      </p:to>
                                    </p:set>
                                  </p:childTnLst>
                                </p:cTn>
                              </p:par>
                              <p:par>
                                <p:cTn id="141" presetID="34" presetClass="emph" presetSubtype="0" fill="hold" nodeType="withEffect">
                                  <p:stCondLst>
                                    <p:cond delay="0"/>
                                  </p:stCondLst>
                                  <p:iterate type="lt">
                                    <p:tmPct val="10000"/>
                                  </p:iterate>
                                  <p:childTnLst>
                                    <p:animMotion origin="layout" path="M 0.0 0.0 L 0.0 -0.07213" pathEditMode="relative" ptsTypes="">
                                      <p:cBhvr>
                                        <p:cTn id="142" dur="250" accel="50000" decel="50000" autoRev="1" fill="hold">
                                          <p:stCondLst>
                                            <p:cond delay="0"/>
                                          </p:stCondLst>
                                        </p:cTn>
                                        <p:tgtEl>
                                          <p:spTgt spid="31">
                                            <p:txEl>
                                              <p:pRg st="0" end="0"/>
                                            </p:txEl>
                                          </p:spTgt>
                                        </p:tgtEl>
                                        <p:attrNameLst>
                                          <p:attrName>ppt_x</p:attrName>
                                          <p:attrName>ppt_y</p:attrName>
                                        </p:attrNameLst>
                                      </p:cBhvr>
                                    </p:animMotion>
                                    <p:animRot by="1500000">
                                      <p:cBhvr>
                                        <p:cTn id="143" dur="125" fill="hold">
                                          <p:stCondLst>
                                            <p:cond delay="0"/>
                                          </p:stCondLst>
                                        </p:cTn>
                                        <p:tgtEl>
                                          <p:spTgt spid="31">
                                            <p:txEl>
                                              <p:pRg st="0" end="0"/>
                                            </p:txEl>
                                          </p:spTgt>
                                        </p:tgtEl>
                                        <p:attrNameLst>
                                          <p:attrName>r</p:attrName>
                                        </p:attrNameLst>
                                      </p:cBhvr>
                                    </p:animRot>
                                    <p:animRot by="-1500000">
                                      <p:cBhvr>
                                        <p:cTn id="144" dur="125" fill="hold">
                                          <p:stCondLst>
                                            <p:cond delay="125"/>
                                          </p:stCondLst>
                                        </p:cTn>
                                        <p:tgtEl>
                                          <p:spTgt spid="31">
                                            <p:txEl>
                                              <p:pRg st="0" end="0"/>
                                            </p:txEl>
                                          </p:spTgt>
                                        </p:tgtEl>
                                        <p:attrNameLst>
                                          <p:attrName>r</p:attrName>
                                        </p:attrNameLst>
                                      </p:cBhvr>
                                    </p:animRot>
                                    <p:animRot by="-1500000">
                                      <p:cBhvr>
                                        <p:cTn id="145" dur="125" fill="hold">
                                          <p:stCondLst>
                                            <p:cond delay="250"/>
                                          </p:stCondLst>
                                        </p:cTn>
                                        <p:tgtEl>
                                          <p:spTgt spid="31">
                                            <p:txEl>
                                              <p:pRg st="0" end="0"/>
                                            </p:txEl>
                                          </p:spTgt>
                                        </p:tgtEl>
                                        <p:attrNameLst>
                                          <p:attrName>r</p:attrName>
                                        </p:attrNameLst>
                                      </p:cBhvr>
                                    </p:animRot>
                                    <p:animRot by="1500000">
                                      <p:cBhvr>
                                        <p:cTn id="146" dur="125" fill="hold">
                                          <p:stCondLst>
                                            <p:cond delay="375"/>
                                          </p:stCondLst>
                                        </p:cTn>
                                        <p:tgtEl>
                                          <p:spTgt spid="31">
                                            <p:txEl>
                                              <p:pRg st="0" end="0"/>
                                            </p:txEl>
                                          </p:spTgt>
                                        </p:tgtEl>
                                        <p:attrNameLst>
                                          <p:attrName>r</p:attrName>
                                        </p:attrNameLst>
                                      </p:cBhvr>
                                    </p:animRot>
                                  </p:childTnLst>
                                </p:cTn>
                              </p:par>
                            </p:childTnLst>
                          </p:cTn>
                        </p:par>
                        <p:par>
                          <p:cTn id="147" fill="hold">
                            <p:stCondLst>
                              <p:cond delay="4900"/>
                            </p:stCondLst>
                            <p:childTnLst>
                              <p:par>
                                <p:cTn id="148" presetID="10" presetClass="exit" presetSubtype="0" fill="hold" grpId="2" nodeType="afterEffect">
                                  <p:stCondLst>
                                    <p:cond delay="0"/>
                                  </p:stCondLst>
                                  <p:childTnLst>
                                    <p:animEffect transition="out" filter="fade">
                                      <p:cBhvr>
                                        <p:cTn id="149" dur="500"/>
                                        <p:tgtEl>
                                          <p:spTgt spid="27"/>
                                        </p:tgtEl>
                                      </p:cBhvr>
                                    </p:animEffect>
                                    <p:set>
                                      <p:cBhvr>
                                        <p:cTn id="150" dur="1" fill="hold">
                                          <p:stCondLst>
                                            <p:cond delay="499"/>
                                          </p:stCondLst>
                                        </p:cTn>
                                        <p:tgtEl>
                                          <p:spTgt spid="27"/>
                                        </p:tgtEl>
                                        <p:attrNameLst>
                                          <p:attrName>style.visibility</p:attrName>
                                        </p:attrNameLst>
                                      </p:cBhvr>
                                      <p:to>
                                        <p:strVal val="hidden"/>
                                      </p:to>
                                    </p:set>
                                  </p:childTnLst>
                                </p:cTn>
                              </p:par>
                            </p:childTnLst>
                          </p:cTn>
                        </p:par>
                        <p:par>
                          <p:cTn id="151" fill="hold">
                            <p:stCondLst>
                              <p:cond delay="5400"/>
                            </p:stCondLst>
                            <p:childTnLst>
                              <p:par>
                                <p:cTn id="152" presetID="10" presetClass="entr" presetSubtype="0" fill="hold" grpId="0" nodeType="afterEffect">
                                  <p:stCondLst>
                                    <p:cond delay="0"/>
                                  </p:stCondLst>
                                  <p:childTnLst>
                                    <p:set>
                                      <p:cBhvr>
                                        <p:cTn id="153" dur="1" fill="hold">
                                          <p:stCondLst>
                                            <p:cond delay="0"/>
                                          </p:stCondLst>
                                        </p:cTn>
                                        <p:tgtEl>
                                          <p:spTgt spid="37"/>
                                        </p:tgtEl>
                                        <p:attrNameLst>
                                          <p:attrName>style.visibility</p:attrName>
                                        </p:attrNameLst>
                                      </p:cBhvr>
                                      <p:to>
                                        <p:strVal val="visible"/>
                                      </p:to>
                                    </p:set>
                                    <p:animEffect transition="in" filter="fade">
                                      <p:cBhvr>
                                        <p:cTn id="154" dur="500"/>
                                        <p:tgtEl>
                                          <p:spTgt spid="37"/>
                                        </p:tgtEl>
                                      </p:cBhvr>
                                    </p:animEffect>
                                  </p:childTnLst>
                                </p:cTn>
                              </p:par>
                            </p:childTnLst>
                          </p:cTn>
                        </p:par>
                        <p:par>
                          <p:cTn id="155" fill="hold">
                            <p:stCondLst>
                              <p:cond delay="5900"/>
                            </p:stCondLst>
                            <p:childTnLst>
                              <p:par>
                                <p:cTn id="156" presetID="1" presetClass="exit" presetSubtype="0" fill="hold" grpId="7" nodeType="afterEffect">
                                  <p:stCondLst>
                                    <p:cond delay="0"/>
                                  </p:stCondLst>
                                  <p:childTnLst>
                                    <p:set>
                                      <p:cBhvr>
                                        <p:cTn id="157" dur="1" fill="hold">
                                          <p:stCondLst>
                                            <p:cond delay="0"/>
                                          </p:stCondLst>
                                        </p:cTn>
                                        <p:tgtEl>
                                          <p:spTgt spid="42"/>
                                        </p:tgtEl>
                                        <p:attrNameLst>
                                          <p:attrName>style.visibility</p:attrName>
                                        </p:attrNameLst>
                                      </p:cBhvr>
                                      <p:to>
                                        <p:strVal val="hidden"/>
                                      </p:to>
                                    </p:set>
                                  </p:childTnLst>
                                </p:cTn>
                              </p:par>
                              <p:par>
                                <p:cTn id="158" presetID="1" presetClass="emph" presetSubtype="2" fill="hold" nodeType="withEffect">
                                  <p:stCondLst>
                                    <p:cond delay="0"/>
                                  </p:stCondLst>
                                  <p:childTnLst>
                                    <p:animClr clrSpc="rgb" dir="cw">
                                      <p:cBhvr>
                                        <p:cTn id="159" dur="500" fill="hold"/>
                                        <p:tgtEl>
                                          <p:spTgt spid="30"/>
                                        </p:tgtEl>
                                        <p:attrNameLst>
                                          <p:attrName>fillcolor</p:attrName>
                                        </p:attrNameLst>
                                      </p:cBhvr>
                                      <p:to>
                                        <a:schemeClr val="bg1"/>
                                      </p:to>
                                    </p:animClr>
                                    <p:set>
                                      <p:cBhvr>
                                        <p:cTn id="160" dur="500" fill="hold"/>
                                        <p:tgtEl>
                                          <p:spTgt spid="30"/>
                                        </p:tgtEl>
                                        <p:attrNameLst>
                                          <p:attrName>fill.type</p:attrName>
                                        </p:attrNameLst>
                                      </p:cBhvr>
                                      <p:to>
                                        <p:strVal val="solid"/>
                                      </p:to>
                                    </p:set>
                                    <p:set>
                                      <p:cBhvr>
                                        <p:cTn id="161" dur="500" fill="hold"/>
                                        <p:tgtEl>
                                          <p:spTgt spid="30"/>
                                        </p:tgtEl>
                                        <p:attrNameLst>
                                          <p:attrName>fill.on</p:attrName>
                                        </p:attrNameLst>
                                      </p:cBhvr>
                                      <p:to>
                                        <p:strVal val="true"/>
                                      </p:to>
                                    </p:set>
                                  </p:childTnLst>
                                </p:cTn>
                              </p:par>
                              <p:par>
                                <p:cTn id="162" presetID="1" presetClass="emph" presetSubtype="2" fill="hold" nodeType="withEffect">
                                  <p:stCondLst>
                                    <p:cond delay="0"/>
                                  </p:stCondLst>
                                  <p:childTnLst>
                                    <p:animClr clrSpc="rgb" dir="cw">
                                      <p:cBhvr>
                                        <p:cTn id="163" dur="500" fill="hold"/>
                                        <p:tgtEl>
                                          <p:spTgt spid="31"/>
                                        </p:tgtEl>
                                        <p:attrNameLst>
                                          <p:attrName>fillcolor</p:attrName>
                                        </p:attrNameLst>
                                      </p:cBhvr>
                                      <p:to>
                                        <a:schemeClr val="bg1"/>
                                      </p:to>
                                    </p:animClr>
                                    <p:set>
                                      <p:cBhvr>
                                        <p:cTn id="164" dur="500" fill="hold"/>
                                        <p:tgtEl>
                                          <p:spTgt spid="31"/>
                                        </p:tgtEl>
                                        <p:attrNameLst>
                                          <p:attrName>fill.type</p:attrName>
                                        </p:attrNameLst>
                                      </p:cBhvr>
                                      <p:to>
                                        <p:strVal val="solid"/>
                                      </p:to>
                                    </p:set>
                                    <p:set>
                                      <p:cBhvr>
                                        <p:cTn id="165" dur="500" fill="hold"/>
                                        <p:tgtEl>
                                          <p:spTgt spid="31"/>
                                        </p:tgtEl>
                                        <p:attrNameLst>
                                          <p:attrName>fill.on</p:attrName>
                                        </p:attrNameLst>
                                      </p:cBhvr>
                                      <p:to>
                                        <p:strVal val="true"/>
                                      </p:to>
                                    </p:set>
                                  </p:childTnLst>
                                </p:cTn>
                              </p:par>
                            </p:childTnLst>
                          </p:cTn>
                        </p:par>
                        <p:par>
                          <p:cTn id="166" fill="hold">
                            <p:stCondLst>
                              <p:cond delay="6400"/>
                            </p:stCondLst>
                            <p:childTnLst>
                              <p:par>
                                <p:cTn id="167" presetID="1" presetClass="emph" presetSubtype="2" fill="hold" nodeType="afterEffect">
                                  <p:stCondLst>
                                    <p:cond delay="0"/>
                                  </p:stCondLst>
                                  <p:childTnLst>
                                    <p:animClr clrSpc="rgb" dir="cw">
                                      <p:cBhvr>
                                        <p:cTn id="168" dur="1000" fill="hold"/>
                                        <p:tgtEl>
                                          <p:spTgt spid="10"/>
                                        </p:tgtEl>
                                        <p:attrNameLst>
                                          <p:attrName>fillcolor</p:attrName>
                                        </p:attrNameLst>
                                      </p:cBhvr>
                                      <p:to>
                                        <a:schemeClr val="bg1"/>
                                      </p:to>
                                    </p:animClr>
                                    <p:set>
                                      <p:cBhvr>
                                        <p:cTn id="169" dur="1000" fill="hold"/>
                                        <p:tgtEl>
                                          <p:spTgt spid="10"/>
                                        </p:tgtEl>
                                        <p:attrNameLst>
                                          <p:attrName>fill.type</p:attrName>
                                        </p:attrNameLst>
                                      </p:cBhvr>
                                      <p:to>
                                        <p:strVal val="solid"/>
                                      </p:to>
                                    </p:set>
                                    <p:set>
                                      <p:cBhvr>
                                        <p:cTn id="170" dur="1000" fill="hold"/>
                                        <p:tgtEl>
                                          <p:spTgt spid="10"/>
                                        </p:tgtEl>
                                        <p:attrNameLst>
                                          <p:attrName>fill.on</p:attrName>
                                        </p:attrNameLst>
                                      </p:cBhvr>
                                      <p:to>
                                        <p:strVal val="true"/>
                                      </p:to>
                                    </p:set>
                                  </p:childTnLst>
                                </p:cTn>
                              </p:par>
                              <p:par>
                                <p:cTn id="171" presetID="1" presetClass="emph" presetSubtype="2" fill="hold" nodeType="withEffect">
                                  <p:stCondLst>
                                    <p:cond delay="0"/>
                                  </p:stCondLst>
                                  <p:childTnLst>
                                    <p:animClr clrSpc="rgb" dir="cw">
                                      <p:cBhvr>
                                        <p:cTn id="172" dur="1000" fill="hold"/>
                                        <p:tgtEl>
                                          <p:spTgt spid="6"/>
                                        </p:tgtEl>
                                        <p:attrNameLst>
                                          <p:attrName>fillcolor</p:attrName>
                                        </p:attrNameLst>
                                      </p:cBhvr>
                                      <p:to>
                                        <a:schemeClr val="bg1"/>
                                      </p:to>
                                    </p:animClr>
                                    <p:set>
                                      <p:cBhvr>
                                        <p:cTn id="173" dur="1000" fill="hold"/>
                                        <p:tgtEl>
                                          <p:spTgt spid="6"/>
                                        </p:tgtEl>
                                        <p:attrNameLst>
                                          <p:attrName>fill.type</p:attrName>
                                        </p:attrNameLst>
                                      </p:cBhvr>
                                      <p:to>
                                        <p:strVal val="solid"/>
                                      </p:to>
                                    </p:set>
                                    <p:set>
                                      <p:cBhvr>
                                        <p:cTn id="174" dur="1000" fill="hold"/>
                                        <p:tgtEl>
                                          <p:spTgt spid="6"/>
                                        </p:tgtEl>
                                        <p:attrNameLst>
                                          <p:attrName>fill.on</p:attrName>
                                        </p:attrNameLst>
                                      </p:cBhvr>
                                      <p:to>
                                        <p:strVal val="true"/>
                                      </p:to>
                                    </p:set>
                                  </p:childTnLst>
                                </p:cTn>
                              </p:par>
                              <p:par>
                                <p:cTn id="175" presetID="1" presetClass="emph" presetSubtype="2" fill="hold" nodeType="withEffect">
                                  <p:stCondLst>
                                    <p:cond delay="0"/>
                                  </p:stCondLst>
                                  <p:childTnLst>
                                    <p:animClr clrSpc="rgb" dir="cw">
                                      <p:cBhvr>
                                        <p:cTn id="176" dur="1000" fill="hold"/>
                                        <p:tgtEl>
                                          <p:spTgt spid="5"/>
                                        </p:tgtEl>
                                        <p:attrNameLst>
                                          <p:attrName>fillcolor</p:attrName>
                                        </p:attrNameLst>
                                      </p:cBhvr>
                                      <p:to>
                                        <a:schemeClr val="bg1"/>
                                      </p:to>
                                    </p:animClr>
                                    <p:set>
                                      <p:cBhvr>
                                        <p:cTn id="177" dur="1000" fill="hold"/>
                                        <p:tgtEl>
                                          <p:spTgt spid="5"/>
                                        </p:tgtEl>
                                        <p:attrNameLst>
                                          <p:attrName>fill.type</p:attrName>
                                        </p:attrNameLst>
                                      </p:cBhvr>
                                      <p:to>
                                        <p:strVal val="solid"/>
                                      </p:to>
                                    </p:set>
                                    <p:set>
                                      <p:cBhvr>
                                        <p:cTn id="178" dur="1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allAtOnce"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34" grpId="0" animBg="1"/>
      <p:bldP spid="35" grpId="0" animBg="1"/>
      <p:bldP spid="36" grpId="0" animBg="1"/>
      <p:bldP spid="37" grpId="0" animBg="1"/>
      <p:bldP spid="29" grpId="0" animBg="1"/>
      <p:bldP spid="40" grpId="0" animBg="1"/>
      <p:bldP spid="41" grpId="0" animBg="1"/>
      <p:bldP spid="42" grpId="0" animBg="1"/>
      <p:bldP spid="42" grpId="1" animBg="1"/>
      <p:bldP spid="42" grpId="2" animBg="1"/>
      <p:bldP spid="42" grpId="3" animBg="1"/>
      <p:bldP spid="42" grpId="4" animBg="1"/>
      <p:bldP spid="42" grpId="5" animBg="1"/>
      <p:bldP spid="42" grpId="6" animBg="1"/>
      <p:bldP spid="42" grpId="7"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E92E5-ED36-4561-A3DC-F9A7400120E5}"/>
              </a:ext>
            </a:extLst>
          </p:cNvPr>
          <p:cNvSpPr>
            <a:spLocks noGrp="1"/>
          </p:cNvSpPr>
          <p:nvPr>
            <p:ph type="title"/>
          </p:nvPr>
        </p:nvSpPr>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b="1" dirty="0">
                <a:solidFill>
                  <a:schemeClr val="accent6">
                    <a:lumMod val="50000"/>
                  </a:schemeClr>
                </a:solidFill>
              </a:rPr>
              <a:t>: Hardware Mechanism</a:t>
            </a:r>
          </a:p>
        </p:txBody>
      </p:sp>
      <p:sp>
        <p:nvSpPr>
          <p:cNvPr id="4" name="Content Placeholder 2">
            <a:extLst>
              <a:ext uri="{FF2B5EF4-FFF2-40B4-BE49-F238E27FC236}">
                <a16:creationId xmlns:a16="http://schemas.microsoft.com/office/drawing/2014/main" id="{89E2D8A6-4ACD-4142-B299-632D19A37DBF}"/>
              </a:ext>
            </a:extLst>
          </p:cNvPr>
          <p:cNvSpPr>
            <a:spLocks noGrp="1"/>
          </p:cNvSpPr>
          <p:nvPr>
            <p:ph idx="1"/>
          </p:nvPr>
        </p:nvSpPr>
        <p:spPr>
          <a:xfrm>
            <a:off x="838200" y="1700491"/>
            <a:ext cx="4071730" cy="4243109"/>
          </a:xfrm>
        </p:spPr>
        <p:txBody>
          <a:bodyPr anchor="ctr">
            <a:normAutofit/>
          </a:bodyPr>
          <a:lstStyle/>
          <a:p>
            <a:pPr marL="0" indent="0">
              <a:buNone/>
            </a:pPr>
            <a:r>
              <a:rPr lang="en-US" sz="2400" dirty="0">
                <a:solidFill>
                  <a:schemeClr val="accent6">
                    <a:lumMod val="50000"/>
                  </a:schemeClr>
                </a:solidFill>
              </a:rPr>
              <a:t>Before selecting the next active bundle, </a:t>
            </a:r>
            <a:r>
              <a:rPr lang="en-US" sz="2400" b="1" dirty="0">
                <a:solidFill>
                  <a:schemeClr val="accent6">
                    <a:lumMod val="50000"/>
                  </a:schemeClr>
                </a:solidFill>
                <a:latin typeface="Courier New" panose="02070309020205020404" pitchFamily="49" charset="0"/>
                <a:cs typeface="Courier New" panose="02070309020205020404" pitchFamily="49" charset="0"/>
              </a:rPr>
              <a:t>BUNDLEP</a:t>
            </a:r>
            <a:r>
              <a:rPr lang="en-US" sz="2400" dirty="0">
                <a:solidFill>
                  <a:schemeClr val="accent6">
                    <a:lumMod val="50000"/>
                  </a:schemeClr>
                </a:solidFill>
              </a:rPr>
              <a:t> clears the </a:t>
            </a:r>
            <a:r>
              <a:rPr lang="en-US" sz="2400" b="1" dirty="0">
                <a:solidFill>
                  <a:schemeClr val="accent6">
                    <a:lumMod val="50000"/>
                  </a:schemeClr>
                </a:solidFill>
                <a:latin typeface="Courier New" panose="02070309020205020404" pitchFamily="49" charset="0"/>
                <a:cs typeface="Courier New" panose="02070309020205020404" pitchFamily="49" charset="0"/>
              </a:rPr>
              <a:t>XFLICT_TABLE</a:t>
            </a:r>
            <a:r>
              <a:rPr lang="en-US" sz="2400" dirty="0">
                <a:solidFill>
                  <a:schemeClr val="accent6">
                    <a:lumMod val="50000"/>
                  </a:schemeClr>
                </a:solidFill>
              </a:rPr>
              <a:t>.</a:t>
            </a:r>
          </a:p>
          <a:p>
            <a:pPr marL="0" indent="0">
              <a:buNone/>
            </a:pPr>
            <a:r>
              <a:rPr lang="en-US" sz="2400" dirty="0">
                <a:solidFill>
                  <a:schemeClr val="accent6">
                    <a:lumMod val="50000"/>
                  </a:schemeClr>
                </a:solidFill>
                <a:cs typeface="Courier New" panose="02070309020205020404" pitchFamily="49" charset="0"/>
              </a:rPr>
              <a:t>The process </a:t>
            </a:r>
            <a:r>
              <a:rPr lang="en-US" sz="2400" b="1" dirty="0">
                <a:solidFill>
                  <a:schemeClr val="accent6">
                    <a:lumMod val="50000"/>
                  </a:schemeClr>
                </a:solidFill>
                <a:cs typeface="Courier New" panose="02070309020205020404" pitchFamily="49" charset="0"/>
              </a:rPr>
              <a:t>repeats</a:t>
            </a:r>
            <a:r>
              <a:rPr lang="en-US" sz="2400" dirty="0">
                <a:solidFill>
                  <a:schemeClr val="accent6">
                    <a:lumMod val="50000"/>
                  </a:schemeClr>
                </a:solidFill>
                <a:cs typeface="Courier New" panose="02070309020205020404" pitchFamily="49" charset="0"/>
              </a:rPr>
              <a:t> until all threads terminate.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65C921E-E619-4338-9E0E-BC898F029187}"/>
                  </a:ext>
                </a:extLst>
              </p:cNvPr>
              <p:cNvSpPr/>
              <p:nvPr/>
            </p:nvSpPr>
            <p:spPr>
              <a:xfrm>
                <a:off x="4913544" y="323883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h</m:t>
                      </m:r>
                    </m:oMath>
                  </m:oMathPara>
                </a14:m>
                <a:endParaRPr lang="en-US" sz="2400" dirty="0">
                  <a:solidFill>
                    <a:schemeClr val="accent6">
                      <a:lumMod val="50000"/>
                    </a:schemeClr>
                  </a:solidFill>
                </a:endParaRPr>
              </a:p>
            </p:txBody>
          </p:sp>
        </mc:Choice>
        <mc:Fallback xmlns="">
          <p:sp>
            <p:nvSpPr>
              <p:cNvPr id="5" name="Rectangle 4">
                <a:extLst>
                  <a:ext uri="{FF2B5EF4-FFF2-40B4-BE49-F238E27FC236}">
                    <a16:creationId xmlns:a16="http://schemas.microsoft.com/office/drawing/2014/main" id="{C65C921E-E619-4338-9E0E-BC898F029187}"/>
                  </a:ext>
                </a:extLst>
              </p:cNvPr>
              <p:cNvSpPr>
                <a:spLocks noRot="1" noChangeAspect="1" noMove="1" noResize="1" noEditPoints="1" noAdjustHandles="1" noChangeArrowheads="1" noChangeShapeType="1" noTextEdit="1"/>
              </p:cNvSpPr>
              <p:nvPr/>
            </p:nvSpPr>
            <p:spPr>
              <a:xfrm>
                <a:off x="4913544" y="3238837"/>
                <a:ext cx="770084" cy="770084"/>
              </a:xfrm>
              <a:prstGeom prst="rect">
                <a:avLst/>
              </a:prstGeom>
              <a:blipFill>
                <a:blip r:embed="rId3"/>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B20CFEC-CB8D-44C1-AD9E-B070E0868B1A}"/>
                  </a:ext>
                </a:extLst>
              </p:cNvPr>
              <p:cNvSpPr/>
              <p:nvPr/>
            </p:nvSpPr>
            <p:spPr>
              <a:xfrm>
                <a:off x="6456693" y="4777183"/>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5</m:t>
                      </m:r>
                    </m:oMath>
                  </m:oMathPara>
                </a14:m>
                <a:endParaRPr lang="en-US" sz="2400" baseline="-25000" dirty="0">
                  <a:solidFill>
                    <a:schemeClr val="accent6">
                      <a:lumMod val="50000"/>
                    </a:schemeClr>
                  </a:solidFill>
                </a:endParaRPr>
              </a:p>
            </p:txBody>
          </p:sp>
        </mc:Choice>
        <mc:Fallback xmlns="">
          <p:sp>
            <p:nvSpPr>
              <p:cNvPr id="6" name="Rectangle 5">
                <a:extLst>
                  <a:ext uri="{FF2B5EF4-FFF2-40B4-BE49-F238E27FC236}">
                    <a16:creationId xmlns:a16="http://schemas.microsoft.com/office/drawing/2014/main" id="{5B20CFEC-CB8D-44C1-AD9E-B070E0868B1A}"/>
                  </a:ext>
                </a:extLst>
              </p:cNvPr>
              <p:cNvSpPr>
                <a:spLocks noRot="1" noChangeAspect="1" noMove="1" noResize="1" noEditPoints="1" noAdjustHandles="1" noChangeArrowheads="1" noChangeShapeType="1" noTextEdit="1"/>
              </p:cNvSpPr>
              <p:nvPr/>
            </p:nvSpPr>
            <p:spPr>
              <a:xfrm>
                <a:off x="6456693" y="4777183"/>
                <a:ext cx="770084" cy="770084"/>
              </a:xfrm>
              <a:prstGeom prst="rect">
                <a:avLst/>
              </a:prstGeom>
              <a:blipFill>
                <a:blip r:embed="rId4"/>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5E9A09A-02ED-42CC-A40F-356B95F91539}"/>
                  </a:ext>
                </a:extLst>
              </p:cNvPr>
              <p:cNvSpPr/>
              <p:nvPr/>
            </p:nvSpPr>
            <p:spPr>
              <a:xfrm>
                <a:off x="7994071" y="4777183"/>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6</m:t>
                      </m:r>
                    </m:oMath>
                  </m:oMathPara>
                </a14:m>
                <a:endParaRPr lang="en-US" sz="2400" dirty="0">
                  <a:solidFill>
                    <a:schemeClr val="accent6">
                      <a:lumMod val="50000"/>
                    </a:schemeClr>
                  </a:solidFill>
                </a:endParaRPr>
              </a:p>
            </p:txBody>
          </p:sp>
        </mc:Choice>
        <mc:Fallback xmlns="">
          <p:sp>
            <p:nvSpPr>
              <p:cNvPr id="7" name="Rectangle 6">
                <a:extLst>
                  <a:ext uri="{FF2B5EF4-FFF2-40B4-BE49-F238E27FC236}">
                    <a16:creationId xmlns:a16="http://schemas.microsoft.com/office/drawing/2014/main" id="{05E9A09A-02ED-42CC-A40F-356B95F91539}"/>
                  </a:ext>
                </a:extLst>
              </p:cNvPr>
              <p:cNvSpPr>
                <a:spLocks noRot="1" noChangeAspect="1" noMove="1" noResize="1" noEditPoints="1" noAdjustHandles="1" noChangeArrowheads="1" noChangeShapeType="1" noTextEdit="1"/>
              </p:cNvSpPr>
              <p:nvPr/>
            </p:nvSpPr>
            <p:spPr>
              <a:xfrm>
                <a:off x="7994071" y="4777183"/>
                <a:ext cx="770084" cy="770084"/>
              </a:xfrm>
              <a:prstGeom prst="rect">
                <a:avLst/>
              </a:prstGeom>
              <a:blipFill>
                <a:blip r:embed="rId5"/>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75C303A-0FB7-45E5-9C76-B260D89E2CCD}"/>
                  </a:ext>
                </a:extLst>
              </p:cNvPr>
              <p:cNvSpPr/>
              <p:nvPr/>
            </p:nvSpPr>
            <p:spPr>
              <a:xfrm>
                <a:off x="9534239" y="323883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accent6">
                              <a:lumMod val="50000"/>
                            </a:schemeClr>
                          </a:solidFill>
                          <a:latin typeface="Cambria Math" panose="02040503050406030204" pitchFamily="18" charset="0"/>
                        </a:rPr>
                        <m:t>𝑧</m:t>
                      </m:r>
                    </m:oMath>
                  </m:oMathPara>
                </a14:m>
                <a:endParaRPr lang="en-US" sz="2400" dirty="0">
                  <a:solidFill>
                    <a:schemeClr val="accent6">
                      <a:lumMod val="50000"/>
                    </a:schemeClr>
                  </a:solidFill>
                </a:endParaRPr>
              </a:p>
            </p:txBody>
          </p:sp>
        </mc:Choice>
        <mc:Fallback xmlns="">
          <p:sp>
            <p:nvSpPr>
              <p:cNvPr id="8" name="Rectangle 7">
                <a:extLst>
                  <a:ext uri="{FF2B5EF4-FFF2-40B4-BE49-F238E27FC236}">
                    <a16:creationId xmlns:a16="http://schemas.microsoft.com/office/drawing/2014/main" id="{D75C303A-0FB7-45E5-9C76-B260D89E2CCD}"/>
                  </a:ext>
                </a:extLst>
              </p:cNvPr>
              <p:cNvSpPr>
                <a:spLocks noRot="1" noChangeAspect="1" noMove="1" noResize="1" noEditPoints="1" noAdjustHandles="1" noChangeArrowheads="1" noChangeShapeType="1" noTextEdit="1"/>
              </p:cNvSpPr>
              <p:nvPr/>
            </p:nvSpPr>
            <p:spPr>
              <a:xfrm>
                <a:off x="9534239" y="3238837"/>
                <a:ext cx="770084" cy="770084"/>
              </a:xfrm>
              <a:prstGeom prst="rect">
                <a:avLst/>
              </a:prstGeom>
              <a:blipFill>
                <a:blip r:embed="rId6"/>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278CA75-A7E5-4A31-A424-0E81E64433E5}"/>
                  </a:ext>
                </a:extLst>
              </p:cNvPr>
              <p:cNvSpPr/>
              <p:nvPr/>
            </p:nvSpPr>
            <p:spPr>
              <a:xfrm>
                <a:off x="6456693" y="1700491"/>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i="1" baseline="-25000" dirty="0">
                          <a:solidFill>
                            <a:schemeClr val="accent6">
                              <a:lumMod val="50000"/>
                            </a:schemeClr>
                          </a:solidFill>
                          <a:latin typeface="Cambria Math" panose="02040503050406030204" pitchFamily="18" charset="0"/>
                        </a:rPr>
                        <m:t>1</m:t>
                      </m:r>
                    </m:oMath>
                  </m:oMathPara>
                </a14:m>
                <a:endParaRPr lang="en-US" sz="2400" dirty="0">
                  <a:solidFill>
                    <a:schemeClr val="accent6">
                      <a:lumMod val="50000"/>
                    </a:schemeClr>
                  </a:solidFill>
                </a:endParaRPr>
              </a:p>
            </p:txBody>
          </p:sp>
        </mc:Choice>
        <mc:Fallback xmlns="">
          <p:sp>
            <p:nvSpPr>
              <p:cNvPr id="10" name="Rectangle 9">
                <a:extLst>
                  <a:ext uri="{FF2B5EF4-FFF2-40B4-BE49-F238E27FC236}">
                    <a16:creationId xmlns:a16="http://schemas.microsoft.com/office/drawing/2014/main" id="{2278CA75-A7E5-4A31-A424-0E81E64433E5}"/>
                  </a:ext>
                </a:extLst>
              </p:cNvPr>
              <p:cNvSpPr>
                <a:spLocks noRot="1" noChangeAspect="1" noMove="1" noResize="1" noEditPoints="1" noAdjustHandles="1" noChangeArrowheads="1" noChangeShapeType="1" noTextEdit="1"/>
              </p:cNvSpPr>
              <p:nvPr/>
            </p:nvSpPr>
            <p:spPr>
              <a:xfrm>
                <a:off x="6456693" y="1700491"/>
                <a:ext cx="770084" cy="770084"/>
              </a:xfrm>
              <a:prstGeom prst="rect">
                <a:avLst/>
              </a:prstGeom>
              <a:blipFill>
                <a:blip r:embed="rId7"/>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FC35468-B759-42AE-9755-49810767CA31}"/>
                  </a:ext>
                </a:extLst>
              </p:cNvPr>
              <p:cNvSpPr/>
              <p:nvPr/>
            </p:nvSpPr>
            <p:spPr>
              <a:xfrm>
                <a:off x="6456693" y="323883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3</m:t>
                      </m:r>
                    </m:oMath>
                  </m:oMathPara>
                </a14:m>
                <a:endParaRPr lang="en-US" sz="2400" dirty="0">
                  <a:solidFill>
                    <a:schemeClr val="accent6">
                      <a:lumMod val="50000"/>
                    </a:schemeClr>
                  </a:solidFill>
                </a:endParaRPr>
              </a:p>
            </p:txBody>
          </p:sp>
        </mc:Choice>
        <mc:Fallback xmlns="">
          <p:sp>
            <p:nvSpPr>
              <p:cNvPr id="11" name="Rectangle 10">
                <a:extLst>
                  <a:ext uri="{FF2B5EF4-FFF2-40B4-BE49-F238E27FC236}">
                    <a16:creationId xmlns:a16="http://schemas.microsoft.com/office/drawing/2014/main" id="{2FC35468-B759-42AE-9755-49810767CA31}"/>
                  </a:ext>
                </a:extLst>
              </p:cNvPr>
              <p:cNvSpPr>
                <a:spLocks noRot="1" noChangeAspect="1" noMove="1" noResize="1" noEditPoints="1" noAdjustHandles="1" noChangeArrowheads="1" noChangeShapeType="1" noTextEdit="1"/>
              </p:cNvSpPr>
              <p:nvPr/>
            </p:nvSpPr>
            <p:spPr>
              <a:xfrm>
                <a:off x="6456693" y="3238837"/>
                <a:ext cx="770084" cy="770084"/>
              </a:xfrm>
              <a:prstGeom prst="rect">
                <a:avLst/>
              </a:prstGeom>
              <a:blipFill>
                <a:blip r:embed="rId8"/>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DABE69A-5F2F-4841-A315-512BF61462E4}"/>
                  </a:ext>
                </a:extLst>
              </p:cNvPr>
              <p:cNvSpPr/>
              <p:nvPr/>
            </p:nvSpPr>
            <p:spPr>
              <a:xfrm>
                <a:off x="7994071" y="1700491"/>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2</m:t>
                      </m:r>
                    </m:oMath>
                  </m:oMathPara>
                </a14:m>
                <a:endParaRPr lang="en-US" sz="2400" baseline="-25000" dirty="0">
                  <a:solidFill>
                    <a:schemeClr val="accent6">
                      <a:lumMod val="50000"/>
                    </a:schemeClr>
                  </a:solidFill>
                </a:endParaRPr>
              </a:p>
            </p:txBody>
          </p:sp>
        </mc:Choice>
        <mc:Fallback xmlns="">
          <p:sp>
            <p:nvSpPr>
              <p:cNvPr id="12" name="Rectangle 11">
                <a:extLst>
                  <a:ext uri="{FF2B5EF4-FFF2-40B4-BE49-F238E27FC236}">
                    <a16:creationId xmlns:a16="http://schemas.microsoft.com/office/drawing/2014/main" id="{BDABE69A-5F2F-4841-A315-512BF61462E4}"/>
                  </a:ext>
                </a:extLst>
              </p:cNvPr>
              <p:cNvSpPr>
                <a:spLocks noRot="1" noChangeAspect="1" noMove="1" noResize="1" noEditPoints="1" noAdjustHandles="1" noChangeArrowheads="1" noChangeShapeType="1" noTextEdit="1"/>
              </p:cNvSpPr>
              <p:nvPr/>
            </p:nvSpPr>
            <p:spPr>
              <a:xfrm>
                <a:off x="7994071" y="1700491"/>
                <a:ext cx="770084" cy="770084"/>
              </a:xfrm>
              <a:prstGeom prst="rect">
                <a:avLst/>
              </a:prstGeom>
              <a:blipFill>
                <a:blip r:embed="rId9"/>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A1CBBEB-CFFB-4D88-9DED-FBE4FF4BAFB8}"/>
                  </a:ext>
                </a:extLst>
              </p:cNvPr>
              <p:cNvSpPr/>
              <p:nvPr/>
            </p:nvSpPr>
            <p:spPr>
              <a:xfrm>
                <a:off x="7994071" y="3238837"/>
                <a:ext cx="770084" cy="77008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accent6">
                              <a:lumMod val="50000"/>
                            </a:schemeClr>
                          </a:solidFill>
                          <a:latin typeface="Cambria Math" panose="02040503050406030204" pitchFamily="18" charset="0"/>
                        </a:rPr>
                        <m:t>𝑛</m:t>
                      </m:r>
                      <m:r>
                        <a:rPr lang="en-US" sz="2400" b="0" i="1" baseline="-25000" dirty="0" smtClean="0">
                          <a:solidFill>
                            <a:schemeClr val="accent6">
                              <a:lumMod val="50000"/>
                            </a:schemeClr>
                          </a:solidFill>
                          <a:latin typeface="Cambria Math" panose="02040503050406030204" pitchFamily="18" charset="0"/>
                        </a:rPr>
                        <m:t>4</m:t>
                      </m:r>
                    </m:oMath>
                  </m:oMathPara>
                </a14:m>
                <a:endParaRPr lang="en-US" sz="2400" dirty="0">
                  <a:solidFill>
                    <a:schemeClr val="accent6">
                      <a:lumMod val="50000"/>
                    </a:schemeClr>
                  </a:solidFill>
                </a:endParaRPr>
              </a:p>
            </p:txBody>
          </p:sp>
        </mc:Choice>
        <mc:Fallback xmlns="">
          <p:sp>
            <p:nvSpPr>
              <p:cNvPr id="13" name="Rectangle 12">
                <a:extLst>
                  <a:ext uri="{FF2B5EF4-FFF2-40B4-BE49-F238E27FC236}">
                    <a16:creationId xmlns:a16="http://schemas.microsoft.com/office/drawing/2014/main" id="{EA1CBBEB-CFFB-4D88-9DED-FBE4FF4BAFB8}"/>
                  </a:ext>
                </a:extLst>
              </p:cNvPr>
              <p:cNvSpPr>
                <a:spLocks noRot="1" noChangeAspect="1" noMove="1" noResize="1" noEditPoints="1" noAdjustHandles="1" noChangeArrowheads="1" noChangeShapeType="1" noTextEdit="1"/>
              </p:cNvSpPr>
              <p:nvPr/>
            </p:nvSpPr>
            <p:spPr>
              <a:xfrm>
                <a:off x="7994071" y="3238837"/>
                <a:ext cx="770084" cy="770084"/>
              </a:xfrm>
              <a:prstGeom prst="rect">
                <a:avLst/>
              </a:prstGeom>
              <a:blipFill>
                <a:blip r:embed="rId10"/>
                <a:stretch>
                  <a:fillRect/>
                </a:stretch>
              </a:blipFill>
              <a:ln w="19050">
                <a:solidFill>
                  <a:schemeClr val="accent6">
                    <a:lumMod val="50000"/>
                  </a:schemeClr>
                </a:solidFill>
              </a:ln>
            </p:spPr>
            <p:txBody>
              <a:bodyPr/>
              <a:lstStyle/>
              <a:p>
                <a:r>
                  <a:rPr lang="en-US">
                    <a:noFill/>
                  </a:rPr>
                  <a:t> </a:t>
                </a:r>
              </a:p>
            </p:txBody>
          </p:sp>
        </mc:Fallback>
      </mc:AlternateContent>
      <p:cxnSp>
        <p:nvCxnSpPr>
          <p:cNvPr id="14" name="Connector: Elbow 13">
            <a:extLst>
              <a:ext uri="{FF2B5EF4-FFF2-40B4-BE49-F238E27FC236}">
                <a16:creationId xmlns:a16="http://schemas.microsoft.com/office/drawing/2014/main" id="{5D97CAB1-D2A0-425A-9BC3-8F31BE40E9A8}"/>
              </a:ext>
            </a:extLst>
          </p:cNvPr>
          <p:cNvCxnSpPr>
            <a:cxnSpLocks/>
            <a:stCxn id="5" idx="0"/>
            <a:endCxn id="10" idx="1"/>
          </p:cNvCxnSpPr>
          <p:nvPr/>
        </p:nvCxnSpPr>
        <p:spPr>
          <a:xfrm rot="5400000" flipH="1" flipV="1">
            <a:off x="5300987" y="2083132"/>
            <a:ext cx="1153304" cy="1158107"/>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C7B2D5-58C3-4087-9AD2-64DA01FDA419}"/>
              </a:ext>
            </a:extLst>
          </p:cNvPr>
          <p:cNvCxnSpPr>
            <a:stCxn id="10" idx="3"/>
            <a:endCxn id="12" idx="1"/>
          </p:cNvCxnSpPr>
          <p:nvPr/>
        </p:nvCxnSpPr>
        <p:spPr>
          <a:xfrm>
            <a:off x="7226777" y="2085533"/>
            <a:ext cx="767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83A7F2E-1C0D-438A-9781-20A1F1E75EC2}"/>
              </a:ext>
            </a:extLst>
          </p:cNvPr>
          <p:cNvCxnSpPr>
            <a:stCxn id="12" idx="2"/>
            <a:endCxn id="13" idx="0"/>
          </p:cNvCxnSpPr>
          <p:nvPr/>
        </p:nvCxnSpPr>
        <p:spPr>
          <a:xfrm>
            <a:off x="8379113" y="2470575"/>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4F062D-58BC-4661-AAC4-3589A95DE10E}"/>
              </a:ext>
            </a:extLst>
          </p:cNvPr>
          <p:cNvCxnSpPr>
            <a:stCxn id="13" idx="1"/>
            <a:endCxn id="11" idx="3"/>
          </p:cNvCxnSpPr>
          <p:nvPr/>
        </p:nvCxnSpPr>
        <p:spPr>
          <a:xfrm flipH="1">
            <a:off x="7226777" y="3623879"/>
            <a:ext cx="767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F5C5253-5619-43D5-BA11-50BBEF1B8F9E}"/>
              </a:ext>
            </a:extLst>
          </p:cNvPr>
          <p:cNvCxnSpPr>
            <a:stCxn id="11" idx="0"/>
            <a:endCxn id="10" idx="2"/>
          </p:cNvCxnSpPr>
          <p:nvPr/>
        </p:nvCxnSpPr>
        <p:spPr>
          <a:xfrm flipV="1">
            <a:off x="6841735" y="2470575"/>
            <a:ext cx="0" cy="76826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9C240FB-A3D3-4EDF-B950-55A5BE4E2FF3}"/>
              </a:ext>
            </a:extLst>
          </p:cNvPr>
          <p:cNvCxnSpPr>
            <a:stCxn id="13" idx="3"/>
            <a:endCxn id="8" idx="1"/>
          </p:cNvCxnSpPr>
          <p:nvPr/>
        </p:nvCxnSpPr>
        <p:spPr>
          <a:xfrm>
            <a:off x="8764155" y="3623879"/>
            <a:ext cx="77008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0E05272A-378E-4DC5-B7D0-3214B64E9E26}"/>
              </a:ext>
            </a:extLst>
          </p:cNvPr>
          <p:cNvCxnSpPr>
            <a:cxnSpLocks/>
            <a:stCxn id="5" idx="2"/>
            <a:endCxn id="6" idx="1"/>
          </p:cNvCxnSpPr>
          <p:nvPr/>
        </p:nvCxnSpPr>
        <p:spPr>
          <a:xfrm rot="16200000" flipH="1">
            <a:off x="5300987" y="4006519"/>
            <a:ext cx="1153304" cy="1158107"/>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CBD4ED-5FA2-4273-91A7-84CC39AB6A59}"/>
              </a:ext>
            </a:extLst>
          </p:cNvPr>
          <p:cNvCxnSpPr>
            <a:stCxn id="6" idx="3"/>
            <a:endCxn id="7" idx="1"/>
          </p:cNvCxnSpPr>
          <p:nvPr/>
        </p:nvCxnSpPr>
        <p:spPr>
          <a:xfrm>
            <a:off x="7226777" y="5162225"/>
            <a:ext cx="767294"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68C5164F-57B6-4C50-BE26-834120D3D6A6}"/>
              </a:ext>
            </a:extLst>
          </p:cNvPr>
          <p:cNvCxnSpPr>
            <a:stCxn id="7" idx="3"/>
            <a:endCxn id="8" idx="2"/>
          </p:cNvCxnSpPr>
          <p:nvPr/>
        </p:nvCxnSpPr>
        <p:spPr>
          <a:xfrm flipV="1">
            <a:off x="8764155" y="4008921"/>
            <a:ext cx="1155126" cy="1153304"/>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A1BF3A-5163-4252-B0E2-2AA164E330CF}"/>
                  </a:ext>
                </a:extLst>
              </p:cNvPr>
              <p:cNvSpPr txBox="1"/>
              <p:nvPr/>
            </p:nvSpPr>
            <p:spPr>
              <a:xfrm>
                <a:off x="9534239" y="1700491"/>
                <a:ext cx="490038" cy="461665"/>
              </a:xfrm>
              <a:prstGeom prst="rect">
                <a:avLst/>
              </a:prstGeom>
              <a:noFill/>
              <a:ln w="19050">
                <a:solidFill>
                  <a:schemeClr val="accent6">
                    <a:lumMod val="5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accent6">
                              <a:lumMod val="50000"/>
                            </a:schemeClr>
                          </a:solidFill>
                          <a:latin typeface="Cambria Math" panose="02040503050406030204" pitchFamily="18" charset="0"/>
                        </a:rPr>
                        <m:t>𝑿</m:t>
                      </m:r>
                    </m:oMath>
                  </m:oMathPara>
                </a14:m>
                <a:endParaRPr lang="en-US" sz="2400" b="1" dirty="0">
                  <a:solidFill>
                    <a:schemeClr val="accent6">
                      <a:lumMod val="50000"/>
                    </a:schemeClr>
                  </a:solidFill>
                </a:endParaRPr>
              </a:p>
            </p:txBody>
          </p:sp>
        </mc:Choice>
        <mc:Fallback xmlns="">
          <p:sp>
            <p:nvSpPr>
              <p:cNvPr id="3" name="TextBox 2">
                <a:extLst>
                  <a:ext uri="{FF2B5EF4-FFF2-40B4-BE49-F238E27FC236}">
                    <a16:creationId xmlns:a16="http://schemas.microsoft.com/office/drawing/2014/main" id="{8AA1BF3A-5163-4252-B0E2-2AA164E330CF}"/>
                  </a:ext>
                </a:extLst>
              </p:cNvPr>
              <p:cNvSpPr txBox="1">
                <a:spLocks noRot="1" noChangeAspect="1" noMove="1" noResize="1" noEditPoints="1" noAdjustHandles="1" noChangeArrowheads="1" noChangeShapeType="1" noTextEdit="1"/>
              </p:cNvSpPr>
              <p:nvPr/>
            </p:nvSpPr>
            <p:spPr>
              <a:xfrm>
                <a:off x="9534239" y="1700491"/>
                <a:ext cx="490038" cy="461665"/>
              </a:xfrm>
              <a:prstGeom prst="rect">
                <a:avLst/>
              </a:prstGeom>
              <a:blipFill>
                <a:blip r:embed="rId11"/>
                <a:stretch>
                  <a:fillRect/>
                </a:stretch>
              </a:blipFill>
              <a:ln w="19050">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B8B2774B-4681-4C80-AFB6-7AEDE9E3BDCC}"/>
                  </a:ext>
                </a:extLst>
              </p:cNvPr>
              <p:cNvSpPr/>
              <p:nvPr/>
            </p:nvSpPr>
            <p:spPr>
              <a:xfrm>
                <a:off x="10024277" y="1700491"/>
                <a:ext cx="484428" cy="461665"/>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accent6">
                              <a:lumMod val="50000"/>
                            </a:schemeClr>
                          </a:solidFill>
                          <a:latin typeface="Cambria Math" panose="02040503050406030204" pitchFamily="18" charset="0"/>
                        </a:rPr>
                        <m:t>𝑛</m:t>
                      </m:r>
                      <m:r>
                        <a:rPr lang="en-US" i="1" baseline="-25000" dirty="0">
                          <a:solidFill>
                            <a:schemeClr val="accent6">
                              <a:lumMod val="50000"/>
                            </a:schemeClr>
                          </a:solidFill>
                          <a:latin typeface="Cambria Math" panose="02040503050406030204" pitchFamily="18" charset="0"/>
                        </a:rPr>
                        <m:t>6</m:t>
                      </m:r>
                    </m:oMath>
                  </m:oMathPara>
                </a14:m>
                <a:endParaRPr lang="en-US" dirty="0">
                  <a:solidFill>
                    <a:schemeClr val="accent6">
                      <a:lumMod val="50000"/>
                    </a:schemeClr>
                  </a:solidFill>
                </a:endParaRPr>
              </a:p>
            </p:txBody>
          </p:sp>
        </mc:Choice>
        <mc:Fallback xmlns="">
          <p:sp>
            <p:nvSpPr>
              <p:cNvPr id="30" name="Rectangle 29">
                <a:extLst>
                  <a:ext uri="{FF2B5EF4-FFF2-40B4-BE49-F238E27FC236}">
                    <a16:creationId xmlns:a16="http://schemas.microsoft.com/office/drawing/2014/main" id="{B8B2774B-4681-4C80-AFB6-7AEDE9E3BDCC}"/>
                  </a:ext>
                </a:extLst>
              </p:cNvPr>
              <p:cNvSpPr>
                <a:spLocks noRot="1" noChangeAspect="1" noMove="1" noResize="1" noEditPoints="1" noAdjustHandles="1" noChangeArrowheads="1" noChangeShapeType="1" noTextEdit="1"/>
              </p:cNvSpPr>
              <p:nvPr/>
            </p:nvSpPr>
            <p:spPr>
              <a:xfrm>
                <a:off x="10024277" y="1700491"/>
                <a:ext cx="484428" cy="461665"/>
              </a:xfrm>
              <a:prstGeom prst="rect">
                <a:avLst/>
              </a:prstGeom>
              <a:blipFill>
                <a:blip r:embed="rId12"/>
                <a:stretch>
                  <a:fillRect/>
                </a:stretch>
              </a:blipFill>
              <a:ln w="19050">
                <a:solidFill>
                  <a:schemeClr val="accent6">
                    <a:lumMod val="50000"/>
                  </a:schemeClr>
                </a:solidFill>
              </a:ln>
            </p:spPr>
            <p:txBody>
              <a:bodyPr/>
              <a:lstStyle/>
              <a:p>
                <a:r>
                  <a:rPr lang="en-US">
                    <a:noFill/>
                  </a:rPr>
                  <a:t> </a:t>
                </a:r>
              </a:p>
            </p:txBody>
          </p:sp>
        </mc:Fallback>
      </mc:AlternateContent>
      <p:sp>
        <p:nvSpPr>
          <p:cNvPr id="31" name="Rectangle 30">
            <a:extLst>
              <a:ext uri="{FF2B5EF4-FFF2-40B4-BE49-F238E27FC236}">
                <a16:creationId xmlns:a16="http://schemas.microsoft.com/office/drawing/2014/main" id="{174A50E0-E6F3-4772-BCA3-F302C9B4FE1B}"/>
              </a:ext>
            </a:extLst>
          </p:cNvPr>
          <p:cNvSpPr/>
          <p:nvPr/>
        </p:nvSpPr>
        <p:spPr>
          <a:xfrm>
            <a:off x="10514315" y="1700491"/>
            <a:ext cx="484428" cy="461665"/>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solidFill>
                <a:schemeClr val="accent6">
                  <a:lumMod val="50000"/>
                </a:schemeClr>
              </a:solidFill>
            </a:endParaRPr>
          </a:p>
        </p:txBody>
      </p:sp>
      <p:sp>
        <p:nvSpPr>
          <p:cNvPr id="34" name="Rectangle 33">
            <a:extLst>
              <a:ext uri="{FF2B5EF4-FFF2-40B4-BE49-F238E27FC236}">
                <a16:creationId xmlns:a16="http://schemas.microsoft.com/office/drawing/2014/main" id="{3F211AFB-DFE3-4E5D-A18B-D031C0B7C5F9}"/>
              </a:ext>
            </a:extLst>
          </p:cNvPr>
          <p:cNvSpPr/>
          <p:nvPr/>
        </p:nvSpPr>
        <p:spPr>
          <a:xfrm>
            <a:off x="6177190" y="2041252"/>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5" name="Rectangle 34">
            <a:extLst>
              <a:ext uri="{FF2B5EF4-FFF2-40B4-BE49-F238E27FC236}">
                <a16:creationId xmlns:a16="http://schemas.microsoft.com/office/drawing/2014/main" id="{60A3A92F-5B69-434D-9F94-4FCC38BFA281}"/>
              </a:ext>
            </a:extLst>
          </p:cNvPr>
          <p:cNvSpPr/>
          <p:nvPr/>
        </p:nvSpPr>
        <p:spPr>
          <a:xfrm>
            <a:off x="6177190" y="2263731"/>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40" name="Rectangle 39">
            <a:extLst>
              <a:ext uri="{FF2B5EF4-FFF2-40B4-BE49-F238E27FC236}">
                <a16:creationId xmlns:a16="http://schemas.microsoft.com/office/drawing/2014/main" id="{63A6A11D-1BB0-4ADD-9734-DE584BD15796}"/>
              </a:ext>
            </a:extLst>
          </p:cNvPr>
          <p:cNvSpPr/>
          <p:nvPr/>
        </p:nvSpPr>
        <p:spPr>
          <a:xfrm>
            <a:off x="6129338" y="1976438"/>
            <a:ext cx="276225" cy="494137"/>
          </a:xfrm>
          <a:prstGeom prst="rect">
            <a:avLst/>
          </a:prstGeom>
          <a:noFill/>
          <a:ln w="19050">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6" name="Rectangle 35">
            <a:extLst>
              <a:ext uri="{FF2B5EF4-FFF2-40B4-BE49-F238E27FC236}">
                <a16:creationId xmlns:a16="http://schemas.microsoft.com/office/drawing/2014/main" id="{60341A65-07B0-4D53-BA63-AF9F9FBC0B88}"/>
              </a:ext>
            </a:extLst>
          </p:cNvPr>
          <p:cNvSpPr/>
          <p:nvPr/>
        </p:nvSpPr>
        <p:spPr>
          <a:xfrm>
            <a:off x="6177190" y="4712192"/>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7" name="Rectangle 36">
            <a:extLst>
              <a:ext uri="{FF2B5EF4-FFF2-40B4-BE49-F238E27FC236}">
                <a16:creationId xmlns:a16="http://schemas.microsoft.com/office/drawing/2014/main" id="{DEA0207D-6E2A-433E-A0E2-3A3E2027BAC9}"/>
              </a:ext>
            </a:extLst>
          </p:cNvPr>
          <p:cNvSpPr/>
          <p:nvPr/>
        </p:nvSpPr>
        <p:spPr>
          <a:xfrm>
            <a:off x="6177190" y="4934670"/>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41" name="Rectangle 40">
            <a:extLst>
              <a:ext uri="{FF2B5EF4-FFF2-40B4-BE49-F238E27FC236}">
                <a16:creationId xmlns:a16="http://schemas.microsoft.com/office/drawing/2014/main" id="{221CE6C4-77EA-4E4E-A4C5-B62C47FD85A7}"/>
              </a:ext>
            </a:extLst>
          </p:cNvPr>
          <p:cNvSpPr/>
          <p:nvPr/>
        </p:nvSpPr>
        <p:spPr>
          <a:xfrm>
            <a:off x="6129338" y="4662488"/>
            <a:ext cx="276225" cy="499737"/>
          </a:xfrm>
          <a:prstGeom prst="rect">
            <a:avLst/>
          </a:prstGeom>
          <a:noFill/>
          <a:ln w="19050">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42" name="TextBox 41">
            <a:extLst>
              <a:ext uri="{FF2B5EF4-FFF2-40B4-BE49-F238E27FC236}">
                <a16:creationId xmlns:a16="http://schemas.microsoft.com/office/drawing/2014/main" id="{3C5E5216-0127-47DC-99A7-DF46A573A343}"/>
              </a:ext>
            </a:extLst>
          </p:cNvPr>
          <p:cNvSpPr txBox="1"/>
          <p:nvPr/>
        </p:nvSpPr>
        <p:spPr>
          <a:xfrm>
            <a:off x="9534239" y="1229027"/>
            <a:ext cx="1464504" cy="461665"/>
          </a:xfrm>
          <a:prstGeom prst="rect">
            <a:avLst/>
          </a:prstGeom>
          <a:noFill/>
          <a:ln w="19050">
            <a:solidFill>
              <a:schemeClr val="accent6">
                <a:lumMod val="50000"/>
              </a:schemeClr>
            </a:solidFill>
          </a:ln>
        </p:spPr>
        <p:txBody>
          <a:bodyPr wrap="square" rtlCol="0">
            <a:spAutoFit/>
          </a:bodyPr>
          <a:lstStyle/>
          <a:p>
            <a:pPr algn="ctr"/>
            <a:r>
              <a:rPr lang="en-US" sz="2400" b="1" dirty="0">
                <a:solidFill>
                  <a:schemeClr val="accent6">
                    <a:lumMod val="50000"/>
                  </a:schemeClr>
                </a:solidFill>
                <a:latin typeface="Courier New" panose="02070309020205020404" pitchFamily="49" charset="0"/>
                <a:cs typeface="Courier New" panose="02070309020205020404" pitchFamily="49" charset="0"/>
              </a:rPr>
              <a:t>XFLICT</a:t>
            </a:r>
          </a:p>
        </p:txBody>
      </p:sp>
      <p:sp>
        <p:nvSpPr>
          <p:cNvPr id="39" name="Rectangle 38">
            <a:extLst>
              <a:ext uri="{FF2B5EF4-FFF2-40B4-BE49-F238E27FC236}">
                <a16:creationId xmlns:a16="http://schemas.microsoft.com/office/drawing/2014/main" id="{976C2F65-7B82-4F5E-A258-D38633DF5F03}"/>
              </a:ext>
            </a:extLst>
          </p:cNvPr>
          <p:cNvSpPr/>
          <p:nvPr/>
        </p:nvSpPr>
        <p:spPr>
          <a:xfrm>
            <a:off x="7723953" y="4679667"/>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43" name="Rectangle 42">
            <a:extLst>
              <a:ext uri="{FF2B5EF4-FFF2-40B4-BE49-F238E27FC236}">
                <a16:creationId xmlns:a16="http://schemas.microsoft.com/office/drawing/2014/main" id="{CC606F0B-D72C-4D69-B449-3D3830461394}"/>
              </a:ext>
            </a:extLst>
          </p:cNvPr>
          <p:cNvSpPr/>
          <p:nvPr/>
        </p:nvSpPr>
        <p:spPr>
          <a:xfrm>
            <a:off x="7723953" y="4902145"/>
            <a:ext cx="167640" cy="1676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44" name="Rectangle 43">
            <a:extLst>
              <a:ext uri="{FF2B5EF4-FFF2-40B4-BE49-F238E27FC236}">
                <a16:creationId xmlns:a16="http://schemas.microsoft.com/office/drawing/2014/main" id="{D38986B4-D48B-4F61-B4D9-3D5BDB404BDF}"/>
              </a:ext>
            </a:extLst>
          </p:cNvPr>
          <p:cNvSpPr/>
          <p:nvPr/>
        </p:nvSpPr>
        <p:spPr>
          <a:xfrm>
            <a:off x="7676101" y="4629963"/>
            <a:ext cx="276225" cy="499737"/>
          </a:xfrm>
          <a:prstGeom prst="rect">
            <a:avLst/>
          </a:prstGeom>
          <a:noFill/>
          <a:ln w="19050">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23" name="Slide Number Placeholder 22">
            <a:extLst>
              <a:ext uri="{FF2B5EF4-FFF2-40B4-BE49-F238E27FC236}">
                <a16:creationId xmlns:a16="http://schemas.microsoft.com/office/drawing/2014/main" id="{D93310B5-1102-4178-AFEE-F1213AC20F5B}"/>
              </a:ext>
            </a:extLst>
          </p:cNvPr>
          <p:cNvSpPr>
            <a:spLocks noGrp="1"/>
          </p:cNvSpPr>
          <p:nvPr>
            <p:ph type="sldNum" sz="quarter" idx="12"/>
          </p:nvPr>
        </p:nvSpPr>
        <p:spPr/>
        <p:txBody>
          <a:bodyPr/>
          <a:lstStyle/>
          <a:p>
            <a:fld id="{C0DF9C1F-DB74-1E4B-8839-30A600129FD3}" type="slidenum">
              <a:rPr lang="en-US" smtClean="0"/>
              <a:t>48</a:t>
            </a:fld>
            <a:endParaRPr lang="en-US"/>
          </a:p>
        </p:txBody>
      </p:sp>
    </p:spTree>
    <p:extLst>
      <p:ext uri="{BB962C8B-B14F-4D97-AF65-F5344CB8AC3E}">
        <p14:creationId xmlns:p14="http://schemas.microsoft.com/office/powerpoint/2010/main" val="259792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iterate type="lt">
                                    <p:tmPct val="0"/>
                                  </p:iterate>
                                  <p:childTnLst>
                                    <p:set>
                                      <p:cBhvr>
                                        <p:cTn id="9" dur="1" fill="hold">
                                          <p:stCondLst>
                                            <p:cond delay="0"/>
                                          </p:stCondLst>
                                        </p:cTn>
                                        <p:tgtEl>
                                          <p:spTgt spid="30">
                                            <p:txEl>
                                              <p:pRg st="0" end="0"/>
                                            </p:txEl>
                                          </p:spTgt>
                                        </p:tgtEl>
                                        <p:attrNameLst>
                                          <p:attrName>style.visibility</p:attrName>
                                        </p:attrNameLst>
                                      </p:cBhvr>
                                      <p:to>
                                        <p:strVal val="visible"/>
                                      </p:to>
                                    </p:set>
                                    <p:animEffect transition="in" filter="fade">
                                      <p:cBhvr>
                                        <p:cTn id="10" dur="500"/>
                                        <p:tgtEl>
                                          <p:spTgt spid="30">
                                            <p:txEl>
                                              <p:pRg st="0" end="0"/>
                                            </p:txEl>
                                          </p:spTgt>
                                        </p:tgtEl>
                                      </p:cBhvr>
                                    </p:animEffect>
                                  </p:childTnLst>
                                </p:cTn>
                              </p:par>
                              <p:par>
                                <p:cTn id="11" presetID="1" presetClass="emph" presetSubtype="2" fill="hold" nodeType="withEffect">
                                  <p:stCondLst>
                                    <p:cond delay="0"/>
                                  </p:stCondLst>
                                  <p:childTnLst>
                                    <p:animClr clrSpc="rgb" dir="cw">
                                      <p:cBhvr>
                                        <p:cTn id="12" dur="500" fill="hold"/>
                                        <p:tgtEl>
                                          <p:spTgt spid="7"/>
                                        </p:tgtEl>
                                        <p:attrNameLst>
                                          <p:attrName>fillcolor</p:attrName>
                                        </p:attrNameLst>
                                      </p:cBhvr>
                                      <p:to>
                                        <a:srgbClr val="FF5050"/>
                                      </p:to>
                                    </p:animClr>
                                    <p:set>
                                      <p:cBhvr>
                                        <p:cTn id="13" dur="500" fill="hold"/>
                                        <p:tgtEl>
                                          <p:spTgt spid="7"/>
                                        </p:tgtEl>
                                        <p:attrNameLst>
                                          <p:attrName>fill.type</p:attrName>
                                        </p:attrNameLst>
                                      </p:cBhvr>
                                      <p:to>
                                        <p:strVal val="solid"/>
                                      </p:to>
                                    </p:set>
                                    <p:set>
                                      <p:cBhvr>
                                        <p:cTn id="14" dur="500" fill="hold"/>
                                        <p:tgtEl>
                                          <p:spTgt spid="7"/>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500" fill="hold"/>
                                        <p:tgtEl>
                                          <p:spTgt spid="30"/>
                                        </p:tgtEl>
                                        <p:attrNameLst>
                                          <p:attrName>fillcolor</p:attrName>
                                        </p:attrNameLst>
                                      </p:cBhvr>
                                      <p:to>
                                        <a:srgbClr val="FF5050"/>
                                      </p:to>
                                    </p:animClr>
                                    <p:set>
                                      <p:cBhvr>
                                        <p:cTn id="17" dur="500" fill="hold"/>
                                        <p:tgtEl>
                                          <p:spTgt spid="30"/>
                                        </p:tgtEl>
                                        <p:attrNameLst>
                                          <p:attrName>fill.type</p:attrName>
                                        </p:attrNameLst>
                                      </p:cBhvr>
                                      <p:to>
                                        <p:strVal val="solid"/>
                                      </p:to>
                                    </p:set>
                                    <p:set>
                                      <p:cBhvr>
                                        <p:cTn id="18" dur="500" fill="hold"/>
                                        <p:tgtEl>
                                          <p:spTgt spid="30"/>
                                        </p:tgtEl>
                                        <p:attrNameLst>
                                          <p:attrName>fill.on</p:attrName>
                                        </p:attrNameLst>
                                      </p:cBhvr>
                                      <p:to>
                                        <p:strVal val="true"/>
                                      </p:to>
                                    </p:set>
                                  </p:childTnLst>
                                </p:cTn>
                              </p:par>
                            </p:childTnLst>
                          </p:cTn>
                        </p:par>
                        <p:par>
                          <p:cTn id="19" fill="hold">
                            <p:stCondLst>
                              <p:cond delay="500"/>
                            </p:stCondLst>
                            <p:childTnLst>
                              <p:par>
                                <p:cTn id="20" presetID="1" presetClass="emph" presetSubtype="2" fill="hold" nodeType="afterEffect">
                                  <p:stCondLst>
                                    <p:cond delay="0"/>
                                  </p:stCondLst>
                                  <p:childTnLst>
                                    <p:animClr clrSpc="rgb" dir="cw">
                                      <p:cBhvr>
                                        <p:cTn id="21" dur="500" fill="hold"/>
                                        <p:tgtEl>
                                          <p:spTgt spid="6"/>
                                        </p:tgtEl>
                                        <p:attrNameLst>
                                          <p:attrName>fillcolor</p:attrName>
                                        </p:attrNameLst>
                                      </p:cBhvr>
                                      <p:to>
                                        <a:srgbClr val="CCFFCC"/>
                                      </p:to>
                                    </p:animClr>
                                    <p:set>
                                      <p:cBhvr>
                                        <p:cTn id="22" dur="500" fill="hold"/>
                                        <p:tgtEl>
                                          <p:spTgt spid="6"/>
                                        </p:tgtEl>
                                        <p:attrNameLst>
                                          <p:attrName>fill.type</p:attrName>
                                        </p:attrNameLst>
                                      </p:cBhvr>
                                      <p:to>
                                        <p:strVal val="solid"/>
                                      </p:to>
                                    </p:set>
                                    <p:set>
                                      <p:cBhvr>
                                        <p:cTn id="23" dur="500" fill="hold"/>
                                        <p:tgtEl>
                                          <p:spTgt spid="6"/>
                                        </p:tgtEl>
                                        <p:attrNameLst>
                                          <p:attrName>fill.on</p:attrName>
                                        </p:attrNameLst>
                                      </p:cBhvr>
                                      <p:to>
                                        <p:strVal val="true"/>
                                      </p:to>
                                    </p:set>
                                  </p:childTnLst>
                                </p:cTn>
                              </p:par>
                            </p:childTnLst>
                          </p:cTn>
                        </p:par>
                        <p:par>
                          <p:cTn id="24" fill="hold">
                            <p:stCondLst>
                              <p:cond delay="1000"/>
                            </p:stCondLst>
                            <p:childTnLst>
                              <p:par>
                                <p:cTn id="25" presetID="37" presetClass="path" presetSubtype="0" accel="50000" decel="50000" fill="hold" grpId="0" nodeType="afterEffect">
                                  <p:stCondLst>
                                    <p:cond delay="0"/>
                                  </p:stCondLst>
                                  <p:childTnLst>
                                    <p:animMotion origin="layout" path="M -1.66667E-6 -0.00278 L 0.02774 0.04236 C 0.03334 0.05277 0.04206 0.05879 0.0513 0.05879 C 0.06159 0.05879 0.06992 0.05277 0.07552 0.04236 L 0.10365 -0.00278 " pathEditMode="relative" rAng="0" ptsTypes="AAAAA">
                                      <p:cBhvr>
                                        <p:cTn id="26" dur="500" fill="hold"/>
                                        <p:tgtEl>
                                          <p:spTgt spid="36"/>
                                        </p:tgtEl>
                                        <p:attrNameLst>
                                          <p:attrName>ppt_x</p:attrName>
                                          <p:attrName>ppt_y</p:attrName>
                                        </p:attrNameLst>
                                      </p:cBhvr>
                                      <p:rCtr x="5182" y="3079"/>
                                    </p:animMotion>
                                  </p:childTnLst>
                                </p:cTn>
                              </p:par>
                            </p:childTnLst>
                          </p:cTn>
                        </p:par>
                        <p:par>
                          <p:cTn id="27" fill="hold">
                            <p:stCondLst>
                              <p:cond delay="1500"/>
                            </p:stCondLst>
                            <p:childTnLst>
                              <p:par>
                                <p:cTn id="28" presetID="1" presetClass="entr" presetSubtype="0" fill="hold" grpId="0" nodeType="after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childTnLst>
                          </p:cTn>
                        </p:par>
                        <p:par>
                          <p:cTn id="30" fill="hold">
                            <p:stCondLst>
                              <p:cond delay="1500"/>
                            </p:stCondLst>
                            <p:childTnLst>
                              <p:par>
                                <p:cTn id="31" presetID="34" presetClass="emph" presetSubtype="0" fill="hold" nodeType="afterEffect">
                                  <p:stCondLst>
                                    <p:cond delay="0"/>
                                  </p:stCondLst>
                                  <p:iterate type="lt">
                                    <p:tmPct val="10000"/>
                                  </p:iterate>
                                  <p:childTnLst>
                                    <p:animMotion origin="layout" path="M 0.0 0.0 L 0.0 -0.07213" pathEditMode="relative" ptsTypes="">
                                      <p:cBhvr>
                                        <p:cTn id="32" dur="250" accel="50000" decel="50000" autoRev="1" fill="hold">
                                          <p:stCondLst>
                                            <p:cond delay="0"/>
                                          </p:stCondLst>
                                        </p:cTn>
                                        <p:tgtEl>
                                          <p:spTgt spid="30">
                                            <p:txEl>
                                              <p:pRg st="0" end="0"/>
                                            </p:txEl>
                                          </p:spTgt>
                                        </p:tgtEl>
                                        <p:attrNameLst>
                                          <p:attrName>ppt_x</p:attrName>
                                          <p:attrName>ppt_y</p:attrName>
                                        </p:attrNameLst>
                                      </p:cBhvr>
                                    </p:animMotion>
                                    <p:animRot by="1500000">
                                      <p:cBhvr>
                                        <p:cTn id="33" dur="125" fill="hold">
                                          <p:stCondLst>
                                            <p:cond delay="0"/>
                                          </p:stCondLst>
                                        </p:cTn>
                                        <p:tgtEl>
                                          <p:spTgt spid="30">
                                            <p:txEl>
                                              <p:pRg st="0" end="0"/>
                                            </p:txEl>
                                          </p:spTgt>
                                        </p:tgtEl>
                                        <p:attrNameLst>
                                          <p:attrName>r</p:attrName>
                                        </p:attrNameLst>
                                      </p:cBhvr>
                                    </p:animRot>
                                    <p:animRot by="-1500000">
                                      <p:cBhvr>
                                        <p:cTn id="34" dur="125" fill="hold">
                                          <p:stCondLst>
                                            <p:cond delay="125"/>
                                          </p:stCondLst>
                                        </p:cTn>
                                        <p:tgtEl>
                                          <p:spTgt spid="30">
                                            <p:txEl>
                                              <p:pRg st="0" end="0"/>
                                            </p:txEl>
                                          </p:spTgt>
                                        </p:tgtEl>
                                        <p:attrNameLst>
                                          <p:attrName>r</p:attrName>
                                        </p:attrNameLst>
                                      </p:cBhvr>
                                    </p:animRot>
                                    <p:animRot by="-1500000">
                                      <p:cBhvr>
                                        <p:cTn id="35" dur="125" fill="hold">
                                          <p:stCondLst>
                                            <p:cond delay="250"/>
                                          </p:stCondLst>
                                        </p:cTn>
                                        <p:tgtEl>
                                          <p:spTgt spid="30">
                                            <p:txEl>
                                              <p:pRg st="0" end="0"/>
                                            </p:txEl>
                                          </p:spTgt>
                                        </p:tgtEl>
                                        <p:attrNameLst>
                                          <p:attrName>r</p:attrName>
                                        </p:attrNameLst>
                                      </p:cBhvr>
                                    </p:animRot>
                                    <p:animRot by="1500000">
                                      <p:cBhvr>
                                        <p:cTn id="36" dur="125" fill="hold">
                                          <p:stCondLst>
                                            <p:cond delay="375"/>
                                          </p:stCondLst>
                                        </p:cTn>
                                        <p:tgtEl>
                                          <p:spTgt spid="30">
                                            <p:txEl>
                                              <p:pRg st="0" end="0"/>
                                            </p:txEl>
                                          </p:spTgt>
                                        </p:tgtEl>
                                        <p:attrNameLst>
                                          <p:attrName>r</p:attrName>
                                        </p:attrNameLst>
                                      </p:cBhvr>
                                    </p:animRot>
                                  </p:childTnLst>
                                </p:cTn>
                              </p:par>
                            </p:childTnLst>
                          </p:cTn>
                        </p:par>
                        <p:par>
                          <p:cTn id="37" fill="hold">
                            <p:stCondLst>
                              <p:cond delay="2050"/>
                            </p:stCondLst>
                            <p:childTnLst>
                              <p:par>
                                <p:cTn id="38" presetID="10" presetClass="exit" presetSubtype="0" fill="hold" grpId="1" nodeType="afterEffect">
                                  <p:stCondLst>
                                    <p:cond delay="0"/>
                                  </p:stCondLst>
                                  <p:childTnLst>
                                    <p:animEffect transition="out" filter="fade">
                                      <p:cBhvr>
                                        <p:cTn id="39" dur="500"/>
                                        <p:tgtEl>
                                          <p:spTgt spid="36"/>
                                        </p:tgtEl>
                                      </p:cBhvr>
                                    </p:animEffect>
                                    <p:set>
                                      <p:cBhvr>
                                        <p:cTn id="40" dur="1" fill="hold">
                                          <p:stCondLst>
                                            <p:cond delay="499"/>
                                          </p:stCondLst>
                                        </p:cTn>
                                        <p:tgtEl>
                                          <p:spTgt spid="36"/>
                                        </p:tgtEl>
                                        <p:attrNameLst>
                                          <p:attrName>style.visibility</p:attrName>
                                        </p:attrNameLst>
                                      </p:cBhvr>
                                      <p:to>
                                        <p:strVal val="hidden"/>
                                      </p:to>
                                    </p:set>
                                  </p:childTnLst>
                                </p:cTn>
                              </p:par>
                            </p:childTnLst>
                          </p:cTn>
                        </p:par>
                        <p:par>
                          <p:cTn id="41" fill="hold">
                            <p:stCondLst>
                              <p:cond delay="2550"/>
                            </p:stCondLst>
                            <p:childTnLst>
                              <p:par>
                                <p:cTn id="42" presetID="10" presetClass="entr" presetSubtype="0"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par>
                          <p:cTn id="45" fill="hold">
                            <p:stCondLst>
                              <p:cond delay="3050"/>
                            </p:stCondLst>
                            <p:childTnLst>
                              <p:par>
                                <p:cTn id="46" presetID="1" presetClass="exit" presetSubtype="0" fill="hold" grpId="2" nodeType="afterEffect">
                                  <p:stCondLst>
                                    <p:cond delay="0"/>
                                  </p:stCondLst>
                                  <p:childTnLst>
                                    <p:set>
                                      <p:cBhvr>
                                        <p:cTn id="47" dur="1" fill="hold">
                                          <p:stCondLst>
                                            <p:cond delay="0"/>
                                          </p:stCondLst>
                                        </p:cTn>
                                        <p:tgtEl>
                                          <p:spTgt spid="42"/>
                                        </p:tgtEl>
                                        <p:attrNameLst>
                                          <p:attrName>style.visibility</p:attrName>
                                        </p:attrNameLst>
                                      </p:cBhvr>
                                      <p:to>
                                        <p:strVal val="hidden"/>
                                      </p:to>
                                    </p:set>
                                  </p:childTnLst>
                                </p:cTn>
                              </p:par>
                            </p:childTnLst>
                          </p:cTn>
                        </p:par>
                        <p:par>
                          <p:cTn id="48" fill="hold">
                            <p:stCondLst>
                              <p:cond delay="3050"/>
                            </p:stCondLst>
                            <p:childTnLst>
                              <p:par>
                                <p:cTn id="49" presetID="37" presetClass="path" presetSubtype="0" accel="50000" decel="50000" fill="hold" grpId="0" nodeType="afterEffect">
                                  <p:stCondLst>
                                    <p:cond delay="0"/>
                                  </p:stCondLst>
                                  <p:childTnLst>
                                    <p:animMotion origin="layout" path="M -1.66667E-6 -0.00532 L 0.02761 0.04213 C 0.03334 0.05301 0.04193 0.05926 0.05104 0.05926 C 0.06133 0.05926 0.06966 0.05301 0.07539 0.04213 L 0.10339 -0.00532 " pathEditMode="relative" rAng="0" ptsTypes="AAAAA">
                                      <p:cBhvr>
                                        <p:cTn id="50" dur="250" fill="hold"/>
                                        <p:tgtEl>
                                          <p:spTgt spid="37"/>
                                        </p:tgtEl>
                                        <p:attrNameLst>
                                          <p:attrName>ppt_x</p:attrName>
                                          <p:attrName>ppt_y</p:attrName>
                                        </p:attrNameLst>
                                      </p:cBhvr>
                                      <p:rCtr x="5169" y="3218"/>
                                    </p:animMotion>
                                  </p:childTnLst>
                                </p:cTn>
                              </p:par>
                            </p:childTnLst>
                          </p:cTn>
                        </p:par>
                        <p:par>
                          <p:cTn id="51" fill="hold">
                            <p:stCondLst>
                              <p:cond delay="3300"/>
                            </p:stCondLst>
                            <p:childTnLst>
                              <p:par>
                                <p:cTn id="52" presetID="1" presetClass="entr" presetSubtype="0" fill="hold" grpId="1" nodeType="afterEffect">
                                  <p:stCondLst>
                                    <p:cond delay="0"/>
                                  </p:stCondLst>
                                  <p:childTnLst>
                                    <p:set>
                                      <p:cBhvr>
                                        <p:cTn id="53" dur="1" fill="hold">
                                          <p:stCondLst>
                                            <p:cond delay="0"/>
                                          </p:stCondLst>
                                        </p:cTn>
                                        <p:tgtEl>
                                          <p:spTgt spid="42"/>
                                        </p:tgtEl>
                                        <p:attrNameLst>
                                          <p:attrName>style.visibility</p:attrName>
                                        </p:attrNameLst>
                                      </p:cBhvr>
                                      <p:to>
                                        <p:strVal val="visible"/>
                                      </p:to>
                                    </p:set>
                                  </p:childTnLst>
                                </p:cTn>
                              </p:par>
                            </p:childTnLst>
                          </p:cTn>
                        </p:par>
                        <p:par>
                          <p:cTn id="54" fill="hold">
                            <p:stCondLst>
                              <p:cond delay="3300"/>
                            </p:stCondLst>
                            <p:childTnLst>
                              <p:par>
                                <p:cTn id="55" presetID="34" presetClass="emph" presetSubtype="0" fill="hold" nodeType="afterEffect">
                                  <p:stCondLst>
                                    <p:cond delay="0"/>
                                  </p:stCondLst>
                                  <p:iterate type="lt">
                                    <p:tmPct val="10000"/>
                                  </p:iterate>
                                  <p:childTnLst>
                                    <p:animMotion origin="layout" path="M 0.0 0.0 L 0.0 -0.07213" pathEditMode="relative" ptsTypes="">
                                      <p:cBhvr>
                                        <p:cTn id="56" dur="250" accel="50000" decel="50000" autoRev="1" fill="hold">
                                          <p:stCondLst>
                                            <p:cond delay="0"/>
                                          </p:stCondLst>
                                        </p:cTn>
                                        <p:tgtEl>
                                          <p:spTgt spid="30">
                                            <p:txEl>
                                              <p:pRg st="0" end="0"/>
                                            </p:txEl>
                                          </p:spTgt>
                                        </p:tgtEl>
                                        <p:attrNameLst>
                                          <p:attrName>ppt_x</p:attrName>
                                          <p:attrName>ppt_y</p:attrName>
                                        </p:attrNameLst>
                                      </p:cBhvr>
                                    </p:animMotion>
                                    <p:animRot by="1500000">
                                      <p:cBhvr>
                                        <p:cTn id="57" dur="125" fill="hold">
                                          <p:stCondLst>
                                            <p:cond delay="0"/>
                                          </p:stCondLst>
                                        </p:cTn>
                                        <p:tgtEl>
                                          <p:spTgt spid="30">
                                            <p:txEl>
                                              <p:pRg st="0" end="0"/>
                                            </p:txEl>
                                          </p:spTgt>
                                        </p:tgtEl>
                                        <p:attrNameLst>
                                          <p:attrName>r</p:attrName>
                                        </p:attrNameLst>
                                      </p:cBhvr>
                                    </p:animRot>
                                    <p:animRot by="-1500000">
                                      <p:cBhvr>
                                        <p:cTn id="58" dur="125" fill="hold">
                                          <p:stCondLst>
                                            <p:cond delay="125"/>
                                          </p:stCondLst>
                                        </p:cTn>
                                        <p:tgtEl>
                                          <p:spTgt spid="30">
                                            <p:txEl>
                                              <p:pRg st="0" end="0"/>
                                            </p:txEl>
                                          </p:spTgt>
                                        </p:tgtEl>
                                        <p:attrNameLst>
                                          <p:attrName>r</p:attrName>
                                        </p:attrNameLst>
                                      </p:cBhvr>
                                    </p:animRot>
                                    <p:animRot by="-1500000">
                                      <p:cBhvr>
                                        <p:cTn id="59" dur="125" fill="hold">
                                          <p:stCondLst>
                                            <p:cond delay="250"/>
                                          </p:stCondLst>
                                        </p:cTn>
                                        <p:tgtEl>
                                          <p:spTgt spid="30">
                                            <p:txEl>
                                              <p:pRg st="0" end="0"/>
                                            </p:txEl>
                                          </p:spTgt>
                                        </p:tgtEl>
                                        <p:attrNameLst>
                                          <p:attrName>r</p:attrName>
                                        </p:attrNameLst>
                                      </p:cBhvr>
                                    </p:animRot>
                                    <p:animRot by="1500000">
                                      <p:cBhvr>
                                        <p:cTn id="60" dur="125" fill="hold">
                                          <p:stCondLst>
                                            <p:cond delay="375"/>
                                          </p:stCondLst>
                                        </p:cTn>
                                        <p:tgtEl>
                                          <p:spTgt spid="30">
                                            <p:txEl>
                                              <p:pRg st="0" end="0"/>
                                            </p:txEl>
                                          </p:spTgt>
                                        </p:tgtEl>
                                        <p:attrNameLst>
                                          <p:attrName>r</p:attrName>
                                        </p:attrNameLst>
                                      </p:cBhvr>
                                    </p:animRot>
                                  </p:childTnLst>
                                </p:cTn>
                              </p:par>
                            </p:childTnLst>
                          </p:cTn>
                        </p:par>
                        <p:par>
                          <p:cTn id="61" fill="hold">
                            <p:stCondLst>
                              <p:cond delay="3850"/>
                            </p:stCondLst>
                            <p:childTnLst>
                              <p:par>
                                <p:cTn id="62" presetID="10" presetClass="exit" presetSubtype="0" fill="hold" grpId="1" nodeType="afterEffect">
                                  <p:stCondLst>
                                    <p:cond delay="0"/>
                                  </p:stCondLst>
                                  <p:childTnLst>
                                    <p:animEffect transition="out" filter="fade">
                                      <p:cBhvr>
                                        <p:cTn id="63" dur="500"/>
                                        <p:tgtEl>
                                          <p:spTgt spid="37"/>
                                        </p:tgtEl>
                                      </p:cBhvr>
                                    </p:animEffect>
                                    <p:set>
                                      <p:cBhvr>
                                        <p:cTn id="64" dur="1" fill="hold">
                                          <p:stCondLst>
                                            <p:cond delay="499"/>
                                          </p:stCondLst>
                                        </p:cTn>
                                        <p:tgtEl>
                                          <p:spTgt spid="37"/>
                                        </p:tgtEl>
                                        <p:attrNameLst>
                                          <p:attrName>style.visibility</p:attrName>
                                        </p:attrNameLst>
                                      </p:cBhvr>
                                      <p:to>
                                        <p:strVal val="hidden"/>
                                      </p:to>
                                    </p:set>
                                  </p:childTnLst>
                                </p:cTn>
                              </p:par>
                            </p:childTnLst>
                          </p:cTn>
                        </p:par>
                        <p:par>
                          <p:cTn id="65" fill="hold">
                            <p:stCondLst>
                              <p:cond delay="435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par>
                          <p:cTn id="69" fill="hold">
                            <p:stCondLst>
                              <p:cond delay="4850"/>
                            </p:stCondLst>
                            <p:childTnLst>
                              <p:par>
                                <p:cTn id="70" presetID="1" presetClass="exit" presetSubtype="0" fill="hold" grpId="3" nodeType="afterEffect">
                                  <p:stCondLst>
                                    <p:cond delay="0"/>
                                  </p:stCondLst>
                                  <p:childTnLst>
                                    <p:set>
                                      <p:cBhvr>
                                        <p:cTn id="71" dur="1" fill="hold">
                                          <p:stCondLst>
                                            <p:cond delay="0"/>
                                          </p:stCondLst>
                                        </p:cTn>
                                        <p:tgtEl>
                                          <p:spTgt spid="42"/>
                                        </p:tgtEl>
                                        <p:attrNameLst>
                                          <p:attrName>style.visibility</p:attrName>
                                        </p:attrNameLst>
                                      </p:cBhvr>
                                      <p:to>
                                        <p:strVal val="hidden"/>
                                      </p:to>
                                    </p:set>
                                  </p:childTnLst>
                                </p:cTn>
                              </p:par>
                            </p:childTnLst>
                          </p:cTn>
                        </p:par>
                        <p:par>
                          <p:cTn id="72" fill="hold">
                            <p:stCondLst>
                              <p:cond delay="4850"/>
                            </p:stCondLst>
                            <p:childTnLst>
                              <p:par>
                                <p:cTn id="73" presetID="1" presetClass="emph" presetSubtype="2" fill="hold" nodeType="afterEffect">
                                  <p:stCondLst>
                                    <p:cond delay="0"/>
                                  </p:stCondLst>
                                  <p:childTnLst>
                                    <p:animClr clrSpc="rgb" dir="cw">
                                      <p:cBhvr>
                                        <p:cTn id="74" dur="500" fill="hold"/>
                                        <p:tgtEl>
                                          <p:spTgt spid="30"/>
                                        </p:tgtEl>
                                        <p:attrNameLst>
                                          <p:attrName>fillcolor</p:attrName>
                                        </p:attrNameLst>
                                      </p:cBhvr>
                                      <p:to>
                                        <a:schemeClr val="bg1"/>
                                      </p:to>
                                    </p:animClr>
                                    <p:set>
                                      <p:cBhvr>
                                        <p:cTn id="75" dur="500" fill="hold"/>
                                        <p:tgtEl>
                                          <p:spTgt spid="30"/>
                                        </p:tgtEl>
                                        <p:attrNameLst>
                                          <p:attrName>fill.type</p:attrName>
                                        </p:attrNameLst>
                                      </p:cBhvr>
                                      <p:to>
                                        <p:strVal val="solid"/>
                                      </p:to>
                                    </p:set>
                                    <p:set>
                                      <p:cBhvr>
                                        <p:cTn id="76" dur="500" fill="hold"/>
                                        <p:tgtEl>
                                          <p:spTgt spid="30"/>
                                        </p:tgtEl>
                                        <p:attrNameLst>
                                          <p:attrName>fill.on</p:attrName>
                                        </p:attrNameLst>
                                      </p:cBhvr>
                                      <p:to>
                                        <p:strVal val="true"/>
                                      </p:to>
                                    </p:set>
                                  </p:childTnLst>
                                </p:cTn>
                              </p:par>
                            </p:childTnLst>
                          </p:cTn>
                        </p:par>
                        <p:par>
                          <p:cTn id="77" fill="hold">
                            <p:stCondLst>
                              <p:cond delay="5350"/>
                            </p:stCondLst>
                            <p:childTnLst>
                              <p:par>
                                <p:cTn id="78" presetID="10" presetClass="exit" presetSubtype="0" fill="hold" nodeType="afterEffect">
                                  <p:stCondLst>
                                    <p:cond delay="0"/>
                                  </p:stCondLst>
                                  <p:iterate type="lt">
                                    <p:tmPct val="0"/>
                                  </p:iterate>
                                  <p:childTnLst>
                                    <p:animEffect transition="out" filter="fade">
                                      <p:cBhvr>
                                        <p:cTn id="79" dur="500"/>
                                        <p:tgtEl>
                                          <p:spTgt spid="30">
                                            <p:txEl>
                                              <p:pRg st="0" end="0"/>
                                            </p:txEl>
                                          </p:spTgt>
                                        </p:tgtEl>
                                      </p:cBhvr>
                                    </p:animEffect>
                                    <p:set>
                                      <p:cBhvr>
                                        <p:cTn id="80" dur="1" fill="hold">
                                          <p:stCondLst>
                                            <p:cond delay="499"/>
                                          </p:stCondLst>
                                        </p:cTn>
                                        <p:tgtEl>
                                          <p:spTgt spid="30">
                                            <p:txEl>
                                              <p:pRg st="0" end="0"/>
                                            </p:txEl>
                                          </p:spTgt>
                                        </p:tgtEl>
                                        <p:attrNameLst>
                                          <p:attrName>style.visibility</p:attrName>
                                        </p:attrNameLst>
                                      </p:cBhvr>
                                      <p:to>
                                        <p:strVal val="hidden"/>
                                      </p:to>
                                    </p:set>
                                  </p:childTnLst>
                                </p:cTn>
                              </p:par>
                              <p:par>
                                <p:cTn id="81" presetID="1" presetClass="emph" presetSubtype="2" fill="hold" nodeType="withEffect">
                                  <p:stCondLst>
                                    <p:cond delay="0"/>
                                  </p:stCondLst>
                                  <p:childTnLst>
                                    <p:animClr clrSpc="rgb" dir="cw">
                                      <p:cBhvr>
                                        <p:cTn id="82" dur="500" fill="hold"/>
                                        <p:tgtEl>
                                          <p:spTgt spid="7"/>
                                        </p:tgtEl>
                                        <p:attrNameLst>
                                          <p:attrName>fillcolor</p:attrName>
                                        </p:attrNameLst>
                                      </p:cBhvr>
                                      <p:to>
                                        <a:schemeClr val="bg1"/>
                                      </p:to>
                                    </p:animClr>
                                    <p:set>
                                      <p:cBhvr>
                                        <p:cTn id="83" dur="500" fill="hold"/>
                                        <p:tgtEl>
                                          <p:spTgt spid="7"/>
                                        </p:tgtEl>
                                        <p:attrNameLst>
                                          <p:attrName>fill.type</p:attrName>
                                        </p:attrNameLst>
                                      </p:cBhvr>
                                      <p:to>
                                        <p:strVal val="solid"/>
                                      </p:to>
                                    </p:set>
                                    <p:set>
                                      <p:cBhvr>
                                        <p:cTn id="84" dur="500" fill="hold"/>
                                        <p:tgtEl>
                                          <p:spTgt spid="7"/>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500" fill="hold"/>
                                        <p:tgtEl>
                                          <p:spTgt spid="6"/>
                                        </p:tgtEl>
                                        <p:attrNameLst>
                                          <p:attrName>fillcolor</p:attrName>
                                        </p:attrNameLst>
                                      </p:cBhvr>
                                      <p:to>
                                        <a:schemeClr val="bg1"/>
                                      </p:to>
                                    </p:animClr>
                                    <p:set>
                                      <p:cBhvr>
                                        <p:cTn id="87" dur="500" fill="hold"/>
                                        <p:tgtEl>
                                          <p:spTgt spid="6"/>
                                        </p:tgtEl>
                                        <p:attrNameLst>
                                          <p:attrName>fill.type</p:attrName>
                                        </p:attrNameLst>
                                      </p:cBhvr>
                                      <p:to>
                                        <p:strVal val="solid"/>
                                      </p:to>
                                    </p:set>
                                    <p:set>
                                      <p:cBhvr>
                                        <p:cTn id="88" dur="5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7" grpId="0" animBg="1"/>
      <p:bldP spid="37" grpId="1" animBg="1"/>
      <p:bldP spid="42" grpId="0" animBg="1"/>
      <p:bldP spid="42" grpId="1" animBg="1"/>
      <p:bldP spid="42" grpId="2" animBg="1"/>
      <p:bldP spid="42" grpId="3" animBg="1"/>
      <p:bldP spid="39" grpId="0" animBg="1"/>
      <p:bldP spid="43" grpId="0" animBg="1"/>
      <p:bldP spid="4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951072-953B-4E92-B1F6-11F94E036539}"/>
              </a:ext>
            </a:extLst>
          </p:cNvPr>
          <p:cNvSpPr>
            <a:spLocks noGrp="1"/>
          </p:cNvSpPr>
          <p:nvPr>
            <p:ph type="ctrTitle"/>
          </p:nvPr>
        </p:nvSpPr>
        <p:spPr/>
        <p:txBody>
          <a:bodyPr/>
          <a:lstStyle/>
          <a:p>
            <a:pPr algn="l"/>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b="1" dirty="0">
                <a:solidFill>
                  <a:schemeClr val="accent6">
                    <a:lumMod val="50000"/>
                  </a:schemeClr>
                </a:solidFill>
              </a:rPr>
              <a:t>: </a:t>
            </a:r>
            <a:r>
              <a:rPr lang="en-US" b="1" dirty="0">
                <a:solidFill>
                  <a:schemeClr val="accent6">
                    <a:lumMod val="50000"/>
                  </a:schemeClr>
                </a:solidFill>
                <a:latin typeface="+mn-lt"/>
              </a:rPr>
              <a:t>Evaluation</a:t>
            </a:r>
          </a:p>
        </p:txBody>
      </p:sp>
      <p:sp>
        <p:nvSpPr>
          <p:cNvPr id="5" name="Subtitle 4">
            <a:extLst>
              <a:ext uri="{FF2B5EF4-FFF2-40B4-BE49-F238E27FC236}">
                <a16:creationId xmlns:a16="http://schemas.microsoft.com/office/drawing/2014/main" id="{79690F63-1488-4E89-9A02-1E71B88F3ED0}"/>
              </a:ext>
            </a:extLst>
          </p:cNvPr>
          <p:cNvSpPr>
            <a:spLocks noGrp="1"/>
          </p:cNvSpPr>
          <p:nvPr>
            <p:ph type="subTitle" idx="1"/>
          </p:nvPr>
        </p:nvSpPr>
        <p:spPr/>
        <p:txBody>
          <a:bodyPr/>
          <a:lstStyle/>
          <a:p>
            <a:r>
              <a:rPr lang="en-US" dirty="0">
                <a:solidFill>
                  <a:schemeClr val="accent6">
                    <a:lumMod val="50000"/>
                  </a:schemeClr>
                </a:solidFill>
              </a:rPr>
              <a:t>Analysis and simulation, available online </a:t>
            </a:r>
            <a:r>
              <a:rPr lang="en-US" dirty="0">
                <a:solidFill>
                  <a:schemeClr val="accent6">
                    <a:lumMod val="50000"/>
                  </a:schemeClr>
                </a:solidFill>
                <a:hlinkClick r:id="rId3"/>
              </a:rPr>
              <a:t>http://www.cs.wayne.edu/~fh3227/bundlep</a:t>
            </a:r>
            <a:r>
              <a:rPr lang="en-US" dirty="0">
                <a:solidFill>
                  <a:schemeClr val="accent6">
                    <a:lumMod val="50000"/>
                  </a:schemeClr>
                </a:solidFill>
              </a:rPr>
              <a:t> </a:t>
            </a:r>
          </a:p>
        </p:txBody>
      </p:sp>
      <p:pic>
        <p:nvPicPr>
          <p:cNvPr id="7" name="Picture 6">
            <a:extLst>
              <a:ext uri="{FF2B5EF4-FFF2-40B4-BE49-F238E27FC236}">
                <a16:creationId xmlns:a16="http://schemas.microsoft.com/office/drawing/2014/main" id="{50017F66-CF8B-436B-986F-54D0A874D56D}"/>
              </a:ext>
            </a:extLst>
          </p:cNvPr>
          <p:cNvPicPr>
            <a:picLocks noChangeAspect="1"/>
          </p:cNvPicPr>
          <p:nvPr/>
        </p:nvPicPr>
        <p:blipFill>
          <a:blip r:embed="rId4"/>
          <a:stretch>
            <a:fillRect/>
          </a:stretch>
        </p:blipFill>
        <p:spPr>
          <a:xfrm>
            <a:off x="8964438" y="2163762"/>
            <a:ext cx="1703562" cy="1707421"/>
          </a:xfrm>
          <a:prstGeom prst="rect">
            <a:avLst/>
          </a:prstGeom>
        </p:spPr>
      </p:pic>
      <p:sp>
        <p:nvSpPr>
          <p:cNvPr id="3" name="Slide Number Placeholder 2">
            <a:extLst>
              <a:ext uri="{FF2B5EF4-FFF2-40B4-BE49-F238E27FC236}">
                <a16:creationId xmlns:a16="http://schemas.microsoft.com/office/drawing/2014/main" id="{749C83E1-E38B-4A2E-915F-B2D847419F7A}"/>
              </a:ext>
            </a:extLst>
          </p:cNvPr>
          <p:cNvSpPr>
            <a:spLocks noGrp="1"/>
          </p:cNvSpPr>
          <p:nvPr>
            <p:ph type="sldNum" sz="quarter" idx="12"/>
          </p:nvPr>
        </p:nvSpPr>
        <p:spPr/>
        <p:txBody>
          <a:bodyPr/>
          <a:lstStyle/>
          <a:p>
            <a:fld id="{C0DF9C1F-DB74-1E4B-8839-30A600129FD3}" type="slidenum">
              <a:rPr lang="en-US" smtClean="0"/>
              <a:t>49</a:t>
            </a:fld>
            <a:endParaRPr lang="en-US" dirty="0"/>
          </a:p>
        </p:txBody>
      </p:sp>
    </p:spTree>
    <p:extLst>
      <p:ext uri="{BB962C8B-B14F-4D97-AF65-F5344CB8AC3E}">
        <p14:creationId xmlns:p14="http://schemas.microsoft.com/office/powerpoint/2010/main" val="3689106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6D074-4D07-45A5-A5CD-D0F2DC9FC8C6}"/>
              </a:ext>
            </a:extLst>
          </p:cNvPr>
          <p:cNvSpPr>
            <a:spLocks noGrp="1"/>
          </p:cNvSpPr>
          <p:nvPr>
            <p:ph type="title"/>
          </p:nvPr>
        </p:nvSpPr>
        <p:spPr>
          <a:xfrm>
            <a:off x="839788" y="365129"/>
            <a:ext cx="10515600" cy="1325563"/>
          </a:xfrm>
        </p:spPr>
        <p:txBody>
          <a:bodyPr/>
          <a:lstStyle/>
          <a:p>
            <a:r>
              <a:rPr lang="en-US" b="1" dirty="0">
                <a:solidFill>
                  <a:schemeClr val="accent6">
                    <a:lumMod val="50000"/>
                  </a:schemeClr>
                </a:solidFill>
                <a:latin typeface="+mn-lt"/>
              </a:rPr>
              <a:t>Inter-Thread Cache Benefit</a:t>
            </a:r>
            <a:endParaRPr lang="en-US" b="1" dirty="0">
              <a:solidFill>
                <a:schemeClr val="accent6">
                  <a:lumMod val="50000"/>
                </a:schemeClr>
              </a:solidFill>
              <a:latin typeface="18thCentury" pitchFamily="2" charset="0"/>
            </a:endParaRPr>
          </a:p>
        </p:txBody>
      </p:sp>
      <p:sp>
        <p:nvSpPr>
          <p:cNvPr id="6" name="Text Placeholder 5">
            <a:extLst>
              <a:ext uri="{FF2B5EF4-FFF2-40B4-BE49-F238E27FC236}">
                <a16:creationId xmlns:a16="http://schemas.microsoft.com/office/drawing/2014/main" id="{588C751D-B650-406F-B09D-132A5723C778}"/>
              </a:ext>
            </a:extLst>
          </p:cNvPr>
          <p:cNvSpPr>
            <a:spLocks noGrp="1"/>
          </p:cNvSpPr>
          <p:nvPr>
            <p:ph type="body" idx="1"/>
          </p:nvPr>
        </p:nvSpPr>
        <p:spPr>
          <a:xfrm>
            <a:off x="839789" y="1681163"/>
            <a:ext cx="3707159" cy="823912"/>
          </a:xfrm>
        </p:spPr>
        <p:txBody>
          <a:bodyPr>
            <a:normAutofit/>
          </a:bodyPr>
          <a:lstStyle/>
          <a:p>
            <a:r>
              <a:rPr lang="en-US" sz="2800" dirty="0">
                <a:solidFill>
                  <a:schemeClr val="accent6">
                    <a:lumMod val="50000"/>
                  </a:schemeClr>
                </a:solidFill>
              </a:rPr>
              <a:t>Setting</a:t>
            </a:r>
          </a:p>
        </p:txBody>
      </p:sp>
      <p:sp>
        <p:nvSpPr>
          <p:cNvPr id="4" name="Content Placeholder 3">
            <a:extLst>
              <a:ext uri="{FF2B5EF4-FFF2-40B4-BE49-F238E27FC236}">
                <a16:creationId xmlns:a16="http://schemas.microsoft.com/office/drawing/2014/main" id="{4241A533-74FB-445D-AAF0-FC35ED61C224}"/>
              </a:ext>
            </a:extLst>
          </p:cNvPr>
          <p:cNvSpPr>
            <a:spLocks noGrp="1"/>
          </p:cNvSpPr>
          <p:nvPr>
            <p:ph sz="half" idx="2"/>
          </p:nvPr>
        </p:nvSpPr>
        <p:spPr>
          <a:xfrm>
            <a:off x="839789" y="2515540"/>
            <a:ext cx="3707159" cy="3446716"/>
          </a:xfrm>
        </p:spPr>
        <p:txBody>
          <a:bodyPr/>
          <a:lstStyle/>
          <a:p>
            <a:r>
              <a:rPr lang="en-US" dirty="0">
                <a:solidFill>
                  <a:schemeClr val="accent6">
                    <a:lumMod val="50000"/>
                  </a:schemeClr>
                </a:solidFill>
              </a:rPr>
              <a:t>Multi-threaded task</a:t>
            </a:r>
          </a:p>
          <a:p>
            <a:r>
              <a:rPr lang="en-US" dirty="0">
                <a:solidFill>
                  <a:schemeClr val="accent6">
                    <a:lumMod val="50000"/>
                  </a:schemeClr>
                </a:solidFill>
              </a:rPr>
              <a:t>Single processor</a:t>
            </a:r>
          </a:p>
          <a:p>
            <a:r>
              <a:rPr lang="en-US" dirty="0">
                <a:solidFill>
                  <a:schemeClr val="accent6">
                    <a:lumMod val="50000"/>
                  </a:schemeClr>
                </a:solidFill>
              </a:rPr>
              <a:t>Instruction cache</a:t>
            </a:r>
          </a:p>
          <a:p>
            <a:pPr marL="0" indent="0">
              <a:buNone/>
            </a:pPr>
            <a:endParaRPr lang="en-US" dirty="0"/>
          </a:p>
          <a:p>
            <a:pPr marL="0" indent="0">
              <a:buNone/>
            </a:pPr>
            <a:endParaRPr lang="en-US" dirty="0"/>
          </a:p>
        </p:txBody>
      </p:sp>
      <p:sp>
        <p:nvSpPr>
          <p:cNvPr id="10" name="Rectangle 9">
            <a:extLst>
              <a:ext uri="{FF2B5EF4-FFF2-40B4-BE49-F238E27FC236}">
                <a16:creationId xmlns:a16="http://schemas.microsoft.com/office/drawing/2014/main" id="{B3800EB6-3793-43AE-80D2-50634652C61E}"/>
              </a:ext>
            </a:extLst>
          </p:cNvPr>
          <p:cNvSpPr/>
          <p:nvPr/>
        </p:nvSpPr>
        <p:spPr>
          <a:xfrm>
            <a:off x="6110806" y="2594730"/>
            <a:ext cx="1731452" cy="2617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push {r4, r5, </a:t>
            </a:r>
            <a:r>
              <a:rPr lang="en-US" dirty="0" err="1">
                <a:solidFill>
                  <a:schemeClr val="tx1"/>
                </a:solidFill>
              </a:rPr>
              <a:t>lr</a:t>
            </a:r>
            <a:r>
              <a:rPr lang="en-US" dirty="0">
                <a:solidFill>
                  <a:schemeClr val="tx1"/>
                </a:solidFill>
              </a:rPr>
              <a:t>}</a:t>
            </a:r>
          </a:p>
        </p:txBody>
      </p:sp>
      <p:sp>
        <p:nvSpPr>
          <p:cNvPr id="11" name="Rectangle 10">
            <a:extLst>
              <a:ext uri="{FF2B5EF4-FFF2-40B4-BE49-F238E27FC236}">
                <a16:creationId xmlns:a16="http://schemas.microsoft.com/office/drawing/2014/main" id="{684B50EA-C84F-4642-AD5B-1B840E063AB6}"/>
              </a:ext>
            </a:extLst>
          </p:cNvPr>
          <p:cNvSpPr/>
          <p:nvPr/>
        </p:nvSpPr>
        <p:spPr>
          <a:xfrm>
            <a:off x="5437260" y="2594730"/>
            <a:ext cx="673545" cy="2617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8be8</a:t>
            </a:r>
          </a:p>
        </p:txBody>
      </p:sp>
      <p:sp>
        <p:nvSpPr>
          <p:cNvPr id="28" name="Rectangle 27">
            <a:extLst>
              <a:ext uri="{FF2B5EF4-FFF2-40B4-BE49-F238E27FC236}">
                <a16:creationId xmlns:a16="http://schemas.microsoft.com/office/drawing/2014/main" id="{AA62F4A5-1AA8-41E2-A521-CBF94018942B}"/>
              </a:ext>
            </a:extLst>
          </p:cNvPr>
          <p:cNvSpPr/>
          <p:nvPr/>
        </p:nvSpPr>
        <p:spPr>
          <a:xfrm>
            <a:off x="6110805" y="2856504"/>
            <a:ext cx="1731452" cy="2617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sub </a:t>
            </a:r>
            <a:r>
              <a:rPr lang="en-US" dirty="0" err="1">
                <a:solidFill>
                  <a:schemeClr val="tx1"/>
                </a:solidFill>
              </a:rPr>
              <a:t>sp</a:t>
            </a:r>
            <a:r>
              <a:rPr lang="en-US" dirty="0">
                <a:solidFill>
                  <a:schemeClr val="tx1"/>
                </a:solidFill>
              </a:rPr>
              <a:t>, </a:t>
            </a:r>
            <a:r>
              <a:rPr lang="en-US" dirty="0" err="1">
                <a:solidFill>
                  <a:schemeClr val="tx1"/>
                </a:solidFill>
              </a:rPr>
              <a:t>sp</a:t>
            </a:r>
            <a:r>
              <a:rPr lang="en-US" dirty="0">
                <a:solidFill>
                  <a:schemeClr val="tx1"/>
                </a:solidFill>
              </a:rPr>
              <a:t>, #20</a:t>
            </a:r>
          </a:p>
        </p:txBody>
      </p:sp>
      <p:sp>
        <p:nvSpPr>
          <p:cNvPr id="29" name="Rectangle 28">
            <a:extLst>
              <a:ext uri="{FF2B5EF4-FFF2-40B4-BE49-F238E27FC236}">
                <a16:creationId xmlns:a16="http://schemas.microsoft.com/office/drawing/2014/main" id="{911BED16-0A5B-48BB-80EC-0053B6F97D9E}"/>
              </a:ext>
            </a:extLst>
          </p:cNvPr>
          <p:cNvSpPr/>
          <p:nvPr/>
        </p:nvSpPr>
        <p:spPr>
          <a:xfrm>
            <a:off x="5437259" y="2856504"/>
            <a:ext cx="673545" cy="2617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8bec</a:t>
            </a:r>
          </a:p>
        </p:txBody>
      </p:sp>
      <p:sp>
        <p:nvSpPr>
          <p:cNvPr id="30" name="Rectangle 29">
            <a:extLst>
              <a:ext uri="{FF2B5EF4-FFF2-40B4-BE49-F238E27FC236}">
                <a16:creationId xmlns:a16="http://schemas.microsoft.com/office/drawing/2014/main" id="{4B7A57A3-8CFE-4B7C-8724-7C45990115E2}"/>
              </a:ext>
            </a:extLst>
          </p:cNvPr>
          <p:cNvSpPr/>
          <p:nvPr/>
        </p:nvSpPr>
        <p:spPr>
          <a:xfrm>
            <a:off x="6110806" y="3118278"/>
            <a:ext cx="1731452" cy="2617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mov</a:t>
            </a:r>
            <a:r>
              <a:rPr lang="en-US" dirty="0">
                <a:solidFill>
                  <a:schemeClr val="tx1"/>
                </a:solidFill>
              </a:rPr>
              <a:t> r3, #8</a:t>
            </a:r>
          </a:p>
        </p:txBody>
      </p:sp>
      <p:sp>
        <p:nvSpPr>
          <p:cNvPr id="31" name="Rectangle 30">
            <a:extLst>
              <a:ext uri="{FF2B5EF4-FFF2-40B4-BE49-F238E27FC236}">
                <a16:creationId xmlns:a16="http://schemas.microsoft.com/office/drawing/2014/main" id="{18AC78E3-D0BD-4B7E-9899-EBDDE7083992}"/>
              </a:ext>
            </a:extLst>
          </p:cNvPr>
          <p:cNvSpPr/>
          <p:nvPr/>
        </p:nvSpPr>
        <p:spPr>
          <a:xfrm>
            <a:off x="5437260" y="3118278"/>
            <a:ext cx="673545" cy="2617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8bf0</a:t>
            </a:r>
          </a:p>
        </p:txBody>
      </p:sp>
      <p:sp>
        <p:nvSpPr>
          <p:cNvPr id="32" name="Rectangle 31">
            <a:extLst>
              <a:ext uri="{FF2B5EF4-FFF2-40B4-BE49-F238E27FC236}">
                <a16:creationId xmlns:a16="http://schemas.microsoft.com/office/drawing/2014/main" id="{EB7A3618-6A7D-4995-BB38-306AD16DF794}"/>
              </a:ext>
            </a:extLst>
          </p:cNvPr>
          <p:cNvSpPr/>
          <p:nvPr/>
        </p:nvSpPr>
        <p:spPr>
          <a:xfrm>
            <a:off x="6110805" y="3380052"/>
            <a:ext cx="1731452" cy="2617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str</a:t>
            </a:r>
            <a:r>
              <a:rPr lang="en-US" dirty="0">
                <a:solidFill>
                  <a:schemeClr val="tx1"/>
                </a:solidFill>
              </a:rPr>
              <a:t> r3,[</a:t>
            </a:r>
            <a:r>
              <a:rPr lang="en-US" dirty="0" err="1">
                <a:solidFill>
                  <a:schemeClr val="tx1"/>
                </a:solidFill>
              </a:rPr>
              <a:t>sp</a:t>
            </a:r>
            <a:r>
              <a:rPr lang="en-US" dirty="0">
                <a:solidFill>
                  <a:schemeClr val="tx1"/>
                </a:solidFill>
              </a:rPr>
              <a:t>, #8]</a:t>
            </a:r>
          </a:p>
        </p:txBody>
      </p:sp>
      <p:sp>
        <p:nvSpPr>
          <p:cNvPr id="33" name="Rectangle 32">
            <a:extLst>
              <a:ext uri="{FF2B5EF4-FFF2-40B4-BE49-F238E27FC236}">
                <a16:creationId xmlns:a16="http://schemas.microsoft.com/office/drawing/2014/main" id="{7B62675F-87E7-4D2D-80CE-8FDD3D6F2A77}"/>
              </a:ext>
            </a:extLst>
          </p:cNvPr>
          <p:cNvSpPr/>
          <p:nvPr/>
        </p:nvSpPr>
        <p:spPr>
          <a:xfrm>
            <a:off x="5437259" y="3380052"/>
            <a:ext cx="673545" cy="2617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8bf4</a:t>
            </a:r>
          </a:p>
        </p:txBody>
      </p:sp>
      <p:sp>
        <p:nvSpPr>
          <p:cNvPr id="34" name="Rectangle 33">
            <a:extLst>
              <a:ext uri="{FF2B5EF4-FFF2-40B4-BE49-F238E27FC236}">
                <a16:creationId xmlns:a16="http://schemas.microsoft.com/office/drawing/2014/main" id="{3231CC69-B17F-4493-BD48-16B161EA8EAE}"/>
              </a:ext>
            </a:extLst>
          </p:cNvPr>
          <p:cNvSpPr/>
          <p:nvPr/>
        </p:nvSpPr>
        <p:spPr>
          <a:xfrm>
            <a:off x="6110805" y="3641826"/>
            <a:ext cx="1731452" cy="2617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 8c9c</a:t>
            </a:r>
          </a:p>
        </p:txBody>
      </p:sp>
      <p:sp>
        <p:nvSpPr>
          <p:cNvPr id="35" name="Rectangle 34">
            <a:extLst>
              <a:ext uri="{FF2B5EF4-FFF2-40B4-BE49-F238E27FC236}">
                <a16:creationId xmlns:a16="http://schemas.microsoft.com/office/drawing/2014/main" id="{77358F59-A5E5-454A-B8AD-8F90221C6A38}"/>
              </a:ext>
            </a:extLst>
          </p:cNvPr>
          <p:cNvSpPr/>
          <p:nvPr/>
        </p:nvSpPr>
        <p:spPr>
          <a:xfrm>
            <a:off x="5437259" y="3641826"/>
            <a:ext cx="673545" cy="2617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8bf8</a:t>
            </a:r>
          </a:p>
        </p:txBody>
      </p:sp>
      <p:sp>
        <p:nvSpPr>
          <p:cNvPr id="36" name="Rectangle 35">
            <a:extLst>
              <a:ext uri="{FF2B5EF4-FFF2-40B4-BE49-F238E27FC236}">
                <a16:creationId xmlns:a16="http://schemas.microsoft.com/office/drawing/2014/main" id="{02BACC34-6C11-4259-9D26-6097905E8784}"/>
              </a:ext>
            </a:extLst>
          </p:cNvPr>
          <p:cNvSpPr/>
          <p:nvPr/>
        </p:nvSpPr>
        <p:spPr>
          <a:xfrm>
            <a:off x="9671526" y="2612574"/>
            <a:ext cx="673545" cy="2617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8be8</a:t>
            </a:r>
          </a:p>
        </p:txBody>
      </p:sp>
      <p:sp>
        <p:nvSpPr>
          <p:cNvPr id="37" name="Rectangle 36">
            <a:extLst>
              <a:ext uri="{FF2B5EF4-FFF2-40B4-BE49-F238E27FC236}">
                <a16:creationId xmlns:a16="http://schemas.microsoft.com/office/drawing/2014/main" id="{DC342DD4-12CA-437C-9CC9-4BC74DF24936}"/>
              </a:ext>
            </a:extLst>
          </p:cNvPr>
          <p:cNvSpPr/>
          <p:nvPr/>
        </p:nvSpPr>
        <p:spPr>
          <a:xfrm>
            <a:off x="9671523" y="2875402"/>
            <a:ext cx="673545" cy="2617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8bec</a:t>
            </a:r>
          </a:p>
        </p:txBody>
      </p:sp>
      <p:sp>
        <p:nvSpPr>
          <p:cNvPr id="38" name="Rectangle 37">
            <a:extLst>
              <a:ext uri="{FF2B5EF4-FFF2-40B4-BE49-F238E27FC236}">
                <a16:creationId xmlns:a16="http://schemas.microsoft.com/office/drawing/2014/main" id="{41A813C0-24DF-4243-BBCA-5E36501B5F32}"/>
              </a:ext>
            </a:extLst>
          </p:cNvPr>
          <p:cNvSpPr/>
          <p:nvPr/>
        </p:nvSpPr>
        <p:spPr>
          <a:xfrm>
            <a:off x="9671526" y="3137602"/>
            <a:ext cx="673545" cy="2617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8bf0</a:t>
            </a:r>
          </a:p>
        </p:txBody>
      </p:sp>
      <p:sp>
        <p:nvSpPr>
          <p:cNvPr id="39" name="Rectangle 38">
            <a:extLst>
              <a:ext uri="{FF2B5EF4-FFF2-40B4-BE49-F238E27FC236}">
                <a16:creationId xmlns:a16="http://schemas.microsoft.com/office/drawing/2014/main" id="{7F848B72-C1C8-48E1-B369-6E6A4FDBBAD7}"/>
              </a:ext>
            </a:extLst>
          </p:cNvPr>
          <p:cNvSpPr/>
          <p:nvPr/>
        </p:nvSpPr>
        <p:spPr>
          <a:xfrm>
            <a:off x="9671526" y="3390251"/>
            <a:ext cx="673545" cy="2617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8bf4</a:t>
            </a:r>
          </a:p>
        </p:txBody>
      </p:sp>
      <p:sp>
        <p:nvSpPr>
          <p:cNvPr id="40" name="Rectangle 39">
            <a:extLst>
              <a:ext uri="{FF2B5EF4-FFF2-40B4-BE49-F238E27FC236}">
                <a16:creationId xmlns:a16="http://schemas.microsoft.com/office/drawing/2014/main" id="{089AF0A6-0D46-4FFA-823C-03B0F1AEE992}"/>
              </a:ext>
            </a:extLst>
          </p:cNvPr>
          <p:cNvSpPr/>
          <p:nvPr/>
        </p:nvSpPr>
        <p:spPr>
          <a:xfrm>
            <a:off x="9671526" y="3638373"/>
            <a:ext cx="673545" cy="2617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8bf8</a:t>
            </a:r>
          </a:p>
        </p:txBody>
      </p:sp>
      <p:sp>
        <p:nvSpPr>
          <p:cNvPr id="46" name="Rectangle 45">
            <a:extLst>
              <a:ext uri="{FF2B5EF4-FFF2-40B4-BE49-F238E27FC236}">
                <a16:creationId xmlns:a16="http://schemas.microsoft.com/office/drawing/2014/main" id="{F09D32B7-B8E5-4EB2-AC74-C4B2246194B8}"/>
              </a:ext>
            </a:extLst>
          </p:cNvPr>
          <p:cNvSpPr/>
          <p:nvPr/>
        </p:nvSpPr>
        <p:spPr>
          <a:xfrm>
            <a:off x="9671525" y="2351114"/>
            <a:ext cx="673545" cy="26177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Addr</a:t>
            </a:r>
            <a:r>
              <a:rPr lang="en-US" dirty="0">
                <a:solidFill>
                  <a:schemeClr val="tx1"/>
                </a:solidFill>
              </a:rPr>
              <a:t>.</a:t>
            </a:r>
          </a:p>
        </p:txBody>
      </p:sp>
      <p:sp>
        <p:nvSpPr>
          <p:cNvPr id="47" name="Rectangle 46">
            <a:extLst>
              <a:ext uri="{FF2B5EF4-FFF2-40B4-BE49-F238E27FC236}">
                <a16:creationId xmlns:a16="http://schemas.microsoft.com/office/drawing/2014/main" id="{76569952-AB40-4974-89B5-886628EB07C0}"/>
              </a:ext>
            </a:extLst>
          </p:cNvPr>
          <p:cNvSpPr/>
          <p:nvPr/>
        </p:nvSpPr>
        <p:spPr>
          <a:xfrm>
            <a:off x="8997979" y="2351114"/>
            <a:ext cx="673545" cy="26177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Set</a:t>
            </a:r>
          </a:p>
        </p:txBody>
      </p:sp>
      <p:sp>
        <p:nvSpPr>
          <p:cNvPr id="48" name="Rectangle 47">
            <a:extLst>
              <a:ext uri="{FF2B5EF4-FFF2-40B4-BE49-F238E27FC236}">
                <a16:creationId xmlns:a16="http://schemas.microsoft.com/office/drawing/2014/main" id="{F0997F2B-2D7B-4CF5-9896-B8C78DCF6CBD}"/>
              </a:ext>
            </a:extLst>
          </p:cNvPr>
          <p:cNvSpPr/>
          <p:nvPr/>
        </p:nvSpPr>
        <p:spPr>
          <a:xfrm>
            <a:off x="8997982" y="2093120"/>
            <a:ext cx="1347089" cy="26177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Cache</a:t>
            </a:r>
          </a:p>
        </p:txBody>
      </p:sp>
      <p:sp>
        <p:nvSpPr>
          <p:cNvPr id="49" name="Arrow: Right 48">
            <a:extLst>
              <a:ext uri="{FF2B5EF4-FFF2-40B4-BE49-F238E27FC236}">
                <a16:creationId xmlns:a16="http://schemas.microsoft.com/office/drawing/2014/main" id="{E897BCA3-92D8-4C22-ACA6-62A037F30EFA}"/>
              </a:ext>
            </a:extLst>
          </p:cNvPr>
          <p:cNvSpPr/>
          <p:nvPr/>
        </p:nvSpPr>
        <p:spPr>
          <a:xfrm>
            <a:off x="4689231" y="2594730"/>
            <a:ext cx="673545" cy="261774"/>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Rectangle 49">
            <a:extLst>
              <a:ext uri="{FF2B5EF4-FFF2-40B4-BE49-F238E27FC236}">
                <a16:creationId xmlns:a16="http://schemas.microsoft.com/office/drawing/2014/main" id="{6294FEF3-142A-4936-A15F-043F7D1270A7}"/>
              </a:ext>
            </a:extLst>
          </p:cNvPr>
          <p:cNvSpPr/>
          <p:nvPr/>
        </p:nvSpPr>
        <p:spPr>
          <a:xfrm>
            <a:off x="6110806" y="2351114"/>
            <a:ext cx="1731452" cy="26177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Instruction</a:t>
            </a:r>
          </a:p>
        </p:txBody>
      </p:sp>
      <p:sp>
        <p:nvSpPr>
          <p:cNvPr id="51" name="Rectangle 50">
            <a:extLst>
              <a:ext uri="{FF2B5EF4-FFF2-40B4-BE49-F238E27FC236}">
                <a16:creationId xmlns:a16="http://schemas.microsoft.com/office/drawing/2014/main" id="{C10B69D6-618D-4876-B319-90A725BEF7DF}"/>
              </a:ext>
            </a:extLst>
          </p:cNvPr>
          <p:cNvSpPr/>
          <p:nvPr/>
        </p:nvSpPr>
        <p:spPr>
          <a:xfrm>
            <a:off x="5437260" y="2351114"/>
            <a:ext cx="673545" cy="26177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err="1">
                <a:solidFill>
                  <a:schemeClr val="tx1"/>
                </a:solidFill>
              </a:rPr>
              <a:t>Addr</a:t>
            </a:r>
            <a:r>
              <a:rPr lang="en-US" dirty="0">
                <a:solidFill>
                  <a:schemeClr val="tx1"/>
                </a:solidFill>
              </a:rPr>
              <a:t>.</a:t>
            </a:r>
          </a:p>
        </p:txBody>
      </p:sp>
      <p:sp>
        <p:nvSpPr>
          <p:cNvPr id="52" name="Rectangle 51">
            <a:extLst>
              <a:ext uri="{FF2B5EF4-FFF2-40B4-BE49-F238E27FC236}">
                <a16:creationId xmlns:a16="http://schemas.microsoft.com/office/drawing/2014/main" id="{A55D2EEC-E1B5-458B-B23E-6480863FD5B1}"/>
              </a:ext>
            </a:extLst>
          </p:cNvPr>
          <p:cNvSpPr/>
          <p:nvPr/>
        </p:nvSpPr>
        <p:spPr>
          <a:xfrm>
            <a:off x="5437259" y="2093120"/>
            <a:ext cx="2404999" cy="26177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Program</a:t>
            </a:r>
          </a:p>
        </p:txBody>
      </p:sp>
      <p:sp>
        <p:nvSpPr>
          <p:cNvPr id="58" name="Rectangle 57">
            <a:extLst>
              <a:ext uri="{FF2B5EF4-FFF2-40B4-BE49-F238E27FC236}">
                <a16:creationId xmlns:a16="http://schemas.microsoft.com/office/drawing/2014/main" id="{76EFD33A-0745-4981-8151-A56C37DD0023}"/>
              </a:ext>
            </a:extLst>
          </p:cNvPr>
          <p:cNvSpPr/>
          <p:nvPr/>
        </p:nvSpPr>
        <p:spPr>
          <a:xfrm>
            <a:off x="8997982" y="2613087"/>
            <a:ext cx="673545" cy="2617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5</a:t>
            </a:r>
          </a:p>
        </p:txBody>
      </p:sp>
      <p:sp>
        <p:nvSpPr>
          <p:cNvPr id="59" name="Rectangle 58">
            <a:extLst>
              <a:ext uri="{FF2B5EF4-FFF2-40B4-BE49-F238E27FC236}">
                <a16:creationId xmlns:a16="http://schemas.microsoft.com/office/drawing/2014/main" id="{E6C0DA84-CE0B-49A6-BE34-D2E323A8A224}"/>
              </a:ext>
            </a:extLst>
          </p:cNvPr>
          <p:cNvSpPr/>
          <p:nvPr/>
        </p:nvSpPr>
        <p:spPr>
          <a:xfrm>
            <a:off x="8997979" y="2873823"/>
            <a:ext cx="673545" cy="2617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6</a:t>
            </a:r>
          </a:p>
        </p:txBody>
      </p:sp>
      <p:sp>
        <p:nvSpPr>
          <p:cNvPr id="60" name="Rectangle 59">
            <a:extLst>
              <a:ext uri="{FF2B5EF4-FFF2-40B4-BE49-F238E27FC236}">
                <a16:creationId xmlns:a16="http://schemas.microsoft.com/office/drawing/2014/main" id="{5CCBC19C-C358-4AEA-A7A1-103C8EFF7974}"/>
              </a:ext>
            </a:extLst>
          </p:cNvPr>
          <p:cNvSpPr/>
          <p:nvPr/>
        </p:nvSpPr>
        <p:spPr>
          <a:xfrm>
            <a:off x="8997979" y="3138349"/>
            <a:ext cx="673545" cy="2617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7</a:t>
            </a:r>
          </a:p>
        </p:txBody>
      </p:sp>
      <p:sp>
        <p:nvSpPr>
          <p:cNvPr id="61" name="Rectangle 60">
            <a:extLst>
              <a:ext uri="{FF2B5EF4-FFF2-40B4-BE49-F238E27FC236}">
                <a16:creationId xmlns:a16="http://schemas.microsoft.com/office/drawing/2014/main" id="{E44C733F-AB23-4854-A09D-8557CCD1C0A2}"/>
              </a:ext>
            </a:extLst>
          </p:cNvPr>
          <p:cNvSpPr/>
          <p:nvPr/>
        </p:nvSpPr>
        <p:spPr>
          <a:xfrm>
            <a:off x="8997979" y="3390998"/>
            <a:ext cx="673545" cy="2617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8</a:t>
            </a:r>
          </a:p>
        </p:txBody>
      </p:sp>
      <p:sp>
        <p:nvSpPr>
          <p:cNvPr id="62" name="Rectangle 61">
            <a:extLst>
              <a:ext uri="{FF2B5EF4-FFF2-40B4-BE49-F238E27FC236}">
                <a16:creationId xmlns:a16="http://schemas.microsoft.com/office/drawing/2014/main" id="{2CB13101-252D-41BD-AD32-9DB33F96F96C}"/>
              </a:ext>
            </a:extLst>
          </p:cNvPr>
          <p:cNvSpPr/>
          <p:nvPr/>
        </p:nvSpPr>
        <p:spPr>
          <a:xfrm>
            <a:off x="8997979" y="3639120"/>
            <a:ext cx="673545" cy="2617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9</a:t>
            </a:r>
          </a:p>
        </p:txBody>
      </p:sp>
      <p:sp>
        <p:nvSpPr>
          <p:cNvPr id="76" name="Rectangle 75">
            <a:extLst>
              <a:ext uri="{FF2B5EF4-FFF2-40B4-BE49-F238E27FC236}">
                <a16:creationId xmlns:a16="http://schemas.microsoft.com/office/drawing/2014/main" id="{A03AC2FB-55FD-4EBA-982A-A8EE8A756B4F}"/>
              </a:ext>
            </a:extLst>
          </p:cNvPr>
          <p:cNvSpPr/>
          <p:nvPr/>
        </p:nvSpPr>
        <p:spPr>
          <a:xfrm>
            <a:off x="4352927" y="2354894"/>
            <a:ext cx="1084333" cy="25744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Thread 1</a:t>
            </a:r>
          </a:p>
        </p:txBody>
      </p:sp>
      <p:sp>
        <p:nvSpPr>
          <p:cNvPr id="79" name="Rectangle 78">
            <a:extLst>
              <a:ext uri="{FF2B5EF4-FFF2-40B4-BE49-F238E27FC236}">
                <a16:creationId xmlns:a16="http://schemas.microsoft.com/office/drawing/2014/main" id="{5BC2FFEB-C8F1-4118-9280-AFCA04B5A33F}"/>
              </a:ext>
            </a:extLst>
          </p:cNvPr>
          <p:cNvSpPr/>
          <p:nvPr/>
        </p:nvSpPr>
        <p:spPr>
          <a:xfrm>
            <a:off x="7842258" y="2354894"/>
            <a:ext cx="1084333" cy="25744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Thread 2</a:t>
            </a:r>
          </a:p>
        </p:txBody>
      </p:sp>
      <p:sp>
        <p:nvSpPr>
          <p:cNvPr id="80" name="Arrow: Right 79">
            <a:extLst>
              <a:ext uri="{FF2B5EF4-FFF2-40B4-BE49-F238E27FC236}">
                <a16:creationId xmlns:a16="http://schemas.microsoft.com/office/drawing/2014/main" id="{E16248AF-DBAA-46C0-B4D5-29D350FF429A}"/>
              </a:ext>
            </a:extLst>
          </p:cNvPr>
          <p:cNvSpPr/>
          <p:nvPr/>
        </p:nvSpPr>
        <p:spPr>
          <a:xfrm flipH="1">
            <a:off x="7907479" y="2613628"/>
            <a:ext cx="673545" cy="261774"/>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86" name="Straight Arrow Connector 85">
            <a:extLst>
              <a:ext uri="{FF2B5EF4-FFF2-40B4-BE49-F238E27FC236}">
                <a16:creationId xmlns:a16="http://schemas.microsoft.com/office/drawing/2014/main" id="{21B81260-9B4C-4B85-86F8-061FB6856086}"/>
              </a:ext>
            </a:extLst>
          </p:cNvPr>
          <p:cNvCxnSpPr>
            <a:cxnSpLocks/>
          </p:cNvCxnSpPr>
          <p:nvPr/>
        </p:nvCxnSpPr>
        <p:spPr>
          <a:xfrm>
            <a:off x="4895093" y="5245178"/>
            <a:ext cx="54213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9DC493A5-86BD-468C-84BB-A9190BA0F9FE}"/>
              </a:ext>
            </a:extLst>
          </p:cNvPr>
          <p:cNvSpPr/>
          <p:nvPr/>
        </p:nvSpPr>
        <p:spPr>
          <a:xfrm>
            <a:off x="7423407" y="4923992"/>
            <a:ext cx="253592" cy="23883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12D820D-AD0C-4041-B8F1-9A2D6FDD2AB6}"/>
              </a:ext>
            </a:extLst>
          </p:cNvPr>
          <p:cNvSpPr/>
          <p:nvPr/>
        </p:nvSpPr>
        <p:spPr>
          <a:xfrm>
            <a:off x="4895093" y="4924580"/>
            <a:ext cx="507184" cy="2388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AC181ACB-00CB-4781-9DED-69E6CB146F7B}"/>
              </a:ext>
            </a:extLst>
          </p:cNvPr>
          <p:cNvSpPr/>
          <p:nvPr/>
        </p:nvSpPr>
        <p:spPr>
          <a:xfrm>
            <a:off x="5402277" y="4924580"/>
            <a:ext cx="507184" cy="2388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407B3C0A-E6C5-4C1C-A802-7B8A7ED09431}"/>
              </a:ext>
            </a:extLst>
          </p:cNvPr>
          <p:cNvSpPr/>
          <p:nvPr/>
        </p:nvSpPr>
        <p:spPr>
          <a:xfrm>
            <a:off x="5909461" y="4924580"/>
            <a:ext cx="507184" cy="2388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A915DEFF-56EF-4A72-A341-5AB64A09A531}"/>
              </a:ext>
            </a:extLst>
          </p:cNvPr>
          <p:cNvSpPr/>
          <p:nvPr/>
        </p:nvSpPr>
        <p:spPr>
          <a:xfrm>
            <a:off x="6416645" y="4924580"/>
            <a:ext cx="507184" cy="2388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60B0C26-E887-4BDC-A1CE-6D1D09734363}"/>
              </a:ext>
            </a:extLst>
          </p:cNvPr>
          <p:cNvSpPr/>
          <p:nvPr/>
        </p:nvSpPr>
        <p:spPr>
          <a:xfrm>
            <a:off x="6923829" y="4924580"/>
            <a:ext cx="507184" cy="2388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5EC64D3D-0C84-430B-98A6-873448A4CCD6}"/>
              </a:ext>
            </a:extLst>
          </p:cNvPr>
          <p:cNvSpPr/>
          <p:nvPr/>
        </p:nvSpPr>
        <p:spPr>
          <a:xfrm>
            <a:off x="7676999" y="4923992"/>
            <a:ext cx="253592" cy="238829"/>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82160CB6-82BB-410B-A696-EA538B90BCE5}"/>
              </a:ext>
            </a:extLst>
          </p:cNvPr>
          <p:cNvSpPr/>
          <p:nvPr/>
        </p:nvSpPr>
        <p:spPr>
          <a:xfrm>
            <a:off x="7930591" y="4923992"/>
            <a:ext cx="253592" cy="238827"/>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A869BEEE-00BC-4495-9FBB-0B0AF6986FAA}"/>
              </a:ext>
            </a:extLst>
          </p:cNvPr>
          <p:cNvSpPr/>
          <p:nvPr/>
        </p:nvSpPr>
        <p:spPr>
          <a:xfrm>
            <a:off x="8187514" y="4923992"/>
            <a:ext cx="253592" cy="23882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EC75F7CC-162E-4996-9933-ED574F307B08}"/>
              </a:ext>
            </a:extLst>
          </p:cNvPr>
          <p:cNvSpPr/>
          <p:nvPr/>
        </p:nvSpPr>
        <p:spPr>
          <a:xfrm>
            <a:off x="8445082" y="4923992"/>
            <a:ext cx="253592" cy="23882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6406F11A-35E9-4B9E-BBEA-E1419DC1C50B}"/>
              </a:ext>
            </a:extLst>
          </p:cNvPr>
          <p:cNvSpPr txBox="1"/>
          <p:nvPr/>
        </p:nvSpPr>
        <p:spPr>
          <a:xfrm>
            <a:off x="4895093" y="5263462"/>
            <a:ext cx="1616468" cy="369332"/>
          </a:xfrm>
          <a:prstGeom prst="rect">
            <a:avLst/>
          </a:prstGeom>
          <a:noFill/>
        </p:spPr>
        <p:txBody>
          <a:bodyPr wrap="none" rtlCol="0">
            <a:spAutoFit/>
          </a:bodyPr>
          <a:lstStyle/>
          <a:p>
            <a:r>
              <a:rPr lang="en-US" dirty="0">
                <a:solidFill>
                  <a:schemeClr val="accent6">
                    <a:lumMod val="50000"/>
                  </a:schemeClr>
                </a:solidFill>
              </a:rPr>
              <a:t>Execution Time</a:t>
            </a:r>
          </a:p>
        </p:txBody>
      </p:sp>
      <p:grpSp>
        <p:nvGrpSpPr>
          <p:cNvPr id="114" name="Group 113">
            <a:extLst>
              <a:ext uri="{FF2B5EF4-FFF2-40B4-BE49-F238E27FC236}">
                <a16:creationId xmlns:a16="http://schemas.microsoft.com/office/drawing/2014/main" id="{11737A29-6CD0-4283-B9BA-64607448D5E1}"/>
              </a:ext>
            </a:extLst>
          </p:cNvPr>
          <p:cNvGrpSpPr/>
          <p:nvPr/>
        </p:nvGrpSpPr>
        <p:grpSpPr>
          <a:xfrm>
            <a:off x="4895093" y="4088803"/>
            <a:ext cx="5071551" cy="617601"/>
            <a:chOff x="4895093" y="4088803"/>
            <a:chExt cx="5071551" cy="617601"/>
          </a:xfrm>
        </p:grpSpPr>
        <p:grpSp>
          <p:nvGrpSpPr>
            <p:cNvPr id="113" name="Group 112">
              <a:extLst>
                <a:ext uri="{FF2B5EF4-FFF2-40B4-BE49-F238E27FC236}">
                  <a16:creationId xmlns:a16="http://schemas.microsoft.com/office/drawing/2014/main" id="{EA6E80DF-B9B1-4DBA-B4E8-CD7030D49F1B}"/>
                </a:ext>
              </a:extLst>
            </p:cNvPr>
            <p:cNvGrpSpPr/>
            <p:nvPr/>
          </p:nvGrpSpPr>
          <p:grpSpPr>
            <a:xfrm>
              <a:off x="4895093" y="4467276"/>
              <a:ext cx="5071551" cy="239128"/>
              <a:chOff x="4895093" y="4484380"/>
              <a:chExt cx="5071551" cy="239128"/>
            </a:xfrm>
          </p:grpSpPr>
          <p:sp>
            <p:nvSpPr>
              <p:cNvPr id="102" name="Rectangle 101">
                <a:extLst>
                  <a:ext uri="{FF2B5EF4-FFF2-40B4-BE49-F238E27FC236}">
                    <a16:creationId xmlns:a16="http://schemas.microsoft.com/office/drawing/2014/main" id="{2B79036C-4724-42DE-A8E4-A53B604EB47A}"/>
                  </a:ext>
                </a:extLst>
              </p:cNvPr>
              <p:cNvSpPr/>
              <p:nvPr/>
            </p:nvSpPr>
            <p:spPr>
              <a:xfrm>
                <a:off x="4895093" y="4484380"/>
                <a:ext cx="507184" cy="2388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C827573-5E1B-4E96-A87E-288687B1D5DB}"/>
                  </a:ext>
                </a:extLst>
              </p:cNvPr>
              <p:cNvSpPr/>
              <p:nvPr/>
            </p:nvSpPr>
            <p:spPr>
              <a:xfrm>
                <a:off x="5402277" y="4484380"/>
                <a:ext cx="507184" cy="2388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363B15C9-21C5-4905-B37D-E5249CB39FE0}"/>
                  </a:ext>
                </a:extLst>
              </p:cNvPr>
              <p:cNvSpPr/>
              <p:nvPr/>
            </p:nvSpPr>
            <p:spPr>
              <a:xfrm>
                <a:off x="5909461" y="4484380"/>
                <a:ext cx="507184" cy="2388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F45D394-5B08-4A7A-A1FD-6896F5F109FD}"/>
                  </a:ext>
                </a:extLst>
              </p:cNvPr>
              <p:cNvSpPr/>
              <p:nvPr/>
            </p:nvSpPr>
            <p:spPr>
              <a:xfrm>
                <a:off x="6416645" y="4484380"/>
                <a:ext cx="507184" cy="2388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7AE07A8B-C931-4171-BB4A-10812E553048}"/>
                  </a:ext>
                </a:extLst>
              </p:cNvPr>
              <p:cNvSpPr/>
              <p:nvPr/>
            </p:nvSpPr>
            <p:spPr>
              <a:xfrm>
                <a:off x="6923829" y="4484380"/>
                <a:ext cx="507184" cy="2388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165EF609-5225-40A0-B341-C2E7DD9753BA}"/>
                  </a:ext>
                </a:extLst>
              </p:cNvPr>
              <p:cNvSpPr/>
              <p:nvPr/>
            </p:nvSpPr>
            <p:spPr>
              <a:xfrm>
                <a:off x="7430724" y="4484674"/>
                <a:ext cx="507184" cy="2388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151A4C9-DA43-4D80-9227-E7B0147A2309}"/>
                  </a:ext>
                </a:extLst>
              </p:cNvPr>
              <p:cNvSpPr/>
              <p:nvPr/>
            </p:nvSpPr>
            <p:spPr>
              <a:xfrm>
                <a:off x="7937908" y="4484674"/>
                <a:ext cx="507184" cy="2388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0D9F5065-992F-4A17-AEA9-F3E89DF1A819}"/>
                  </a:ext>
                </a:extLst>
              </p:cNvPr>
              <p:cNvSpPr/>
              <p:nvPr/>
            </p:nvSpPr>
            <p:spPr>
              <a:xfrm>
                <a:off x="8445092" y="4484674"/>
                <a:ext cx="507184" cy="2388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CD959365-960F-4CFF-BC39-9B0711853AB4}"/>
                  </a:ext>
                </a:extLst>
              </p:cNvPr>
              <p:cNvSpPr/>
              <p:nvPr/>
            </p:nvSpPr>
            <p:spPr>
              <a:xfrm>
                <a:off x="8952276" y="4484674"/>
                <a:ext cx="507184" cy="2388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8B77869D-AAE6-472B-B438-B9589689A382}"/>
                  </a:ext>
                </a:extLst>
              </p:cNvPr>
              <p:cNvSpPr/>
              <p:nvPr/>
            </p:nvSpPr>
            <p:spPr>
              <a:xfrm>
                <a:off x="9459460" y="4484674"/>
                <a:ext cx="507184" cy="238834"/>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 name="TextBox 111">
              <a:extLst>
                <a:ext uri="{FF2B5EF4-FFF2-40B4-BE49-F238E27FC236}">
                  <a16:creationId xmlns:a16="http://schemas.microsoft.com/office/drawing/2014/main" id="{A19D59AB-DB4D-41D9-814E-F7B6BDF124E5}"/>
                </a:ext>
              </a:extLst>
            </p:cNvPr>
            <p:cNvSpPr txBox="1"/>
            <p:nvPr/>
          </p:nvSpPr>
          <p:spPr>
            <a:xfrm>
              <a:off x="6431941" y="4088803"/>
              <a:ext cx="2200218" cy="369332"/>
            </a:xfrm>
            <a:prstGeom prst="rect">
              <a:avLst/>
            </a:prstGeom>
            <a:noFill/>
          </p:spPr>
          <p:txBody>
            <a:bodyPr wrap="none" rtlCol="0">
              <a:spAutoFit/>
            </a:bodyPr>
            <a:lstStyle/>
            <a:p>
              <a:r>
                <a:rPr lang="en-US" dirty="0">
                  <a:solidFill>
                    <a:schemeClr val="accent6">
                      <a:lumMod val="50000"/>
                    </a:schemeClr>
                  </a:solidFill>
                </a:rPr>
                <a:t>Independent Analysis</a:t>
              </a:r>
            </a:p>
          </p:txBody>
        </p:sp>
      </p:grpSp>
      <p:grpSp>
        <p:nvGrpSpPr>
          <p:cNvPr id="120" name="Group 119">
            <a:extLst>
              <a:ext uri="{FF2B5EF4-FFF2-40B4-BE49-F238E27FC236}">
                <a16:creationId xmlns:a16="http://schemas.microsoft.com/office/drawing/2014/main" id="{2CADE736-3360-4D09-9619-53DAA64355E7}"/>
              </a:ext>
            </a:extLst>
          </p:cNvPr>
          <p:cNvGrpSpPr/>
          <p:nvPr/>
        </p:nvGrpSpPr>
        <p:grpSpPr>
          <a:xfrm>
            <a:off x="7985207" y="4923992"/>
            <a:ext cx="2694905" cy="896823"/>
            <a:chOff x="7985207" y="4923992"/>
            <a:chExt cx="2694905" cy="896823"/>
          </a:xfrm>
        </p:grpSpPr>
        <p:sp>
          <p:nvSpPr>
            <p:cNvPr id="115" name="Rectangle 114">
              <a:extLst>
                <a:ext uri="{FF2B5EF4-FFF2-40B4-BE49-F238E27FC236}">
                  <a16:creationId xmlns:a16="http://schemas.microsoft.com/office/drawing/2014/main" id="{80FD310D-2FE2-4581-B574-B44500D7EBE8}"/>
                </a:ext>
              </a:extLst>
            </p:cNvPr>
            <p:cNvSpPr/>
            <p:nvPr/>
          </p:nvSpPr>
          <p:spPr>
            <a:xfrm>
              <a:off x="8698674" y="4923992"/>
              <a:ext cx="1267970" cy="238825"/>
            </a:xfrm>
            <a:prstGeom prst="rect">
              <a:avLst/>
            </a:prstGeom>
            <a:solidFill>
              <a:schemeClr val="bg2"/>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TextBox 116">
              <a:extLst>
                <a:ext uri="{FF2B5EF4-FFF2-40B4-BE49-F238E27FC236}">
                  <a16:creationId xmlns:a16="http://schemas.microsoft.com/office/drawing/2014/main" id="{93B91314-10E3-40A0-8FE1-7716155D848E}"/>
                </a:ext>
              </a:extLst>
            </p:cNvPr>
            <p:cNvSpPr txBox="1"/>
            <p:nvPr/>
          </p:nvSpPr>
          <p:spPr>
            <a:xfrm>
              <a:off x="7985207" y="5451483"/>
              <a:ext cx="2694905" cy="369332"/>
            </a:xfrm>
            <a:prstGeom prst="rect">
              <a:avLst/>
            </a:prstGeom>
            <a:noFill/>
          </p:spPr>
          <p:txBody>
            <a:bodyPr wrap="none" rtlCol="0">
              <a:spAutoFit/>
            </a:bodyPr>
            <a:lstStyle/>
            <a:p>
              <a:r>
                <a:rPr lang="en-US" dirty="0">
                  <a:solidFill>
                    <a:schemeClr val="accent6">
                      <a:lumMod val="50000"/>
                    </a:schemeClr>
                  </a:solidFill>
                </a:rPr>
                <a:t>Inter Thread Cache Benefit</a:t>
              </a:r>
            </a:p>
          </p:txBody>
        </p:sp>
        <p:cxnSp>
          <p:nvCxnSpPr>
            <p:cNvPr id="119" name="Straight Arrow Connector 118">
              <a:extLst>
                <a:ext uri="{FF2B5EF4-FFF2-40B4-BE49-F238E27FC236}">
                  <a16:creationId xmlns:a16="http://schemas.microsoft.com/office/drawing/2014/main" id="{D2E81FDB-5012-4866-99DD-4FFD0FAA3175}"/>
                </a:ext>
              </a:extLst>
            </p:cNvPr>
            <p:cNvCxnSpPr>
              <a:cxnSpLocks/>
              <a:stCxn id="117" idx="0"/>
              <a:endCxn id="115" idx="2"/>
            </p:cNvCxnSpPr>
            <p:nvPr/>
          </p:nvCxnSpPr>
          <p:spPr>
            <a:xfrm flipH="1" flipV="1">
              <a:off x="9332659" y="5162817"/>
              <a:ext cx="1" cy="288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F25B75B2-4B9C-444F-A08C-82C8BE6CA5B9}"/>
              </a:ext>
            </a:extLst>
          </p:cNvPr>
          <p:cNvSpPr>
            <a:spLocks noGrp="1"/>
          </p:cNvSpPr>
          <p:nvPr>
            <p:ph type="sldNum" sz="quarter" idx="12"/>
          </p:nvPr>
        </p:nvSpPr>
        <p:spPr/>
        <p:txBody>
          <a:bodyPr/>
          <a:lstStyle/>
          <a:p>
            <a:fld id="{C0DF9C1F-DB74-1E4B-8839-30A600129FD3}" type="slidenum">
              <a:rPr lang="en-US" smtClean="0"/>
              <a:t>5</a:t>
            </a:fld>
            <a:endParaRPr lang="en-US"/>
          </a:p>
        </p:txBody>
      </p:sp>
    </p:spTree>
    <p:extLst>
      <p:ext uri="{BB962C8B-B14F-4D97-AF65-F5344CB8AC3E}">
        <p14:creationId xmlns:p14="http://schemas.microsoft.com/office/powerpoint/2010/main" val="80704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500" fill="hold"/>
                                        <p:tgtEl>
                                          <p:spTgt spid="36"/>
                                        </p:tgtEl>
                                        <p:attrNameLst>
                                          <p:attrName>fillcolor</p:attrName>
                                        </p:attrNameLst>
                                      </p:cBhvr>
                                      <p:to>
                                        <a:schemeClr val="accent2"/>
                                      </p:to>
                                    </p:animClr>
                                    <p:set>
                                      <p:cBhvr>
                                        <p:cTn id="15" dur="500" fill="hold"/>
                                        <p:tgtEl>
                                          <p:spTgt spid="36"/>
                                        </p:tgtEl>
                                        <p:attrNameLst>
                                          <p:attrName>fill.type</p:attrName>
                                        </p:attrNameLst>
                                      </p:cBhvr>
                                      <p:to>
                                        <p:strVal val="solid"/>
                                      </p:to>
                                    </p:set>
                                    <p:set>
                                      <p:cBhvr>
                                        <p:cTn id="16" dur="500" fill="hold"/>
                                        <p:tgtEl>
                                          <p:spTgt spid="36"/>
                                        </p:tgtEl>
                                        <p:attrNameLst>
                                          <p:attrName>fill.on</p:attrName>
                                        </p:attrNameLst>
                                      </p:cBhvr>
                                      <p:to>
                                        <p:strVal val="true"/>
                                      </p:to>
                                    </p:set>
                                  </p:childTnLst>
                                </p:cTn>
                              </p:par>
                              <p:par>
                                <p:cTn id="17" presetID="10"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fade">
                                      <p:cBhvr>
                                        <p:cTn id="19" dur="500"/>
                                        <p:tgtEl>
                                          <p:spTgt spid="92"/>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4.16667E-7 -2.22222E-6 L 0.00026 0.0382 " pathEditMode="relative" rAng="0" ptsTypes="AA">
                                      <p:cBhvr>
                                        <p:cTn id="26" dur="500" fill="hold"/>
                                        <p:tgtEl>
                                          <p:spTgt spid="49"/>
                                        </p:tgtEl>
                                        <p:attrNameLst>
                                          <p:attrName>ppt_x</p:attrName>
                                          <p:attrName>ppt_y</p:attrName>
                                        </p:attrNameLst>
                                      </p:cBhvr>
                                      <p:rCtr x="13" y="1898"/>
                                    </p:animMotion>
                                  </p:childTnLst>
                                </p:cTn>
                              </p:par>
                            </p:childTnLst>
                          </p:cTn>
                        </p:par>
                        <p:par>
                          <p:cTn id="27" fill="hold">
                            <p:stCondLst>
                              <p:cond delay="500"/>
                            </p:stCondLst>
                            <p:childTnLst>
                              <p:par>
                                <p:cTn id="28" presetID="1" presetClass="emph" presetSubtype="2" fill="hold" nodeType="afterEffect">
                                  <p:stCondLst>
                                    <p:cond delay="0"/>
                                  </p:stCondLst>
                                  <p:childTnLst>
                                    <p:animClr clrSpc="rgb" dir="cw">
                                      <p:cBhvr>
                                        <p:cTn id="29" dur="500" fill="hold"/>
                                        <p:tgtEl>
                                          <p:spTgt spid="37"/>
                                        </p:tgtEl>
                                        <p:attrNameLst>
                                          <p:attrName>fillcolor</p:attrName>
                                        </p:attrNameLst>
                                      </p:cBhvr>
                                      <p:to>
                                        <a:schemeClr val="accent2"/>
                                      </p:to>
                                    </p:animClr>
                                    <p:set>
                                      <p:cBhvr>
                                        <p:cTn id="30" dur="500" fill="hold"/>
                                        <p:tgtEl>
                                          <p:spTgt spid="37"/>
                                        </p:tgtEl>
                                        <p:attrNameLst>
                                          <p:attrName>fill.type</p:attrName>
                                        </p:attrNameLst>
                                      </p:cBhvr>
                                      <p:to>
                                        <p:strVal val="solid"/>
                                      </p:to>
                                    </p:set>
                                    <p:set>
                                      <p:cBhvr>
                                        <p:cTn id="31" dur="500" fill="hold"/>
                                        <p:tgtEl>
                                          <p:spTgt spid="37"/>
                                        </p:tgtEl>
                                        <p:attrNameLst>
                                          <p:attrName>fill.on</p:attrName>
                                        </p:attrNameLst>
                                      </p:cBhvr>
                                      <p:to>
                                        <p:strVal val="true"/>
                                      </p:to>
                                    </p:se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childTnLst>
                          </p:cTn>
                        </p:par>
                        <p:par>
                          <p:cTn id="35" fill="hold">
                            <p:stCondLst>
                              <p:cond delay="1000"/>
                            </p:stCondLst>
                            <p:childTnLst>
                              <p:par>
                                <p:cTn id="36" presetID="1" presetClass="entr" presetSubtype="0" fill="hold" nodeType="afterEffect">
                                  <p:stCondLst>
                                    <p:cond delay="0"/>
                                  </p:stCondLst>
                                  <p:childTnLst>
                                    <p:set>
                                      <p:cBhvr>
                                        <p:cTn id="37"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2" nodeType="clickEffect">
                                  <p:stCondLst>
                                    <p:cond delay="0"/>
                                  </p:stCondLst>
                                  <p:childTnLst>
                                    <p:animMotion origin="layout" path="M 0.00026 0.0382 L 0.00026 0.07639 " pathEditMode="relative" rAng="0" ptsTypes="AA">
                                      <p:cBhvr>
                                        <p:cTn id="41" dur="1000" fill="hold"/>
                                        <p:tgtEl>
                                          <p:spTgt spid="49"/>
                                        </p:tgtEl>
                                        <p:attrNameLst>
                                          <p:attrName>ppt_x</p:attrName>
                                          <p:attrName>ppt_y</p:attrName>
                                        </p:attrNameLst>
                                      </p:cBhvr>
                                      <p:rCtr x="0" y="1898"/>
                                    </p:animMotion>
                                  </p:childTnLst>
                                </p:cTn>
                              </p:par>
                            </p:childTnLst>
                          </p:cTn>
                        </p:par>
                        <p:par>
                          <p:cTn id="42" fill="hold">
                            <p:stCondLst>
                              <p:cond delay="1000"/>
                            </p:stCondLst>
                            <p:childTnLst>
                              <p:par>
                                <p:cTn id="43" presetID="1" presetClass="emph" presetSubtype="2" fill="hold" nodeType="afterEffect">
                                  <p:stCondLst>
                                    <p:cond delay="0"/>
                                  </p:stCondLst>
                                  <p:childTnLst>
                                    <p:animClr clrSpc="rgb" dir="cw">
                                      <p:cBhvr>
                                        <p:cTn id="44" dur="500" fill="hold"/>
                                        <p:tgtEl>
                                          <p:spTgt spid="38"/>
                                        </p:tgtEl>
                                        <p:attrNameLst>
                                          <p:attrName>fillcolor</p:attrName>
                                        </p:attrNameLst>
                                      </p:cBhvr>
                                      <p:to>
                                        <a:schemeClr val="accent2"/>
                                      </p:to>
                                    </p:animClr>
                                    <p:set>
                                      <p:cBhvr>
                                        <p:cTn id="45" dur="500" fill="hold"/>
                                        <p:tgtEl>
                                          <p:spTgt spid="38"/>
                                        </p:tgtEl>
                                        <p:attrNameLst>
                                          <p:attrName>fill.type</p:attrName>
                                        </p:attrNameLst>
                                      </p:cBhvr>
                                      <p:to>
                                        <p:strVal val="solid"/>
                                      </p:to>
                                    </p:set>
                                    <p:set>
                                      <p:cBhvr>
                                        <p:cTn id="46" dur="500" fill="hold"/>
                                        <p:tgtEl>
                                          <p:spTgt spid="38"/>
                                        </p:tgtEl>
                                        <p:attrNameLst>
                                          <p:attrName>fill.on</p:attrName>
                                        </p:attrNameLst>
                                      </p:cBhvr>
                                      <p:to>
                                        <p:strVal val="true"/>
                                      </p:to>
                                    </p:set>
                                  </p:childTnLst>
                                </p:cTn>
                              </p:par>
                              <p:par>
                                <p:cTn id="47" presetID="10" presetClass="entr" presetSubtype="0" fill="hold" grpId="0" nodeType="withEffect">
                                  <p:stCondLst>
                                    <p:cond delay="0"/>
                                  </p:stCondLst>
                                  <p:childTnLst>
                                    <p:set>
                                      <p:cBhvr>
                                        <p:cTn id="48" dur="1" fill="hold">
                                          <p:stCondLst>
                                            <p:cond delay="0"/>
                                          </p:stCondLst>
                                        </p:cTn>
                                        <p:tgtEl>
                                          <p:spTgt spid="94"/>
                                        </p:tgtEl>
                                        <p:attrNameLst>
                                          <p:attrName>style.visibility</p:attrName>
                                        </p:attrNameLst>
                                      </p:cBhvr>
                                      <p:to>
                                        <p:strVal val="visible"/>
                                      </p:to>
                                    </p:set>
                                    <p:animEffect transition="in" filter="fade">
                                      <p:cBhvr>
                                        <p:cTn id="49" dur="500"/>
                                        <p:tgtEl>
                                          <p:spTgt spid="94"/>
                                        </p:tgtEl>
                                      </p:cBhvr>
                                    </p:animEffect>
                                  </p:childTnLst>
                                </p:cTn>
                              </p:par>
                            </p:childTnLst>
                          </p:cTn>
                        </p:par>
                        <p:par>
                          <p:cTn id="50" fill="hold">
                            <p:stCondLst>
                              <p:cond delay="1500"/>
                            </p:stCondLst>
                            <p:childTnLst>
                              <p:par>
                                <p:cTn id="51" presetID="1" presetClass="entr" presetSubtype="0" fill="hold" nodeType="afterEffect">
                                  <p:stCondLst>
                                    <p:cond delay="0"/>
                                  </p:stCondLst>
                                  <p:childTnLst>
                                    <p:set>
                                      <p:cBhvr>
                                        <p:cTn id="52" dur="1" fill="hold">
                                          <p:stCondLst>
                                            <p:cond delay="0"/>
                                          </p:stCondLst>
                                        </p:cTn>
                                        <p:tgtEl>
                                          <p:spTgt spid="38">
                                            <p:txEl>
                                              <p:pRg st="0" end="0"/>
                                            </p:txEl>
                                          </p:spTgt>
                                        </p:tgtEl>
                                        <p:attrNameLst>
                                          <p:attrName>style.visibility</p:attrName>
                                        </p:attrNameLst>
                                      </p:cBhvr>
                                      <p:to>
                                        <p:strVal val="visible"/>
                                      </p:to>
                                    </p:set>
                                  </p:childTnLst>
                                </p:cTn>
                              </p:par>
                            </p:childTnLst>
                          </p:cTn>
                        </p:par>
                        <p:par>
                          <p:cTn id="53" fill="hold">
                            <p:stCondLst>
                              <p:cond delay="1500"/>
                            </p:stCondLst>
                            <p:childTnLst>
                              <p:par>
                                <p:cTn id="54" presetID="42" presetClass="path" presetSubtype="0" accel="50000" decel="50000" fill="hold" grpId="3" nodeType="afterEffect">
                                  <p:stCondLst>
                                    <p:cond delay="0"/>
                                  </p:stCondLst>
                                  <p:childTnLst>
                                    <p:animMotion origin="layout" path="M 0.00026 0.07639 L 0.00026 0.11459 " pathEditMode="relative" rAng="0" ptsTypes="AA">
                                      <p:cBhvr>
                                        <p:cTn id="55" dur="500" fill="hold"/>
                                        <p:tgtEl>
                                          <p:spTgt spid="49"/>
                                        </p:tgtEl>
                                        <p:attrNameLst>
                                          <p:attrName>ppt_x</p:attrName>
                                          <p:attrName>ppt_y</p:attrName>
                                        </p:attrNameLst>
                                      </p:cBhvr>
                                      <p:rCtr x="0" y="1898"/>
                                    </p:animMotion>
                                  </p:childTnLst>
                                </p:cTn>
                              </p:par>
                            </p:childTnLst>
                          </p:cTn>
                        </p:par>
                        <p:par>
                          <p:cTn id="56" fill="hold">
                            <p:stCondLst>
                              <p:cond delay="2000"/>
                            </p:stCondLst>
                            <p:childTnLst>
                              <p:par>
                                <p:cTn id="57" presetID="1" presetClass="emph" presetSubtype="2" fill="hold" nodeType="afterEffect">
                                  <p:stCondLst>
                                    <p:cond delay="0"/>
                                  </p:stCondLst>
                                  <p:childTnLst>
                                    <p:animClr clrSpc="rgb" dir="cw">
                                      <p:cBhvr>
                                        <p:cTn id="58" dur="500" fill="hold"/>
                                        <p:tgtEl>
                                          <p:spTgt spid="39"/>
                                        </p:tgtEl>
                                        <p:attrNameLst>
                                          <p:attrName>fillcolor</p:attrName>
                                        </p:attrNameLst>
                                      </p:cBhvr>
                                      <p:to>
                                        <a:schemeClr val="accent2"/>
                                      </p:to>
                                    </p:animClr>
                                    <p:set>
                                      <p:cBhvr>
                                        <p:cTn id="59" dur="500" fill="hold"/>
                                        <p:tgtEl>
                                          <p:spTgt spid="39"/>
                                        </p:tgtEl>
                                        <p:attrNameLst>
                                          <p:attrName>fill.type</p:attrName>
                                        </p:attrNameLst>
                                      </p:cBhvr>
                                      <p:to>
                                        <p:strVal val="solid"/>
                                      </p:to>
                                    </p:set>
                                    <p:set>
                                      <p:cBhvr>
                                        <p:cTn id="60" dur="500" fill="hold"/>
                                        <p:tgtEl>
                                          <p:spTgt spid="39"/>
                                        </p:tgtEl>
                                        <p:attrNameLst>
                                          <p:attrName>fill.on</p:attrName>
                                        </p:attrNameLst>
                                      </p:cBhvr>
                                      <p:to>
                                        <p:strVal val="true"/>
                                      </p:to>
                                    </p:set>
                                  </p:childTnLst>
                                </p:cTn>
                              </p:par>
                              <p:par>
                                <p:cTn id="61" presetID="10" presetClass="entr" presetSubtype="0" fill="hold" grpId="0" nodeType="withEffect">
                                  <p:stCondLst>
                                    <p:cond delay="0"/>
                                  </p:stCondLst>
                                  <p:childTnLst>
                                    <p:set>
                                      <p:cBhvr>
                                        <p:cTn id="62" dur="1" fill="hold">
                                          <p:stCondLst>
                                            <p:cond delay="0"/>
                                          </p:stCondLst>
                                        </p:cTn>
                                        <p:tgtEl>
                                          <p:spTgt spid="95"/>
                                        </p:tgtEl>
                                        <p:attrNameLst>
                                          <p:attrName>style.visibility</p:attrName>
                                        </p:attrNameLst>
                                      </p:cBhvr>
                                      <p:to>
                                        <p:strVal val="visible"/>
                                      </p:to>
                                    </p:set>
                                    <p:animEffect transition="in" filter="fade">
                                      <p:cBhvr>
                                        <p:cTn id="63" dur="500"/>
                                        <p:tgtEl>
                                          <p:spTgt spid="95"/>
                                        </p:tgtEl>
                                      </p:cBhvr>
                                    </p:animEffect>
                                  </p:childTnLst>
                                </p:cTn>
                              </p:par>
                            </p:childTnLst>
                          </p:cTn>
                        </p:par>
                        <p:par>
                          <p:cTn id="64" fill="hold">
                            <p:stCondLst>
                              <p:cond delay="2500"/>
                            </p:stCondLst>
                            <p:childTnLst>
                              <p:par>
                                <p:cTn id="65" presetID="1" presetClass="entr" presetSubtype="0" fill="hold" nodeType="afterEffect">
                                  <p:stCondLst>
                                    <p:cond delay="0"/>
                                  </p:stCondLst>
                                  <p:childTnLst>
                                    <p:set>
                                      <p:cBhvr>
                                        <p:cTn id="66" dur="1" fill="hold">
                                          <p:stCondLst>
                                            <p:cond delay="0"/>
                                          </p:stCondLst>
                                        </p:cTn>
                                        <p:tgtEl>
                                          <p:spTgt spid="39">
                                            <p:txEl>
                                              <p:pRg st="0" end="0"/>
                                            </p:txEl>
                                          </p:spTgt>
                                        </p:tgtEl>
                                        <p:attrNameLst>
                                          <p:attrName>style.visibility</p:attrName>
                                        </p:attrNameLst>
                                      </p:cBhvr>
                                      <p:to>
                                        <p:strVal val="visible"/>
                                      </p:to>
                                    </p:set>
                                  </p:childTnLst>
                                </p:cTn>
                              </p:par>
                            </p:childTnLst>
                          </p:cTn>
                        </p:par>
                        <p:par>
                          <p:cTn id="67" fill="hold">
                            <p:stCondLst>
                              <p:cond delay="2500"/>
                            </p:stCondLst>
                            <p:childTnLst>
                              <p:par>
                                <p:cTn id="68" presetID="42" presetClass="path" presetSubtype="0" accel="50000" decel="50000" fill="hold" grpId="4" nodeType="afterEffect">
                                  <p:stCondLst>
                                    <p:cond delay="0"/>
                                  </p:stCondLst>
                                  <p:childTnLst>
                                    <p:animMotion origin="layout" path="M 0.00026 0.11459 L 0.00026 0.15116 " pathEditMode="relative" rAng="0" ptsTypes="AA">
                                      <p:cBhvr>
                                        <p:cTn id="69" dur="500" fill="hold"/>
                                        <p:tgtEl>
                                          <p:spTgt spid="49"/>
                                        </p:tgtEl>
                                        <p:attrNameLst>
                                          <p:attrName>ppt_x</p:attrName>
                                          <p:attrName>ppt_y</p:attrName>
                                        </p:attrNameLst>
                                      </p:cBhvr>
                                      <p:rCtr x="0" y="1898"/>
                                    </p:animMotion>
                                  </p:childTnLst>
                                </p:cTn>
                              </p:par>
                            </p:childTnLst>
                          </p:cTn>
                        </p:par>
                        <p:par>
                          <p:cTn id="70" fill="hold">
                            <p:stCondLst>
                              <p:cond delay="3000"/>
                            </p:stCondLst>
                            <p:childTnLst>
                              <p:par>
                                <p:cTn id="71" presetID="1" presetClass="emph" presetSubtype="2" fill="hold" nodeType="afterEffect">
                                  <p:stCondLst>
                                    <p:cond delay="0"/>
                                  </p:stCondLst>
                                  <p:childTnLst>
                                    <p:animClr clrSpc="rgb" dir="cw">
                                      <p:cBhvr>
                                        <p:cTn id="72" dur="500" fill="hold"/>
                                        <p:tgtEl>
                                          <p:spTgt spid="40"/>
                                        </p:tgtEl>
                                        <p:attrNameLst>
                                          <p:attrName>fillcolor</p:attrName>
                                        </p:attrNameLst>
                                      </p:cBhvr>
                                      <p:to>
                                        <a:schemeClr val="accent2"/>
                                      </p:to>
                                    </p:animClr>
                                    <p:set>
                                      <p:cBhvr>
                                        <p:cTn id="73" dur="500" fill="hold"/>
                                        <p:tgtEl>
                                          <p:spTgt spid="40"/>
                                        </p:tgtEl>
                                        <p:attrNameLst>
                                          <p:attrName>fill.type</p:attrName>
                                        </p:attrNameLst>
                                      </p:cBhvr>
                                      <p:to>
                                        <p:strVal val="solid"/>
                                      </p:to>
                                    </p:set>
                                    <p:set>
                                      <p:cBhvr>
                                        <p:cTn id="74" dur="500" fill="hold"/>
                                        <p:tgtEl>
                                          <p:spTgt spid="40"/>
                                        </p:tgtEl>
                                        <p:attrNameLst>
                                          <p:attrName>fill.on</p:attrName>
                                        </p:attrNameLst>
                                      </p:cBhvr>
                                      <p:to>
                                        <p:strVal val="true"/>
                                      </p:to>
                                    </p:set>
                                  </p:childTnLst>
                                </p:cTn>
                              </p:par>
                              <p:par>
                                <p:cTn id="75" presetID="10" presetClass="entr" presetSubtype="0"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Effect transition="in" filter="fade">
                                      <p:cBhvr>
                                        <p:cTn id="77" dur="500"/>
                                        <p:tgtEl>
                                          <p:spTgt spid="96"/>
                                        </p:tgtEl>
                                      </p:cBhvr>
                                    </p:animEffect>
                                  </p:childTnLst>
                                </p:cTn>
                              </p:par>
                            </p:childTnLst>
                          </p:cTn>
                        </p:par>
                        <p:par>
                          <p:cTn id="78" fill="hold">
                            <p:stCondLst>
                              <p:cond delay="3500"/>
                            </p:stCondLst>
                            <p:childTnLst>
                              <p:par>
                                <p:cTn id="79" presetID="1" presetClass="entr" presetSubtype="0" fill="hold" nodeType="afterEffect">
                                  <p:stCondLst>
                                    <p:cond delay="0"/>
                                  </p:stCondLst>
                                  <p:childTnLst>
                                    <p:set>
                                      <p:cBhvr>
                                        <p:cTn id="80"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mph" presetSubtype="2" fill="hold" nodeType="clickEffect">
                                  <p:stCondLst>
                                    <p:cond delay="0"/>
                                  </p:stCondLst>
                                  <p:childTnLst>
                                    <p:animClr clrSpc="rgb" dir="cw">
                                      <p:cBhvr>
                                        <p:cTn id="84" dur="500" fill="hold"/>
                                        <p:tgtEl>
                                          <p:spTgt spid="36"/>
                                        </p:tgtEl>
                                        <p:attrNameLst>
                                          <p:attrName>fillcolor</p:attrName>
                                        </p:attrNameLst>
                                      </p:cBhvr>
                                      <p:to>
                                        <a:schemeClr val="bg1"/>
                                      </p:to>
                                    </p:animClr>
                                    <p:set>
                                      <p:cBhvr>
                                        <p:cTn id="85" dur="500" fill="hold"/>
                                        <p:tgtEl>
                                          <p:spTgt spid="36"/>
                                        </p:tgtEl>
                                        <p:attrNameLst>
                                          <p:attrName>fill.type</p:attrName>
                                        </p:attrNameLst>
                                      </p:cBhvr>
                                      <p:to>
                                        <p:strVal val="solid"/>
                                      </p:to>
                                    </p:set>
                                    <p:set>
                                      <p:cBhvr>
                                        <p:cTn id="86" dur="500" fill="hold"/>
                                        <p:tgtEl>
                                          <p:spTgt spid="36"/>
                                        </p:tgtEl>
                                        <p:attrNameLst>
                                          <p:attrName>fill.on</p:attrName>
                                        </p:attrNameLst>
                                      </p:cBhvr>
                                      <p:to>
                                        <p:strVal val="true"/>
                                      </p:to>
                                    </p:set>
                                  </p:childTnLst>
                                </p:cTn>
                              </p:par>
                              <p:par>
                                <p:cTn id="87" presetID="1" presetClass="emph" presetSubtype="2" fill="hold" nodeType="withEffect">
                                  <p:stCondLst>
                                    <p:cond delay="0"/>
                                  </p:stCondLst>
                                  <p:childTnLst>
                                    <p:animClr clrSpc="rgb" dir="cw">
                                      <p:cBhvr>
                                        <p:cTn id="88" dur="500" fill="hold"/>
                                        <p:tgtEl>
                                          <p:spTgt spid="37"/>
                                        </p:tgtEl>
                                        <p:attrNameLst>
                                          <p:attrName>fillcolor</p:attrName>
                                        </p:attrNameLst>
                                      </p:cBhvr>
                                      <p:to>
                                        <a:schemeClr val="bg1"/>
                                      </p:to>
                                    </p:animClr>
                                    <p:set>
                                      <p:cBhvr>
                                        <p:cTn id="89" dur="500" fill="hold"/>
                                        <p:tgtEl>
                                          <p:spTgt spid="37"/>
                                        </p:tgtEl>
                                        <p:attrNameLst>
                                          <p:attrName>fill.type</p:attrName>
                                        </p:attrNameLst>
                                      </p:cBhvr>
                                      <p:to>
                                        <p:strVal val="solid"/>
                                      </p:to>
                                    </p:set>
                                    <p:set>
                                      <p:cBhvr>
                                        <p:cTn id="90" dur="500" fill="hold"/>
                                        <p:tgtEl>
                                          <p:spTgt spid="37"/>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500" fill="hold"/>
                                        <p:tgtEl>
                                          <p:spTgt spid="38"/>
                                        </p:tgtEl>
                                        <p:attrNameLst>
                                          <p:attrName>fillcolor</p:attrName>
                                        </p:attrNameLst>
                                      </p:cBhvr>
                                      <p:to>
                                        <a:schemeClr val="bg1"/>
                                      </p:to>
                                    </p:animClr>
                                    <p:set>
                                      <p:cBhvr>
                                        <p:cTn id="93" dur="500" fill="hold"/>
                                        <p:tgtEl>
                                          <p:spTgt spid="38"/>
                                        </p:tgtEl>
                                        <p:attrNameLst>
                                          <p:attrName>fill.type</p:attrName>
                                        </p:attrNameLst>
                                      </p:cBhvr>
                                      <p:to>
                                        <p:strVal val="solid"/>
                                      </p:to>
                                    </p:set>
                                    <p:set>
                                      <p:cBhvr>
                                        <p:cTn id="94" dur="500" fill="hold"/>
                                        <p:tgtEl>
                                          <p:spTgt spid="38"/>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500" fill="hold"/>
                                        <p:tgtEl>
                                          <p:spTgt spid="39"/>
                                        </p:tgtEl>
                                        <p:attrNameLst>
                                          <p:attrName>fillcolor</p:attrName>
                                        </p:attrNameLst>
                                      </p:cBhvr>
                                      <p:to>
                                        <a:schemeClr val="bg1"/>
                                      </p:to>
                                    </p:animClr>
                                    <p:set>
                                      <p:cBhvr>
                                        <p:cTn id="97" dur="500" fill="hold"/>
                                        <p:tgtEl>
                                          <p:spTgt spid="39"/>
                                        </p:tgtEl>
                                        <p:attrNameLst>
                                          <p:attrName>fill.type</p:attrName>
                                        </p:attrNameLst>
                                      </p:cBhvr>
                                      <p:to>
                                        <p:strVal val="solid"/>
                                      </p:to>
                                    </p:set>
                                    <p:set>
                                      <p:cBhvr>
                                        <p:cTn id="98" dur="500" fill="hold"/>
                                        <p:tgtEl>
                                          <p:spTgt spid="39"/>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500" fill="hold"/>
                                        <p:tgtEl>
                                          <p:spTgt spid="40"/>
                                        </p:tgtEl>
                                        <p:attrNameLst>
                                          <p:attrName>fillcolor</p:attrName>
                                        </p:attrNameLst>
                                      </p:cBhvr>
                                      <p:to>
                                        <a:schemeClr val="bg1"/>
                                      </p:to>
                                    </p:animClr>
                                    <p:set>
                                      <p:cBhvr>
                                        <p:cTn id="101" dur="500" fill="hold"/>
                                        <p:tgtEl>
                                          <p:spTgt spid="40"/>
                                        </p:tgtEl>
                                        <p:attrNameLst>
                                          <p:attrName>fill.type</p:attrName>
                                        </p:attrNameLst>
                                      </p:cBhvr>
                                      <p:to>
                                        <p:strVal val="solid"/>
                                      </p:to>
                                    </p:set>
                                    <p:set>
                                      <p:cBhvr>
                                        <p:cTn id="102" dur="500" fill="hold"/>
                                        <p:tgtEl>
                                          <p:spTgt spid="40"/>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79"/>
                                        </p:tgtEl>
                                        <p:attrNameLst>
                                          <p:attrName>style.visibility</p:attrName>
                                        </p:attrNameLst>
                                      </p:cBhvr>
                                      <p:to>
                                        <p:strVal val="visible"/>
                                      </p:to>
                                    </p:set>
                                    <p:animEffect transition="in" filter="fade">
                                      <p:cBhvr>
                                        <p:cTn id="107" dur="500"/>
                                        <p:tgtEl>
                                          <p:spTgt spid="79"/>
                                        </p:tgtEl>
                                      </p:cBhvr>
                                    </p:animEffect>
                                  </p:childTnLst>
                                </p:cTn>
                              </p:par>
                            </p:childTnLst>
                          </p:cTn>
                        </p:par>
                        <p:par>
                          <p:cTn id="108" fill="hold">
                            <p:stCondLst>
                              <p:cond delay="500"/>
                            </p:stCondLst>
                            <p:childTnLst>
                              <p:par>
                                <p:cTn id="109" presetID="10" presetClass="entr" presetSubtype="0" fill="hold" nodeType="afterEffect">
                                  <p:stCondLst>
                                    <p:cond delay="0"/>
                                  </p:stCondLst>
                                  <p:childTnLst>
                                    <p:set>
                                      <p:cBhvr>
                                        <p:cTn id="110" dur="1" fill="hold">
                                          <p:stCondLst>
                                            <p:cond delay="0"/>
                                          </p:stCondLst>
                                        </p:cTn>
                                        <p:tgtEl>
                                          <p:spTgt spid="114"/>
                                        </p:tgtEl>
                                        <p:attrNameLst>
                                          <p:attrName>style.visibility</p:attrName>
                                        </p:attrNameLst>
                                      </p:cBhvr>
                                      <p:to>
                                        <p:strVal val="visible"/>
                                      </p:to>
                                    </p:set>
                                    <p:animEffect transition="in" filter="fade">
                                      <p:cBhvr>
                                        <p:cTn id="111" dur="500"/>
                                        <p:tgtEl>
                                          <p:spTgt spid="114"/>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80"/>
                                        </p:tgtEl>
                                        <p:attrNameLst>
                                          <p:attrName>style.visibility</p:attrName>
                                        </p:attrNameLst>
                                      </p:cBhvr>
                                      <p:to>
                                        <p:strVal val="visible"/>
                                      </p:to>
                                    </p:set>
                                    <p:animEffect transition="in" filter="fade">
                                      <p:cBhvr>
                                        <p:cTn id="116" dur="500"/>
                                        <p:tgtEl>
                                          <p:spTgt spid="80"/>
                                        </p:tgtEl>
                                      </p:cBhvr>
                                    </p:animEffect>
                                  </p:childTnLst>
                                </p:cTn>
                              </p:par>
                            </p:childTnLst>
                          </p:cTn>
                        </p:par>
                        <p:par>
                          <p:cTn id="117" fill="hold">
                            <p:stCondLst>
                              <p:cond delay="500"/>
                            </p:stCondLst>
                            <p:childTnLst>
                              <p:par>
                                <p:cTn id="118" presetID="1" presetClass="emph" presetSubtype="2" fill="hold" nodeType="afterEffect">
                                  <p:stCondLst>
                                    <p:cond delay="0"/>
                                  </p:stCondLst>
                                  <p:childTnLst>
                                    <p:animClr clrSpc="rgb" dir="cw">
                                      <p:cBhvr>
                                        <p:cTn id="119" dur="500" fill="hold"/>
                                        <p:tgtEl>
                                          <p:spTgt spid="36"/>
                                        </p:tgtEl>
                                        <p:attrNameLst>
                                          <p:attrName>fillcolor</p:attrName>
                                        </p:attrNameLst>
                                      </p:cBhvr>
                                      <p:to>
                                        <a:srgbClr val="00CC00"/>
                                      </p:to>
                                    </p:animClr>
                                    <p:set>
                                      <p:cBhvr>
                                        <p:cTn id="120" dur="500" fill="hold"/>
                                        <p:tgtEl>
                                          <p:spTgt spid="36"/>
                                        </p:tgtEl>
                                        <p:attrNameLst>
                                          <p:attrName>fill.type</p:attrName>
                                        </p:attrNameLst>
                                      </p:cBhvr>
                                      <p:to>
                                        <p:strVal val="solid"/>
                                      </p:to>
                                    </p:set>
                                    <p:set>
                                      <p:cBhvr>
                                        <p:cTn id="121" dur="500" fill="hold"/>
                                        <p:tgtEl>
                                          <p:spTgt spid="36"/>
                                        </p:tgtEl>
                                        <p:attrNameLst>
                                          <p:attrName>fill.on</p:attrName>
                                        </p:attrNameLst>
                                      </p:cBhvr>
                                      <p:to>
                                        <p:strVal val="true"/>
                                      </p:to>
                                    </p:set>
                                  </p:childTnLst>
                                </p:cTn>
                              </p:par>
                              <p:par>
                                <p:cTn id="122" presetID="10" presetClass="entr" presetSubtype="0" fill="hold" grpId="0" nodeType="withEffect">
                                  <p:stCondLst>
                                    <p:cond delay="0"/>
                                  </p:stCondLst>
                                  <p:childTnLst>
                                    <p:set>
                                      <p:cBhvr>
                                        <p:cTn id="123" dur="1" fill="hold">
                                          <p:stCondLst>
                                            <p:cond delay="0"/>
                                          </p:stCondLst>
                                        </p:cTn>
                                        <p:tgtEl>
                                          <p:spTgt spid="90"/>
                                        </p:tgtEl>
                                        <p:attrNameLst>
                                          <p:attrName>style.visibility</p:attrName>
                                        </p:attrNameLst>
                                      </p:cBhvr>
                                      <p:to>
                                        <p:strVal val="visible"/>
                                      </p:to>
                                    </p:set>
                                    <p:animEffect transition="in" filter="fade">
                                      <p:cBhvr>
                                        <p:cTn id="124" dur="500"/>
                                        <p:tgtEl>
                                          <p:spTgt spid="90"/>
                                        </p:tgtEl>
                                      </p:cBhvr>
                                    </p:animEffect>
                                  </p:childTnLst>
                                </p:cTn>
                              </p:par>
                            </p:childTnLst>
                          </p:cTn>
                        </p:par>
                      </p:childTnLst>
                    </p:cTn>
                  </p:par>
                  <p:par>
                    <p:cTn id="125" fill="hold">
                      <p:stCondLst>
                        <p:cond delay="indefinite"/>
                      </p:stCondLst>
                      <p:childTnLst>
                        <p:par>
                          <p:cTn id="126" fill="hold">
                            <p:stCondLst>
                              <p:cond delay="0"/>
                            </p:stCondLst>
                            <p:childTnLst>
                              <p:par>
                                <p:cTn id="127" presetID="42" presetClass="path" presetSubtype="0" accel="50000" decel="50000" fill="hold" grpId="1" nodeType="clickEffect">
                                  <p:stCondLst>
                                    <p:cond delay="0"/>
                                  </p:stCondLst>
                                  <p:childTnLst>
                                    <p:animMotion origin="layout" path="M -1.875E-6 0 L 0.00026 0.03819 " pathEditMode="relative" rAng="0" ptsTypes="AA">
                                      <p:cBhvr>
                                        <p:cTn id="128" dur="500" fill="hold"/>
                                        <p:tgtEl>
                                          <p:spTgt spid="80"/>
                                        </p:tgtEl>
                                        <p:attrNameLst>
                                          <p:attrName>ppt_x</p:attrName>
                                          <p:attrName>ppt_y</p:attrName>
                                        </p:attrNameLst>
                                      </p:cBhvr>
                                      <p:rCtr x="13" y="1898"/>
                                    </p:animMotion>
                                  </p:childTnLst>
                                </p:cTn>
                              </p:par>
                            </p:childTnLst>
                          </p:cTn>
                        </p:par>
                        <p:par>
                          <p:cTn id="129" fill="hold">
                            <p:stCondLst>
                              <p:cond delay="500"/>
                            </p:stCondLst>
                            <p:childTnLst>
                              <p:par>
                                <p:cTn id="130" presetID="1" presetClass="emph" presetSubtype="2" fill="hold" nodeType="afterEffect">
                                  <p:stCondLst>
                                    <p:cond delay="0"/>
                                  </p:stCondLst>
                                  <p:childTnLst>
                                    <p:animClr clrSpc="rgb" dir="cw">
                                      <p:cBhvr>
                                        <p:cTn id="131" dur="500" fill="hold"/>
                                        <p:tgtEl>
                                          <p:spTgt spid="37"/>
                                        </p:tgtEl>
                                        <p:attrNameLst>
                                          <p:attrName>fillcolor</p:attrName>
                                        </p:attrNameLst>
                                      </p:cBhvr>
                                      <p:to>
                                        <a:srgbClr val="00CC00"/>
                                      </p:to>
                                    </p:animClr>
                                    <p:set>
                                      <p:cBhvr>
                                        <p:cTn id="132" dur="500" fill="hold"/>
                                        <p:tgtEl>
                                          <p:spTgt spid="37"/>
                                        </p:tgtEl>
                                        <p:attrNameLst>
                                          <p:attrName>fill.type</p:attrName>
                                        </p:attrNameLst>
                                      </p:cBhvr>
                                      <p:to>
                                        <p:strVal val="solid"/>
                                      </p:to>
                                    </p:set>
                                    <p:set>
                                      <p:cBhvr>
                                        <p:cTn id="133" dur="500" fill="hold"/>
                                        <p:tgtEl>
                                          <p:spTgt spid="37"/>
                                        </p:tgtEl>
                                        <p:attrNameLst>
                                          <p:attrName>fill.on</p:attrName>
                                        </p:attrNameLst>
                                      </p:cBhvr>
                                      <p:to>
                                        <p:strVal val="true"/>
                                      </p:to>
                                    </p:set>
                                  </p:childTnLst>
                                </p:cTn>
                              </p:par>
                              <p:par>
                                <p:cTn id="134" presetID="10" presetClass="entr" presetSubtype="0" fill="hold" grpId="0" nodeType="withEffect">
                                  <p:stCondLst>
                                    <p:cond delay="0"/>
                                  </p:stCondLst>
                                  <p:childTnLst>
                                    <p:set>
                                      <p:cBhvr>
                                        <p:cTn id="135" dur="1" fill="hold">
                                          <p:stCondLst>
                                            <p:cond delay="0"/>
                                          </p:stCondLst>
                                        </p:cTn>
                                        <p:tgtEl>
                                          <p:spTgt spid="97"/>
                                        </p:tgtEl>
                                        <p:attrNameLst>
                                          <p:attrName>style.visibility</p:attrName>
                                        </p:attrNameLst>
                                      </p:cBhvr>
                                      <p:to>
                                        <p:strVal val="visible"/>
                                      </p:to>
                                    </p:set>
                                    <p:animEffect transition="in" filter="fade">
                                      <p:cBhvr>
                                        <p:cTn id="136" dur="500"/>
                                        <p:tgtEl>
                                          <p:spTgt spid="97"/>
                                        </p:tgtEl>
                                      </p:cBhvr>
                                    </p:animEffect>
                                  </p:childTnLst>
                                </p:cTn>
                              </p:par>
                            </p:childTnLst>
                          </p:cTn>
                        </p:par>
                        <p:par>
                          <p:cTn id="137" fill="hold">
                            <p:stCondLst>
                              <p:cond delay="1000"/>
                            </p:stCondLst>
                            <p:childTnLst>
                              <p:par>
                                <p:cTn id="138" presetID="42" presetClass="path" presetSubtype="0" accel="50000" decel="50000" fill="hold" grpId="2" nodeType="afterEffect">
                                  <p:stCondLst>
                                    <p:cond delay="0"/>
                                  </p:stCondLst>
                                  <p:childTnLst>
                                    <p:animMotion origin="layout" path="M 0.00026 0.03819 L 0.00026 0.07639 " pathEditMode="relative" rAng="0" ptsTypes="AA">
                                      <p:cBhvr>
                                        <p:cTn id="139" dur="500" fill="hold"/>
                                        <p:tgtEl>
                                          <p:spTgt spid="80"/>
                                        </p:tgtEl>
                                        <p:attrNameLst>
                                          <p:attrName>ppt_x</p:attrName>
                                          <p:attrName>ppt_y</p:attrName>
                                        </p:attrNameLst>
                                      </p:cBhvr>
                                      <p:rCtr x="0" y="1898"/>
                                    </p:animMotion>
                                  </p:childTnLst>
                                </p:cTn>
                              </p:par>
                            </p:childTnLst>
                          </p:cTn>
                        </p:par>
                        <p:par>
                          <p:cTn id="140" fill="hold">
                            <p:stCondLst>
                              <p:cond delay="1500"/>
                            </p:stCondLst>
                            <p:childTnLst>
                              <p:par>
                                <p:cTn id="141" presetID="1" presetClass="emph" presetSubtype="2" fill="hold" nodeType="afterEffect">
                                  <p:stCondLst>
                                    <p:cond delay="0"/>
                                  </p:stCondLst>
                                  <p:childTnLst>
                                    <p:animClr clrSpc="rgb" dir="cw">
                                      <p:cBhvr>
                                        <p:cTn id="142" dur="500" fill="hold"/>
                                        <p:tgtEl>
                                          <p:spTgt spid="38"/>
                                        </p:tgtEl>
                                        <p:attrNameLst>
                                          <p:attrName>fillcolor</p:attrName>
                                        </p:attrNameLst>
                                      </p:cBhvr>
                                      <p:to>
                                        <a:srgbClr val="00CC00"/>
                                      </p:to>
                                    </p:animClr>
                                    <p:set>
                                      <p:cBhvr>
                                        <p:cTn id="143" dur="500" fill="hold"/>
                                        <p:tgtEl>
                                          <p:spTgt spid="38"/>
                                        </p:tgtEl>
                                        <p:attrNameLst>
                                          <p:attrName>fill.type</p:attrName>
                                        </p:attrNameLst>
                                      </p:cBhvr>
                                      <p:to>
                                        <p:strVal val="solid"/>
                                      </p:to>
                                    </p:set>
                                    <p:set>
                                      <p:cBhvr>
                                        <p:cTn id="144" dur="500" fill="hold"/>
                                        <p:tgtEl>
                                          <p:spTgt spid="38"/>
                                        </p:tgtEl>
                                        <p:attrNameLst>
                                          <p:attrName>fill.on</p:attrName>
                                        </p:attrNameLst>
                                      </p:cBhvr>
                                      <p:to>
                                        <p:strVal val="true"/>
                                      </p:to>
                                    </p:set>
                                  </p:childTnLst>
                                </p:cTn>
                              </p:par>
                              <p:par>
                                <p:cTn id="145" presetID="10" presetClass="entr" presetSubtype="0" fill="hold" grpId="0" nodeType="withEffect">
                                  <p:stCondLst>
                                    <p:cond delay="0"/>
                                  </p:stCondLst>
                                  <p:childTnLst>
                                    <p:set>
                                      <p:cBhvr>
                                        <p:cTn id="146" dur="1" fill="hold">
                                          <p:stCondLst>
                                            <p:cond delay="0"/>
                                          </p:stCondLst>
                                        </p:cTn>
                                        <p:tgtEl>
                                          <p:spTgt spid="98"/>
                                        </p:tgtEl>
                                        <p:attrNameLst>
                                          <p:attrName>style.visibility</p:attrName>
                                        </p:attrNameLst>
                                      </p:cBhvr>
                                      <p:to>
                                        <p:strVal val="visible"/>
                                      </p:to>
                                    </p:set>
                                    <p:animEffect transition="in" filter="fade">
                                      <p:cBhvr>
                                        <p:cTn id="147" dur="500"/>
                                        <p:tgtEl>
                                          <p:spTgt spid="98"/>
                                        </p:tgtEl>
                                      </p:cBhvr>
                                    </p:animEffect>
                                  </p:childTnLst>
                                </p:cTn>
                              </p:par>
                            </p:childTnLst>
                          </p:cTn>
                        </p:par>
                        <p:par>
                          <p:cTn id="148" fill="hold">
                            <p:stCondLst>
                              <p:cond delay="2000"/>
                            </p:stCondLst>
                            <p:childTnLst>
                              <p:par>
                                <p:cTn id="149" presetID="42" presetClass="path" presetSubtype="0" accel="50000" decel="50000" fill="hold" grpId="3" nodeType="afterEffect">
                                  <p:stCondLst>
                                    <p:cond delay="0"/>
                                  </p:stCondLst>
                                  <p:childTnLst>
                                    <p:animMotion origin="layout" path="M 0.00026 0.07639 L 0.00026 0.11458 " pathEditMode="relative" rAng="0" ptsTypes="AA">
                                      <p:cBhvr>
                                        <p:cTn id="150" dur="500" fill="hold"/>
                                        <p:tgtEl>
                                          <p:spTgt spid="80"/>
                                        </p:tgtEl>
                                        <p:attrNameLst>
                                          <p:attrName>ppt_x</p:attrName>
                                          <p:attrName>ppt_y</p:attrName>
                                        </p:attrNameLst>
                                      </p:cBhvr>
                                      <p:rCtr x="0" y="1898"/>
                                    </p:animMotion>
                                  </p:childTnLst>
                                </p:cTn>
                              </p:par>
                            </p:childTnLst>
                          </p:cTn>
                        </p:par>
                        <p:par>
                          <p:cTn id="151" fill="hold">
                            <p:stCondLst>
                              <p:cond delay="2500"/>
                            </p:stCondLst>
                            <p:childTnLst>
                              <p:par>
                                <p:cTn id="152" presetID="1" presetClass="emph" presetSubtype="2" fill="hold" nodeType="afterEffect">
                                  <p:stCondLst>
                                    <p:cond delay="0"/>
                                  </p:stCondLst>
                                  <p:childTnLst>
                                    <p:animClr clrSpc="rgb" dir="cw">
                                      <p:cBhvr>
                                        <p:cTn id="153" dur="500" fill="hold"/>
                                        <p:tgtEl>
                                          <p:spTgt spid="39"/>
                                        </p:tgtEl>
                                        <p:attrNameLst>
                                          <p:attrName>fillcolor</p:attrName>
                                        </p:attrNameLst>
                                      </p:cBhvr>
                                      <p:to>
                                        <a:srgbClr val="00CC00"/>
                                      </p:to>
                                    </p:animClr>
                                    <p:set>
                                      <p:cBhvr>
                                        <p:cTn id="154" dur="500" fill="hold"/>
                                        <p:tgtEl>
                                          <p:spTgt spid="39"/>
                                        </p:tgtEl>
                                        <p:attrNameLst>
                                          <p:attrName>fill.type</p:attrName>
                                        </p:attrNameLst>
                                      </p:cBhvr>
                                      <p:to>
                                        <p:strVal val="solid"/>
                                      </p:to>
                                    </p:set>
                                    <p:set>
                                      <p:cBhvr>
                                        <p:cTn id="155" dur="500" fill="hold"/>
                                        <p:tgtEl>
                                          <p:spTgt spid="39"/>
                                        </p:tgtEl>
                                        <p:attrNameLst>
                                          <p:attrName>fill.on</p:attrName>
                                        </p:attrNameLst>
                                      </p:cBhvr>
                                      <p:to>
                                        <p:strVal val="true"/>
                                      </p:to>
                                    </p:set>
                                  </p:childTnLst>
                                </p:cTn>
                              </p:par>
                              <p:par>
                                <p:cTn id="156" presetID="10" presetClass="entr" presetSubtype="0" fill="hold" grpId="0" nodeType="withEffect">
                                  <p:stCondLst>
                                    <p:cond delay="0"/>
                                  </p:stCondLst>
                                  <p:childTnLst>
                                    <p:set>
                                      <p:cBhvr>
                                        <p:cTn id="157" dur="1" fill="hold">
                                          <p:stCondLst>
                                            <p:cond delay="0"/>
                                          </p:stCondLst>
                                        </p:cTn>
                                        <p:tgtEl>
                                          <p:spTgt spid="99"/>
                                        </p:tgtEl>
                                        <p:attrNameLst>
                                          <p:attrName>style.visibility</p:attrName>
                                        </p:attrNameLst>
                                      </p:cBhvr>
                                      <p:to>
                                        <p:strVal val="visible"/>
                                      </p:to>
                                    </p:set>
                                    <p:animEffect transition="in" filter="fade">
                                      <p:cBhvr>
                                        <p:cTn id="158" dur="500"/>
                                        <p:tgtEl>
                                          <p:spTgt spid="99"/>
                                        </p:tgtEl>
                                      </p:cBhvr>
                                    </p:animEffect>
                                  </p:childTnLst>
                                </p:cTn>
                              </p:par>
                            </p:childTnLst>
                          </p:cTn>
                        </p:par>
                        <p:par>
                          <p:cTn id="159" fill="hold">
                            <p:stCondLst>
                              <p:cond delay="3000"/>
                            </p:stCondLst>
                            <p:childTnLst>
                              <p:par>
                                <p:cTn id="160" presetID="42" presetClass="path" presetSubtype="0" accel="50000" decel="50000" fill="hold" grpId="4" nodeType="afterEffect">
                                  <p:stCondLst>
                                    <p:cond delay="0"/>
                                  </p:stCondLst>
                                  <p:childTnLst>
                                    <p:animMotion origin="layout" path="M 0.00026 0.11458 L 0.00026 0.15116 " pathEditMode="relative" rAng="0" ptsTypes="AA">
                                      <p:cBhvr>
                                        <p:cTn id="161" dur="500" fill="hold"/>
                                        <p:tgtEl>
                                          <p:spTgt spid="80"/>
                                        </p:tgtEl>
                                        <p:attrNameLst>
                                          <p:attrName>ppt_x</p:attrName>
                                          <p:attrName>ppt_y</p:attrName>
                                        </p:attrNameLst>
                                      </p:cBhvr>
                                      <p:rCtr x="0" y="1829"/>
                                    </p:animMotion>
                                  </p:childTnLst>
                                </p:cTn>
                              </p:par>
                            </p:childTnLst>
                          </p:cTn>
                        </p:par>
                        <p:par>
                          <p:cTn id="162" fill="hold">
                            <p:stCondLst>
                              <p:cond delay="3500"/>
                            </p:stCondLst>
                            <p:childTnLst>
                              <p:par>
                                <p:cTn id="163" presetID="1" presetClass="emph" presetSubtype="2" fill="hold" nodeType="afterEffect">
                                  <p:stCondLst>
                                    <p:cond delay="0"/>
                                  </p:stCondLst>
                                  <p:childTnLst>
                                    <p:animClr clrSpc="rgb" dir="cw">
                                      <p:cBhvr>
                                        <p:cTn id="164" dur="500" fill="hold"/>
                                        <p:tgtEl>
                                          <p:spTgt spid="40"/>
                                        </p:tgtEl>
                                        <p:attrNameLst>
                                          <p:attrName>fillcolor</p:attrName>
                                        </p:attrNameLst>
                                      </p:cBhvr>
                                      <p:to>
                                        <a:srgbClr val="00CC00"/>
                                      </p:to>
                                    </p:animClr>
                                    <p:set>
                                      <p:cBhvr>
                                        <p:cTn id="165" dur="500" fill="hold"/>
                                        <p:tgtEl>
                                          <p:spTgt spid="40"/>
                                        </p:tgtEl>
                                        <p:attrNameLst>
                                          <p:attrName>fill.type</p:attrName>
                                        </p:attrNameLst>
                                      </p:cBhvr>
                                      <p:to>
                                        <p:strVal val="solid"/>
                                      </p:to>
                                    </p:set>
                                    <p:set>
                                      <p:cBhvr>
                                        <p:cTn id="166" dur="500" fill="hold"/>
                                        <p:tgtEl>
                                          <p:spTgt spid="40"/>
                                        </p:tgtEl>
                                        <p:attrNameLst>
                                          <p:attrName>fill.on</p:attrName>
                                        </p:attrNameLst>
                                      </p:cBhvr>
                                      <p:to>
                                        <p:strVal val="true"/>
                                      </p:to>
                                    </p:set>
                                  </p:childTnLst>
                                </p:cTn>
                              </p:par>
                              <p:par>
                                <p:cTn id="167" presetID="10" presetClass="entr" presetSubtype="0" fill="hold" grpId="0" nodeType="withEffect">
                                  <p:stCondLst>
                                    <p:cond delay="0"/>
                                  </p:stCondLst>
                                  <p:childTnLst>
                                    <p:set>
                                      <p:cBhvr>
                                        <p:cTn id="168" dur="1" fill="hold">
                                          <p:stCondLst>
                                            <p:cond delay="0"/>
                                          </p:stCondLst>
                                        </p:cTn>
                                        <p:tgtEl>
                                          <p:spTgt spid="100"/>
                                        </p:tgtEl>
                                        <p:attrNameLst>
                                          <p:attrName>style.visibility</p:attrName>
                                        </p:attrNameLst>
                                      </p:cBhvr>
                                      <p:to>
                                        <p:strVal val="visible"/>
                                      </p:to>
                                    </p:set>
                                    <p:animEffect transition="in" filter="fade">
                                      <p:cBhvr>
                                        <p:cTn id="169" dur="500"/>
                                        <p:tgtEl>
                                          <p:spTgt spid="100"/>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nodeType="clickEffect">
                                  <p:stCondLst>
                                    <p:cond delay="0"/>
                                  </p:stCondLst>
                                  <p:childTnLst>
                                    <p:set>
                                      <p:cBhvr>
                                        <p:cTn id="173" dur="1" fill="hold">
                                          <p:stCondLst>
                                            <p:cond delay="0"/>
                                          </p:stCondLst>
                                        </p:cTn>
                                        <p:tgtEl>
                                          <p:spTgt spid="120"/>
                                        </p:tgtEl>
                                        <p:attrNameLst>
                                          <p:attrName>style.visibility</p:attrName>
                                        </p:attrNameLst>
                                      </p:cBhvr>
                                      <p:to>
                                        <p:strVal val="visible"/>
                                      </p:to>
                                    </p:set>
                                    <p:animEffect transition="in" filter="fade">
                                      <p:cBhvr>
                                        <p:cTn id="174"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49" grpId="2" animBg="1"/>
      <p:bldP spid="49" grpId="3" animBg="1"/>
      <p:bldP spid="49" grpId="4" animBg="1"/>
      <p:bldP spid="76" grpId="0" animBg="1"/>
      <p:bldP spid="79" grpId="0" animBg="1"/>
      <p:bldP spid="80" grpId="0" animBg="1"/>
      <p:bldP spid="80" grpId="1" animBg="1"/>
      <p:bldP spid="80" grpId="2" animBg="1"/>
      <p:bldP spid="80" grpId="3" animBg="1"/>
      <p:bldP spid="80" grpId="4" animBg="1"/>
      <p:bldP spid="90" grpId="0" animBg="1"/>
      <p:bldP spid="92" grpId="0" animBg="1"/>
      <p:bldP spid="93" grpId="0" animBg="1"/>
      <p:bldP spid="94" grpId="0" animBg="1"/>
      <p:bldP spid="95" grpId="0" animBg="1"/>
      <p:bldP spid="96" grpId="0" animBg="1"/>
      <p:bldP spid="97" grpId="0" animBg="1"/>
      <p:bldP spid="98" grpId="0" animBg="1"/>
      <p:bldP spid="99" grpId="0" animBg="1"/>
      <p:bldP spid="10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085A9-0248-4549-8833-D86665AC3325}"/>
              </a:ext>
            </a:extLst>
          </p:cNvPr>
          <p:cNvSpPr>
            <a:spLocks noGrp="1"/>
          </p:cNvSpPr>
          <p:nvPr>
            <p:ph type="title"/>
          </p:nvPr>
        </p:nvSpPr>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b="1" dirty="0">
                <a:solidFill>
                  <a:schemeClr val="accent6">
                    <a:lumMod val="50000"/>
                  </a:schemeClr>
                </a:solidFill>
                <a:latin typeface="+mn-lt"/>
              </a:rPr>
              <a:t>: Target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CBA3AB-D62C-4C78-8C77-2CABCA3B1F0F}"/>
                  </a:ext>
                </a:extLst>
              </p:cNvPr>
              <p:cNvSpPr>
                <a:spLocks noGrp="1"/>
              </p:cNvSpPr>
              <p:nvPr>
                <p:ph idx="1"/>
              </p:nvPr>
            </p:nvSpPr>
            <p:spPr>
              <a:xfrm>
                <a:off x="838200" y="1825625"/>
                <a:ext cx="3949700" cy="4124325"/>
              </a:xfrm>
            </p:spPr>
            <p:txBody>
              <a:bodyPr anchor="ctr">
                <a:normAutofit/>
              </a:bodyPr>
              <a:lstStyle/>
              <a:p>
                <a:r>
                  <a:rPr lang="en-US" sz="2400" dirty="0">
                    <a:solidFill>
                      <a:schemeClr val="accent6">
                        <a:lumMod val="50000"/>
                      </a:schemeClr>
                    </a:solidFill>
                  </a:rPr>
                  <a:t>MIPS 74K</a:t>
                </a:r>
              </a:p>
              <a:p>
                <a:r>
                  <a:rPr lang="en-US" sz="2400" dirty="0">
                    <a:solidFill>
                      <a:schemeClr val="accent6">
                        <a:lumMod val="50000"/>
                      </a:schemeClr>
                    </a:solidFill>
                  </a:rPr>
                  <a:t>Heptane + </a:t>
                </a:r>
                <a:r>
                  <a:rPr lang="en-US" sz="2400" dirty="0" err="1">
                    <a:solidFill>
                      <a:schemeClr val="accent6">
                        <a:lumMod val="50000"/>
                      </a:schemeClr>
                    </a:solidFill>
                  </a:rPr>
                  <a:t>Mälardalen’s</a:t>
                </a:r>
                <a:r>
                  <a:rPr lang="en-US" sz="2400" dirty="0">
                    <a:solidFill>
                      <a:schemeClr val="accent6">
                        <a:lumMod val="50000"/>
                      </a:schemeClr>
                    </a:solidFill>
                  </a:rPr>
                  <a:t> MRTC Benchmarks</a:t>
                </a:r>
              </a:p>
              <a:p>
                <a:r>
                  <a:rPr lang="en-US" sz="2400" b="1" dirty="0">
                    <a:solidFill>
                      <a:schemeClr val="accent6">
                        <a:lumMod val="50000"/>
                      </a:schemeClr>
                    </a:solidFill>
                    <a:latin typeface="Courier New" panose="02070309020205020404" pitchFamily="49" charset="0"/>
                    <a:cs typeface="Courier New" panose="02070309020205020404" pitchFamily="49" charset="0"/>
                  </a:rPr>
                  <a:t>BUNDELP</a:t>
                </a:r>
                <a:r>
                  <a:rPr lang="en-US" sz="2400" dirty="0">
                    <a:solidFill>
                      <a:schemeClr val="accent6">
                        <a:lumMod val="50000"/>
                      </a:schemeClr>
                    </a:solidFill>
                  </a:rPr>
                  <a:t> vs Serialized</a:t>
                </a:r>
              </a:p>
              <a:p>
                <a:r>
                  <a:rPr lang="en-US" sz="2400" dirty="0">
                    <a:solidFill>
                      <a:schemeClr val="accent6">
                        <a:lumMod val="50000"/>
                      </a:schemeClr>
                    </a:solidFill>
                  </a:rPr>
                  <a:t>Variable</a:t>
                </a:r>
              </a:p>
              <a:p>
                <a:pPr lvl="1"/>
                <a:r>
                  <a:rPr lang="en-US" dirty="0">
                    <a:solidFill>
                      <a:schemeClr val="accent6">
                        <a:lumMod val="50000"/>
                      </a:schemeClr>
                    </a:solidFill>
                  </a:rPr>
                  <a:t>Cycles Per Instruction </a:t>
                </a:r>
                <a14:m>
                  <m:oMath xmlns:m="http://schemas.openxmlformats.org/officeDocument/2006/math">
                    <m:r>
                      <a:rPr lang="en-US" i="1" dirty="0" smtClean="0">
                        <a:solidFill>
                          <a:schemeClr val="accent6">
                            <a:lumMod val="50000"/>
                          </a:schemeClr>
                        </a:solidFill>
                        <a:latin typeface="Cambria Math" panose="02040503050406030204" pitchFamily="18" charset="0"/>
                      </a:rPr>
                      <m:t>𝐼</m:t>
                    </m:r>
                  </m:oMath>
                </a14:m>
                <a:endParaRPr lang="en-US" dirty="0">
                  <a:solidFill>
                    <a:schemeClr val="accent6">
                      <a:lumMod val="50000"/>
                    </a:schemeClr>
                  </a:solidFill>
                </a:endParaRPr>
              </a:p>
              <a:p>
                <a:pPr lvl="1"/>
                <a:r>
                  <a:rPr lang="en-US" dirty="0">
                    <a:solidFill>
                      <a:schemeClr val="accent6">
                        <a:lumMod val="50000"/>
                      </a:schemeClr>
                    </a:solidFill>
                  </a:rPr>
                  <a:t>Block Reload Time </a:t>
                </a:r>
                <a14:m>
                  <m:oMath xmlns:m="http://schemas.openxmlformats.org/officeDocument/2006/math">
                    <m:r>
                      <a:rPr lang="en-US" i="1" dirty="0" smtClean="0">
                        <a:solidFill>
                          <a:schemeClr val="accent6">
                            <a:lumMod val="50000"/>
                          </a:schemeClr>
                        </a:solidFill>
                        <a:latin typeface="Cambria Math" panose="02040503050406030204" pitchFamily="18" charset="0"/>
                      </a:rPr>
                      <m:t>𝐵</m:t>
                    </m:r>
                  </m:oMath>
                </a14:m>
                <a:endParaRPr lang="en-US" dirty="0">
                  <a:solidFill>
                    <a:schemeClr val="accent6">
                      <a:lumMod val="50000"/>
                    </a:schemeClr>
                  </a:solidFill>
                </a:endParaRPr>
              </a:p>
              <a:p>
                <a:pPr lvl="1"/>
                <a:r>
                  <a:rPr lang="en-US" dirty="0">
                    <a:solidFill>
                      <a:schemeClr val="accent6">
                        <a:lumMod val="50000"/>
                      </a:schemeClr>
                    </a:solidFill>
                  </a:rPr>
                  <a:t>Cache Lines </a:t>
                </a:r>
                <a14:m>
                  <m:oMath xmlns:m="http://schemas.openxmlformats.org/officeDocument/2006/math">
                    <m:r>
                      <a:rPr lang="en-US" b="0" i="1" smtClean="0">
                        <a:solidFill>
                          <a:schemeClr val="accent6">
                            <a:lumMod val="50000"/>
                          </a:schemeClr>
                        </a:solidFill>
                        <a:latin typeface="Cambria Math" panose="02040503050406030204" pitchFamily="18" charset="0"/>
                      </a:rPr>
                      <m:t>ℓ</m:t>
                    </m:r>
                  </m:oMath>
                </a14:m>
                <a:endParaRPr lang="en-US" dirty="0">
                  <a:solidFill>
                    <a:schemeClr val="accent6">
                      <a:lumMod val="50000"/>
                    </a:schemeClr>
                  </a:solidFill>
                </a:endParaRPr>
              </a:p>
              <a:p>
                <a:pPr lvl="1"/>
                <a:r>
                  <a:rPr lang="en-US" dirty="0">
                    <a:solidFill>
                      <a:schemeClr val="accent6">
                        <a:lumMod val="50000"/>
                      </a:schemeClr>
                    </a:solidFill>
                  </a:rPr>
                  <a:t>Threads </a:t>
                </a:r>
                <a14:m>
                  <m:oMath xmlns:m="http://schemas.openxmlformats.org/officeDocument/2006/math">
                    <m:r>
                      <a:rPr lang="en-US" b="0" i="1" smtClean="0">
                        <a:solidFill>
                          <a:schemeClr val="accent6">
                            <a:lumMod val="50000"/>
                          </a:schemeClr>
                        </a:solidFill>
                        <a:latin typeface="Cambria Math" panose="02040503050406030204" pitchFamily="18" charset="0"/>
                      </a:rPr>
                      <m:t>𝑚</m:t>
                    </m:r>
                  </m:oMath>
                </a14:m>
                <a:endParaRPr lang="en-US" dirty="0">
                  <a:solidFill>
                    <a:schemeClr val="accent6">
                      <a:lumMod val="50000"/>
                    </a:schemeClr>
                  </a:solidFill>
                </a:endParaRPr>
              </a:p>
            </p:txBody>
          </p:sp>
        </mc:Choice>
        <mc:Fallback xmlns="">
          <p:sp>
            <p:nvSpPr>
              <p:cNvPr id="3" name="Content Placeholder 2">
                <a:extLst>
                  <a:ext uri="{FF2B5EF4-FFF2-40B4-BE49-F238E27FC236}">
                    <a16:creationId xmlns:a16="http://schemas.microsoft.com/office/drawing/2014/main" id="{E1CBA3AB-D62C-4C78-8C77-2CABCA3B1F0F}"/>
                  </a:ext>
                </a:extLst>
              </p:cNvPr>
              <p:cNvSpPr>
                <a:spLocks noGrp="1" noRot="1" noChangeAspect="1" noMove="1" noResize="1" noEditPoints="1" noAdjustHandles="1" noChangeArrowheads="1" noChangeShapeType="1" noTextEdit="1"/>
              </p:cNvSpPr>
              <p:nvPr>
                <p:ph idx="1"/>
              </p:nvPr>
            </p:nvSpPr>
            <p:spPr>
              <a:xfrm>
                <a:off x="838200" y="1825625"/>
                <a:ext cx="3949700" cy="4124325"/>
              </a:xfrm>
              <a:blipFill>
                <a:blip r:embed="rId3"/>
                <a:stretch>
                  <a:fillRect l="-21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D8E91C4-5E8C-484F-BE14-01C11CA8F522}"/>
                  </a:ext>
                </a:extLst>
              </p:cNvPr>
              <p:cNvGraphicFramePr>
                <a:graphicFrameLocks noGrp="1"/>
              </p:cNvGraphicFramePr>
              <p:nvPr>
                <p:extLst>
                  <p:ext uri="{D42A27DB-BD31-4B8C-83A1-F6EECF244321}">
                    <p14:modId xmlns:p14="http://schemas.microsoft.com/office/powerpoint/2010/main" val="1994900615"/>
                  </p:ext>
                </p:extLst>
              </p:nvPr>
            </p:nvGraphicFramePr>
            <p:xfrm>
              <a:off x="5771964" y="1825625"/>
              <a:ext cx="5581837" cy="1371600"/>
            </p:xfrm>
            <a:graphic>
              <a:graphicData uri="http://schemas.openxmlformats.org/drawingml/2006/table">
                <a:tbl>
                  <a:tblPr firstRow="1" bandRow="1">
                    <a:tableStyleId>{5C22544A-7EE6-4342-B048-85BDC9FD1C3A}</a:tableStyleId>
                  </a:tblPr>
                  <a:tblGrid>
                    <a:gridCol w="1116124">
                      <a:extLst>
                        <a:ext uri="{9D8B030D-6E8A-4147-A177-3AD203B41FA5}">
                          <a16:colId xmlns:a16="http://schemas.microsoft.com/office/drawing/2014/main" val="1213937585"/>
                        </a:ext>
                      </a:extLst>
                    </a:gridCol>
                    <a:gridCol w="1260140">
                      <a:extLst>
                        <a:ext uri="{9D8B030D-6E8A-4147-A177-3AD203B41FA5}">
                          <a16:colId xmlns:a16="http://schemas.microsoft.com/office/drawing/2014/main" val="2332836385"/>
                        </a:ext>
                      </a:extLst>
                    </a:gridCol>
                    <a:gridCol w="1512168">
                      <a:extLst>
                        <a:ext uri="{9D8B030D-6E8A-4147-A177-3AD203B41FA5}">
                          <a16:colId xmlns:a16="http://schemas.microsoft.com/office/drawing/2014/main" val="215217541"/>
                        </a:ext>
                      </a:extLst>
                    </a:gridCol>
                    <a:gridCol w="1693405">
                      <a:extLst>
                        <a:ext uri="{9D8B030D-6E8A-4147-A177-3AD203B41FA5}">
                          <a16:colId xmlns:a16="http://schemas.microsoft.com/office/drawing/2014/main" val="1259168787"/>
                        </a:ext>
                      </a:extLst>
                    </a:gridCol>
                  </a:tblGrid>
                  <a:tr h="352592">
                    <a:tc>
                      <a:txBody>
                        <a:bodyPr/>
                        <a:lstStyle/>
                        <a:p>
                          <a:pPr algn="ctr"/>
                          <a:r>
                            <a:rPr lang="en-US" sz="2400" dirty="0"/>
                            <a:t>CPI (</a:t>
                          </a:r>
                          <a14:m>
                            <m:oMath xmlns:m="http://schemas.openxmlformats.org/officeDocument/2006/math">
                              <m:r>
                                <a:rPr lang="en-US" sz="2400" i="1" dirty="0" smtClean="0">
                                  <a:latin typeface="Cambria Math" panose="02040503050406030204" pitchFamily="18" charset="0"/>
                                </a:rPr>
                                <m:t>𝐼</m:t>
                              </m:r>
                            </m:oMath>
                          </a14:m>
                          <a:r>
                            <a:rPr lang="en-US" sz="2400" dirty="0"/>
                            <a:t>)</a:t>
                          </a:r>
                        </a:p>
                      </a:txBody>
                      <a:tcPr>
                        <a:solidFill>
                          <a:schemeClr val="accent6">
                            <a:lumMod val="50000"/>
                          </a:schemeClr>
                        </a:solidFill>
                      </a:tcPr>
                    </a:tc>
                    <a:tc>
                      <a:txBody>
                        <a:bodyPr/>
                        <a:lstStyle/>
                        <a:p>
                          <a:pPr algn="ctr"/>
                          <a:r>
                            <a:rPr lang="en-US" sz="2400" dirty="0"/>
                            <a:t>BRT (</a:t>
                          </a:r>
                          <a14:m>
                            <m:oMath xmlns:m="http://schemas.openxmlformats.org/officeDocument/2006/math">
                              <m:r>
                                <a:rPr lang="en-US" sz="2400" b="1" i="1" smtClean="0">
                                  <a:latin typeface="Cambria Math" panose="02040503050406030204" pitchFamily="18" charset="0"/>
                                </a:rPr>
                                <m:t>𝑩</m:t>
                              </m:r>
                            </m:oMath>
                          </a14:m>
                          <a:r>
                            <a:rPr lang="en-US" sz="2400" dirty="0"/>
                            <a:t>)</a:t>
                          </a:r>
                        </a:p>
                      </a:txBody>
                      <a:tcPr>
                        <a:solidFill>
                          <a:schemeClr val="accent6">
                            <a:lumMod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ℓ</m:t>
                                </m:r>
                              </m:oMath>
                            </m:oMathPara>
                          </a14:m>
                          <a:endParaRPr lang="en-US" sz="2400" dirty="0"/>
                        </a:p>
                      </a:txBody>
                      <a:tcPr>
                        <a:solidFill>
                          <a:schemeClr val="accent6">
                            <a:lumMod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𝑚</m:t>
                                </m:r>
                              </m:oMath>
                            </m:oMathPara>
                          </a14:m>
                          <a:endParaRPr lang="en-US" sz="2400" dirty="0"/>
                        </a:p>
                      </a:txBody>
                      <a:tcPr>
                        <a:solidFill>
                          <a:schemeClr val="accent6">
                            <a:lumMod val="50000"/>
                          </a:schemeClr>
                        </a:solidFill>
                      </a:tcPr>
                    </a:tc>
                    <a:extLst>
                      <a:ext uri="{0D108BD9-81ED-4DB2-BD59-A6C34878D82A}">
                        <a16:rowId xmlns:a16="http://schemas.microsoft.com/office/drawing/2014/main" val="3244265461"/>
                      </a:ext>
                    </a:extLst>
                  </a:tr>
                  <a:tr h="352592">
                    <a:tc>
                      <a:txBody>
                        <a:bodyPr/>
                        <a:lstStyle/>
                        <a:p>
                          <a:pPr algn="ctr"/>
                          <a:r>
                            <a:rPr lang="en-US" sz="2400" dirty="0"/>
                            <a:t>1</a:t>
                          </a:r>
                        </a:p>
                      </a:txBody>
                      <a:tcPr>
                        <a:solidFill>
                          <a:schemeClr val="accent6">
                            <a:lumMod val="60000"/>
                            <a:lumOff val="40000"/>
                          </a:schemeClr>
                        </a:solidFill>
                      </a:tcPr>
                    </a:tc>
                    <a:tc>
                      <a:txBody>
                        <a:bodyPr/>
                        <a:lstStyle/>
                        <a:p>
                          <a:pPr algn="ctr"/>
                          <a:r>
                            <a:rPr lang="en-US" sz="2400" dirty="0"/>
                            <a:t>100</a:t>
                          </a:r>
                        </a:p>
                      </a:txBody>
                      <a:tcPr>
                        <a:solidFill>
                          <a:schemeClr val="accent6">
                            <a:lumMod val="60000"/>
                            <a:lumOff val="40000"/>
                          </a:schemeClr>
                        </a:solidFill>
                      </a:tcPr>
                    </a:tc>
                    <a:tc>
                      <a:txBody>
                        <a:bodyPr/>
                        <a:lstStyle/>
                        <a:p>
                          <a:pPr algn="ctr"/>
                          <a:r>
                            <a:rPr lang="en-US" sz="2400" dirty="0"/>
                            <a:t>{8, 16, 32}</a:t>
                          </a:r>
                        </a:p>
                      </a:txBody>
                      <a:tcPr>
                        <a:solidFill>
                          <a:schemeClr val="accent6">
                            <a:lumMod val="60000"/>
                            <a:lumOff val="40000"/>
                          </a:schemeClr>
                        </a:solidFill>
                      </a:tcPr>
                    </a:tc>
                    <a:tc>
                      <a:txBody>
                        <a:bodyPr/>
                        <a:lstStyle/>
                        <a:p>
                          <a:pPr algn="ctr"/>
                          <a:r>
                            <a:rPr lang="en-US" sz="2400" dirty="0"/>
                            <a:t>{2, 4, 8, 16}</a:t>
                          </a:r>
                        </a:p>
                      </a:txBody>
                      <a:tcPr>
                        <a:solidFill>
                          <a:schemeClr val="accent6">
                            <a:lumMod val="60000"/>
                            <a:lumOff val="40000"/>
                          </a:schemeClr>
                        </a:solidFill>
                      </a:tcPr>
                    </a:tc>
                    <a:extLst>
                      <a:ext uri="{0D108BD9-81ED-4DB2-BD59-A6C34878D82A}">
                        <a16:rowId xmlns:a16="http://schemas.microsoft.com/office/drawing/2014/main" val="1589932436"/>
                      </a:ext>
                    </a:extLst>
                  </a:tr>
                  <a:tr h="352592">
                    <a:tc>
                      <a:txBody>
                        <a:bodyPr/>
                        <a:lstStyle/>
                        <a:p>
                          <a:pPr algn="ctr"/>
                          <a:r>
                            <a:rPr lang="en-US" sz="2400" dirty="0"/>
                            <a:t>10</a:t>
                          </a:r>
                        </a:p>
                      </a:txBody>
                      <a:tcPr>
                        <a:solidFill>
                          <a:schemeClr val="accent6">
                            <a:lumMod val="20000"/>
                            <a:lumOff val="80000"/>
                          </a:schemeClr>
                        </a:solidFill>
                      </a:tcPr>
                    </a:tc>
                    <a:tc>
                      <a:txBody>
                        <a:bodyPr/>
                        <a:lstStyle/>
                        <a:p>
                          <a:pPr algn="ctr"/>
                          <a:r>
                            <a:rPr lang="en-US" sz="2400" dirty="0"/>
                            <a:t>100</a:t>
                          </a:r>
                        </a:p>
                      </a:txBody>
                      <a:tcPr>
                        <a:solidFill>
                          <a:schemeClr val="accent6">
                            <a:lumMod val="20000"/>
                            <a:lumOff val="80000"/>
                          </a:schemeClr>
                        </a:solidFill>
                      </a:tcPr>
                    </a:tc>
                    <a:tc>
                      <a:txBody>
                        <a:bodyPr/>
                        <a:lstStyle/>
                        <a:p>
                          <a:pPr algn="ctr"/>
                          <a:r>
                            <a:rPr lang="en-US" sz="2400" dirty="0"/>
                            <a:t>{8, 16, 32}</a:t>
                          </a:r>
                        </a:p>
                      </a:txBody>
                      <a:tcPr>
                        <a:solidFill>
                          <a:schemeClr val="accent6">
                            <a:lumMod val="20000"/>
                            <a:lumOff val="80000"/>
                          </a:schemeClr>
                        </a:solidFill>
                      </a:tcPr>
                    </a:tc>
                    <a:tc>
                      <a:txBody>
                        <a:bodyPr/>
                        <a:lstStyle/>
                        <a:p>
                          <a:pPr algn="ctr"/>
                          <a:r>
                            <a:rPr lang="en-US" sz="2400" dirty="0"/>
                            <a:t>{2, 4, 8, 16}</a:t>
                          </a:r>
                        </a:p>
                      </a:txBody>
                      <a:tcPr>
                        <a:solidFill>
                          <a:schemeClr val="accent6">
                            <a:lumMod val="20000"/>
                            <a:lumOff val="80000"/>
                          </a:schemeClr>
                        </a:solidFill>
                      </a:tcPr>
                    </a:tc>
                    <a:extLst>
                      <a:ext uri="{0D108BD9-81ED-4DB2-BD59-A6C34878D82A}">
                        <a16:rowId xmlns:a16="http://schemas.microsoft.com/office/drawing/2014/main" val="3626618002"/>
                      </a:ext>
                    </a:extLst>
                  </a:tr>
                </a:tbl>
              </a:graphicData>
            </a:graphic>
          </p:graphicFrame>
        </mc:Choice>
        <mc:Fallback xmlns="">
          <p:graphicFrame>
            <p:nvGraphicFramePr>
              <p:cNvPr id="5" name="Table 4">
                <a:extLst>
                  <a:ext uri="{FF2B5EF4-FFF2-40B4-BE49-F238E27FC236}">
                    <a16:creationId xmlns:a16="http://schemas.microsoft.com/office/drawing/2014/main" id="{1D8E91C4-5E8C-484F-BE14-01C11CA8F522}"/>
                  </a:ext>
                </a:extLst>
              </p:cNvPr>
              <p:cNvGraphicFramePr>
                <a:graphicFrameLocks noGrp="1"/>
              </p:cNvGraphicFramePr>
              <p:nvPr>
                <p:extLst>
                  <p:ext uri="{D42A27DB-BD31-4B8C-83A1-F6EECF244321}">
                    <p14:modId xmlns:p14="http://schemas.microsoft.com/office/powerpoint/2010/main" val="1994900615"/>
                  </p:ext>
                </p:extLst>
              </p:nvPr>
            </p:nvGraphicFramePr>
            <p:xfrm>
              <a:off x="5771964" y="1825625"/>
              <a:ext cx="5581837" cy="1371600"/>
            </p:xfrm>
            <a:graphic>
              <a:graphicData uri="http://schemas.openxmlformats.org/drawingml/2006/table">
                <a:tbl>
                  <a:tblPr firstRow="1" bandRow="1">
                    <a:tableStyleId>{5C22544A-7EE6-4342-B048-85BDC9FD1C3A}</a:tableStyleId>
                  </a:tblPr>
                  <a:tblGrid>
                    <a:gridCol w="1116124">
                      <a:extLst>
                        <a:ext uri="{9D8B030D-6E8A-4147-A177-3AD203B41FA5}">
                          <a16:colId xmlns:a16="http://schemas.microsoft.com/office/drawing/2014/main" val="1213937585"/>
                        </a:ext>
                      </a:extLst>
                    </a:gridCol>
                    <a:gridCol w="1260140">
                      <a:extLst>
                        <a:ext uri="{9D8B030D-6E8A-4147-A177-3AD203B41FA5}">
                          <a16:colId xmlns:a16="http://schemas.microsoft.com/office/drawing/2014/main" val="2332836385"/>
                        </a:ext>
                      </a:extLst>
                    </a:gridCol>
                    <a:gridCol w="1512168">
                      <a:extLst>
                        <a:ext uri="{9D8B030D-6E8A-4147-A177-3AD203B41FA5}">
                          <a16:colId xmlns:a16="http://schemas.microsoft.com/office/drawing/2014/main" val="215217541"/>
                        </a:ext>
                      </a:extLst>
                    </a:gridCol>
                    <a:gridCol w="1693405">
                      <a:extLst>
                        <a:ext uri="{9D8B030D-6E8A-4147-A177-3AD203B41FA5}">
                          <a16:colId xmlns:a16="http://schemas.microsoft.com/office/drawing/2014/main" val="1259168787"/>
                        </a:ext>
                      </a:extLst>
                    </a:gridCol>
                  </a:tblGrid>
                  <a:tr h="457200">
                    <a:tc>
                      <a:txBody>
                        <a:bodyPr/>
                        <a:lstStyle/>
                        <a:p>
                          <a:endParaRPr lang="en-US"/>
                        </a:p>
                      </a:txBody>
                      <a:tcPr>
                        <a:blipFill>
                          <a:blip r:embed="rId4"/>
                          <a:stretch>
                            <a:fillRect l="-546" t="-10667" r="-403279" b="-230667"/>
                          </a:stretch>
                        </a:blipFill>
                      </a:tcPr>
                    </a:tc>
                    <a:tc>
                      <a:txBody>
                        <a:bodyPr/>
                        <a:lstStyle/>
                        <a:p>
                          <a:endParaRPr lang="en-US"/>
                        </a:p>
                      </a:txBody>
                      <a:tcPr>
                        <a:blipFill>
                          <a:blip r:embed="rId4"/>
                          <a:stretch>
                            <a:fillRect l="-88889" t="-10667" r="-256522" b="-230667"/>
                          </a:stretch>
                        </a:blipFill>
                      </a:tcPr>
                    </a:tc>
                    <a:tc>
                      <a:txBody>
                        <a:bodyPr/>
                        <a:lstStyle/>
                        <a:p>
                          <a:endParaRPr lang="en-US"/>
                        </a:p>
                      </a:txBody>
                      <a:tcPr>
                        <a:blipFill>
                          <a:blip r:embed="rId4"/>
                          <a:stretch>
                            <a:fillRect l="-157028" t="-10667" r="-113253" b="-230667"/>
                          </a:stretch>
                        </a:blipFill>
                      </a:tcPr>
                    </a:tc>
                    <a:tc>
                      <a:txBody>
                        <a:bodyPr/>
                        <a:lstStyle/>
                        <a:p>
                          <a:endParaRPr lang="en-US"/>
                        </a:p>
                      </a:txBody>
                      <a:tcPr>
                        <a:blipFill>
                          <a:blip r:embed="rId4"/>
                          <a:stretch>
                            <a:fillRect l="-230216" t="-10667" r="-1439" b="-230667"/>
                          </a:stretch>
                        </a:blipFill>
                      </a:tcPr>
                    </a:tc>
                    <a:extLst>
                      <a:ext uri="{0D108BD9-81ED-4DB2-BD59-A6C34878D82A}">
                        <a16:rowId xmlns:a16="http://schemas.microsoft.com/office/drawing/2014/main" val="3244265461"/>
                      </a:ext>
                    </a:extLst>
                  </a:tr>
                  <a:tr h="457200">
                    <a:tc>
                      <a:txBody>
                        <a:bodyPr/>
                        <a:lstStyle/>
                        <a:p>
                          <a:pPr algn="ctr"/>
                          <a:r>
                            <a:rPr lang="en-US" sz="2400" dirty="0"/>
                            <a:t>1</a:t>
                          </a:r>
                        </a:p>
                      </a:txBody>
                      <a:tcPr>
                        <a:solidFill>
                          <a:schemeClr val="accent6">
                            <a:lumMod val="60000"/>
                            <a:lumOff val="40000"/>
                          </a:schemeClr>
                        </a:solidFill>
                      </a:tcPr>
                    </a:tc>
                    <a:tc>
                      <a:txBody>
                        <a:bodyPr/>
                        <a:lstStyle/>
                        <a:p>
                          <a:pPr algn="ctr"/>
                          <a:r>
                            <a:rPr lang="en-US" sz="2400" dirty="0"/>
                            <a:t>100</a:t>
                          </a:r>
                        </a:p>
                      </a:txBody>
                      <a:tcPr>
                        <a:solidFill>
                          <a:schemeClr val="accent6">
                            <a:lumMod val="60000"/>
                            <a:lumOff val="40000"/>
                          </a:schemeClr>
                        </a:solidFill>
                      </a:tcPr>
                    </a:tc>
                    <a:tc>
                      <a:txBody>
                        <a:bodyPr/>
                        <a:lstStyle/>
                        <a:p>
                          <a:pPr algn="ctr"/>
                          <a:r>
                            <a:rPr lang="en-US" sz="2400" dirty="0"/>
                            <a:t>{8, 16, 32}</a:t>
                          </a:r>
                        </a:p>
                      </a:txBody>
                      <a:tcPr>
                        <a:solidFill>
                          <a:schemeClr val="accent6">
                            <a:lumMod val="60000"/>
                            <a:lumOff val="40000"/>
                          </a:schemeClr>
                        </a:solidFill>
                      </a:tcPr>
                    </a:tc>
                    <a:tc>
                      <a:txBody>
                        <a:bodyPr/>
                        <a:lstStyle/>
                        <a:p>
                          <a:pPr algn="ctr"/>
                          <a:r>
                            <a:rPr lang="en-US" sz="2400" dirty="0"/>
                            <a:t>{2, 4, 8, 16}</a:t>
                          </a:r>
                        </a:p>
                      </a:txBody>
                      <a:tcPr>
                        <a:solidFill>
                          <a:schemeClr val="accent6">
                            <a:lumMod val="60000"/>
                            <a:lumOff val="40000"/>
                          </a:schemeClr>
                        </a:solidFill>
                      </a:tcPr>
                    </a:tc>
                    <a:extLst>
                      <a:ext uri="{0D108BD9-81ED-4DB2-BD59-A6C34878D82A}">
                        <a16:rowId xmlns:a16="http://schemas.microsoft.com/office/drawing/2014/main" val="1589932436"/>
                      </a:ext>
                    </a:extLst>
                  </a:tr>
                  <a:tr h="457200">
                    <a:tc>
                      <a:txBody>
                        <a:bodyPr/>
                        <a:lstStyle/>
                        <a:p>
                          <a:pPr algn="ctr"/>
                          <a:r>
                            <a:rPr lang="en-US" sz="2400" dirty="0"/>
                            <a:t>10</a:t>
                          </a:r>
                        </a:p>
                      </a:txBody>
                      <a:tcPr>
                        <a:solidFill>
                          <a:schemeClr val="accent6">
                            <a:lumMod val="20000"/>
                            <a:lumOff val="80000"/>
                          </a:schemeClr>
                        </a:solidFill>
                      </a:tcPr>
                    </a:tc>
                    <a:tc>
                      <a:txBody>
                        <a:bodyPr/>
                        <a:lstStyle/>
                        <a:p>
                          <a:pPr algn="ctr"/>
                          <a:r>
                            <a:rPr lang="en-US" sz="2400" dirty="0"/>
                            <a:t>100</a:t>
                          </a:r>
                        </a:p>
                      </a:txBody>
                      <a:tcPr>
                        <a:solidFill>
                          <a:schemeClr val="accent6">
                            <a:lumMod val="20000"/>
                            <a:lumOff val="80000"/>
                          </a:schemeClr>
                        </a:solidFill>
                      </a:tcPr>
                    </a:tc>
                    <a:tc>
                      <a:txBody>
                        <a:bodyPr/>
                        <a:lstStyle/>
                        <a:p>
                          <a:pPr algn="ctr"/>
                          <a:r>
                            <a:rPr lang="en-US" sz="2400" dirty="0"/>
                            <a:t>{8, 16, 32}</a:t>
                          </a:r>
                        </a:p>
                      </a:txBody>
                      <a:tcPr>
                        <a:solidFill>
                          <a:schemeClr val="accent6">
                            <a:lumMod val="20000"/>
                            <a:lumOff val="80000"/>
                          </a:schemeClr>
                        </a:solidFill>
                      </a:tcPr>
                    </a:tc>
                    <a:tc>
                      <a:txBody>
                        <a:bodyPr/>
                        <a:lstStyle/>
                        <a:p>
                          <a:pPr algn="ctr"/>
                          <a:r>
                            <a:rPr lang="en-US" sz="2400" dirty="0"/>
                            <a:t>{2, 4, 8, 16}</a:t>
                          </a:r>
                        </a:p>
                      </a:txBody>
                      <a:tcPr>
                        <a:solidFill>
                          <a:schemeClr val="accent6">
                            <a:lumMod val="20000"/>
                            <a:lumOff val="80000"/>
                          </a:schemeClr>
                        </a:solidFill>
                      </a:tcPr>
                    </a:tc>
                    <a:extLst>
                      <a:ext uri="{0D108BD9-81ED-4DB2-BD59-A6C34878D82A}">
                        <a16:rowId xmlns:a16="http://schemas.microsoft.com/office/drawing/2014/main" val="3626618002"/>
                      </a:ext>
                    </a:extLst>
                  </a:tr>
                </a:tbl>
              </a:graphicData>
            </a:graphic>
          </p:graphicFrame>
        </mc:Fallback>
      </mc:AlternateContent>
      <p:sp>
        <p:nvSpPr>
          <p:cNvPr id="6" name="Slide Number Placeholder 5">
            <a:extLst>
              <a:ext uri="{FF2B5EF4-FFF2-40B4-BE49-F238E27FC236}">
                <a16:creationId xmlns:a16="http://schemas.microsoft.com/office/drawing/2014/main" id="{73B2AAC6-99AC-4805-9F50-782529486161}"/>
              </a:ext>
            </a:extLst>
          </p:cNvPr>
          <p:cNvSpPr>
            <a:spLocks noGrp="1"/>
          </p:cNvSpPr>
          <p:nvPr>
            <p:ph type="sldNum" sz="quarter" idx="12"/>
          </p:nvPr>
        </p:nvSpPr>
        <p:spPr/>
        <p:txBody>
          <a:bodyPr/>
          <a:lstStyle/>
          <a:p>
            <a:fld id="{C0DF9C1F-DB74-1E4B-8839-30A600129FD3}" type="slidenum">
              <a:rPr lang="en-US" smtClean="0"/>
              <a:t>50</a:t>
            </a:fld>
            <a:endParaRPr lang="en-US"/>
          </a:p>
        </p:txBody>
      </p:sp>
    </p:spTree>
    <p:extLst>
      <p:ext uri="{BB962C8B-B14F-4D97-AF65-F5344CB8AC3E}">
        <p14:creationId xmlns:p14="http://schemas.microsoft.com/office/powerpoint/2010/main" val="4114860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078738-D71C-40B9-9C88-4164F0C6EF7A}"/>
              </a:ext>
            </a:extLst>
          </p:cNvPr>
          <p:cNvSpPr>
            <a:spLocks noGrp="1"/>
          </p:cNvSpPr>
          <p:nvPr>
            <p:ph type="ctrTitle"/>
          </p:nvPr>
        </p:nvSpPr>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b="1" dirty="0">
                <a:solidFill>
                  <a:schemeClr val="accent6">
                    <a:lumMod val="50000"/>
                  </a:schemeClr>
                </a:solidFill>
              </a:rPr>
              <a:t>: </a:t>
            </a:r>
            <a:r>
              <a:rPr lang="en-US" b="1" dirty="0">
                <a:solidFill>
                  <a:schemeClr val="accent6">
                    <a:lumMod val="50000"/>
                  </a:schemeClr>
                </a:solidFill>
                <a:latin typeface="+mn-lt"/>
              </a:rPr>
              <a:t>Representative Results</a:t>
            </a:r>
          </a:p>
        </p:txBody>
      </p:sp>
      <p:sp>
        <p:nvSpPr>
          <p:cNvPr id="5" name="Subtitle 4">
            <a:extLst>
              <a:ext uri="{FF2B5EF4-FFF2-40B4-BE49-F238E27FC236}">
                <a16:creationId xmlns:a16="http://schemas.microsoft.com/office/drawing/2014/main" id="{1B9B3D80-8293-4CC8-B8FF-D800B51ACA0E}"/>
              </a:ext>
            </a:extLst>
          </p:cNvPr>
          <p:cNvSpPr>
            <a:spLocks noGrp="1"/>
          </p:cNvSpPr>
          <p:nvPr>
            <p:ph type="subTitle" idx="1"/>
          </p:nvPr>
        </p:nvSpPr>
        <p:spPr/>
        <p:txBody>
          <a:bodyPr/>
          <a:lstStyle/>
          <a:p>
            <a:r>
              <a:rPr lang="en-US" dirty="0">
                <a:solidFill>
                  <a:schemeClr val="accent6">
                    <a:lumMod val="50000"/>
                  </a:schemeClr>
                </a:solidFill>
              </a:rPr>
              <a:t>Complete results are available as a technical report at</a:t>
            </a:r>
          </a:p>
          <a:p>
            <a:r>
              <a:rPr lang="en-US" dirty="0">
                <a:solidFill>
                  <a:schemeClr val="accent6">
                    <a:lumMod val="50000"/>
                  </a:schemeClr>
                </a:solidFill>
                <a:hlinkClick r:id="rId3"/>
              </a:rPr>
              <a:t>https://arxiv.org/abs/1805.12041</a:t>
            </a:r>
            <a:endParaRPr lang="en-US" dirty="0">
              <a:solidFill>
                <a:schemeClr val="accent6">
                  <a:lumMod val="50000"/>
                </a:schemeClr>
              </a:solidFill>
            </a:endParaRPr>
          </a:p>
          <a:p>
            <a:endParaRPr lang="en-US" dirty="0">
              <a:solidFill>
                <a:schemeClr val="accent6">
                  <a:lumMod val="50000"/>
                </a:schemeClr>
              </a:solidFill>
            </a:endParaRPr>
          </a:p>
        </p:txBody>
      </p:sp>
      <p:sp>
        <p:nvSpPr>
          <p:cNvPr id="3" name="Slide Number Placeholder 2">
            <a:extLst>
              <a:ext uri="{FF2B5EF4-FFF2-40B4-BE49-F238E27FC236}">
                <a16:creationId xmlns:a16="http://schemas.microsoft.com/office/drawing/2014/main" id="{7D74D517-90D3-495A-9D3A-05D3DB625F2C}"/>
              </a:ext>
            </a:extLst>
          </p:cNvPr>
          <p:cNvSpPr>
            <a:spLocks noGrp="1"/>
          </p:cNvSpPr>
          <p:nvPr>
            <p:ph type="sldNum" sz="quarter" idx="12"/>
          </p:nvPr>
        </p:nvSpPr>
        <p:spPr/>
        <p:txBody>
          <a:bodyPr/>
          <a:lstStyle/>
          <a:p>
            <a:fld id="{C0DF9C1F-DB74-1E4B-8839-30A600129FD3}" type="slidenum">
              <a:rPr lang="en-US" smtClean="0"/>
              <a:t>51</a:t>
            </a:fld>
            <a:endParaRPr lang="en-US" dirty="0"/>
          </a:p>
        </p:txBody>
      </p:sp>
    </p:spTree>
    <p:extLst>
      <p:ext uri="{BB962C8B-B14F-4D97-AF65-F5344CB8AC3E}">
        <p14:creationId xmlns:p14="http://schemas.microsoft.com/office/powerpoint/2010/main" val="4180794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2593A4-0108-4250-9E52-0C098512A788}"/>
              </a:ext>
            </a:extLst>
          </p:cNvPr>
          <p:cNvPicPr>
            <a:picLocks noChangeAspect="1"/>
          </p:cNvPicPr>
          <p:nvPr/>
        </p:nvPicPr>
        <p:blipFill>
          <a:blip r:embed="rId3"/>
          <a:stretch>
            <a:fillRect/>
          </a:stretch>
        </p:blipFill>
        <p:spPr>
          <a:xfrm>
            <a:off x="357509" y="1332629"/>
            <a:ext cx="5913887" cy="4619932"/>
          </a:xfrm>
          <a:prstGeom prst="rect">
            <a:avLst/>
          </a:prstGeom>
        </p:spPr>
      </p:pic>
      <p:sp>
        <p:nvSpPr>
          <p:cNvPr id="2" name="Title 1">
            <a:extLst>
              <a:ext uri="{FF2B5EF4-FFF2-40B4-BE49-F238E27FC236}">
                <a16:creationId xmlns:a16="http://schemas.microsoft.com/office/drawing/2014/main" id="{8E378BDE-1468-4CA3-B414-88D0549D1E51}"/>
              </a:ext>
            </a:extLst>
          </p:cNvPr>
          <p:cNvSpPr>
            <a:spLocks noGrp="1"/>
          </p:cNvSpPr>
          <p:nvPr>
            <p:ph type="title"/>
          </p:nvPr>
        </p:nvSpPr>
        <p:spPr/>
        <p:txBody>
          <a:bodyPr>
            <a:normAutofit/>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b="1" dirty="0">
                <a:solidFill>
                  <a:schemeClr val="accent6">
                    <a:lumMod val="50000"/>
                  </a:schemeClr>
                </a:solidFill>
              </a:rPr>
              <a:t>: </a:t>
            </a:r>
            <a:r>
              <a:rPr lang="en-US" b="1" dirty="0">
                <a:solidFill>
                  <a:schemeClr val="accent6">
                    <a:lumMod val="50000"/>
                  </a:schemeClr>
                </a:solidFill>
                <a:latin typeface="+mn-lt"/>
              </a:rPr>
              <a:t>Evaluation Summary</a:t>
            </a:r>
          </a:p>
        </p:txBody>
      </p:sp>
      <p:pic>
        <p:nvPicPr>
          <p:cNvPr id="7" name="Picture 6">
            <a:extLst>
              <a:ext uri="{FF2B5EF4-FFF2-40B4-BE49-F238E27FC236}">
                <a16:creationId xmlns:a16="http://schemas.microsoft.com/office/drawing/2014/main" id="{2ABD849F-9AE3-49AB-9E71-171A723D0CCE}"/>
              </a:ext>
            </a:extLst>
          </p:cNvPr>
          <p:cNvPicPr>
            <a:picLocks noChangeAspect="1"/>
          </p:cNvPicPr>
          <p:nvPr/>
        </p:nvPicPr>
        <p:blipFill>
          <a:blip r:embed="rId4"/>
          <a:stretch>
            <a:fillRect/>
          </a:stretch>
        </p:blipFill>
        <p:spPr>
          <a:xfrm>
            <a:off x="6096001" y="1332629"/>
            <a:ext cx="5913888" cy="4619933"/>
          </a:xfrm>
          <a:prstGeom prst="rect">
            <a:avLst/>
          </a:prstGeom>
        </p:spPr>
      </p:pic>
      <p:sp>
        <p:nvSpPr>
          <p:cNvPr id="4" name="Slide Number Placeholder 3">
            <a:extLst>
              <a:ext uri="{FF2B5EF4-FFF2-40B4-BE49-F238E27FC236}">
                <a16:creationId xmlns:a16="http://schemas.microsoft.com/office/drawing/2014/main" id="{96901673-BC93-4FD7-AAFB-FF83056A56E9}"/>
              </a:ext>
            </a:extLst>
          </p:cNvPr>
          <p:cNvSpPr>
            <a:spLocks noGrp="1"/>
          </p:cNvSpPr>
          <p:nvPr>
            <p:ph type="sldNum" sz="quarter" idx="12"/>
          </p:nvPr>
        </p:nvSpPr>
        <p:spPr/>
        <p:txBody>
          <a:bodyPr/>
          <a:lstStyle/>
          <a:p>
            <a:fld id="{C0DF9C1F-DB74-1E4B-8839-30A600129FD3}" type="slidenum">
              <a:rPr lang="en-US" smtClean="0"/>
              <a:t>52</a:t>
            </a:fld>
            <a:endParaRPr lang="en-US"/>
          </a:p>
        </p:txBody>
      </p:sp>
    </p:spTree>
    <p:extLst>
      <p:ext uri="{BB962C8B-B14F-4D97-AF65-F5344CB8AC3E}">
        <p14:creationId xmlns:p14="http://schemas.microsoft.com/office/powerpoint/2010/main" val="2798405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BFE7-9540-48AE-B4B8-BF938A8AA8FB}"/>
              </a:ext>
            </a:extLst>
          </p:cNvPr>
          <p:cNvSpPr>
            <a:spLocks noGrp="1"/>
          </p:cNvSpPr>
          <p:nvPr>
            <p:ph type="title"/>
          </p:nvPr>
        </p:nvSpPr>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b="1" dirty="0">
                <a:solidFill>
                  <a:schemeClr val="accent6">
                    <a:lumMod val="50000"/>
                  </a:schemeClr>
                </a:solidFill>
                <a:latin typeface="+mn-lt"/>
              </a:rPr>
              <a:t>: Expected Performance</a:t>
            </a:r>
          </a:p>
        </p:txBody>
      </p:sp>
      <p:pic>
        <p:nvPicPr>
          <p:cNvPr id="9" name="Picture 8">
            <a:extLst>
              <a:ext uri="{FF2B5EF4-FFF2-40B4-BE49-F238E27FC236}">
                <a16:creationId xmlns:a16="http://schemas.microsoft.com/office/drawing/2014/main" id="{1708BEB1-1F5B-4260-8A0C-A44E58350D07}"/>
              </a:ext>
            </a:extLst>
          </p:cNvPr>
          <p:cNvPicPr>
            <a:picLocks noChangeAspect="1"/>
          </p:cNvPicPr>
          <p:nvPr/>
        </p:nvPicPr>
        <p:blipFill>
          <a:blip r:embed="rId3"/>
          <a:stretch>
            <a:fillRect/>
          </a:stretch>
        </p:blipFill>
        <p:spPr>
          <a:xfrm>
            <a:off x="838200" y="1701711"/>
            <a:ext cx="5257800" cy="3329737"/>
          </a:xfrm>
          <a:prstGeom prst="rect">
            <a:avLst/>
          </a:prstGeom>
        </p:spPr>
      </p:pic>
      <p:pic>
        <p:nvPicPr>
          <p:cNvPr id="7" name="Picture 6">
            <a:extLst>
              <a:ext uri="{FF2B5EF4-FFF2-40B4-BE49-F238E27FC236}">
                <a16:creationId xmlns:a16="http://schemas.microsoft.com/office/drawing/2014/main" id="{6CE292F0-1168-4AC5-AB99-48E3C9B1DC78}"/>
              </a:ext>
            </a:extLst>
          </p:cNvPr>
          <p:cNvPicPr>
            <a:picLocks noChangeAspect="1"/>
          </p:cNvPicPr>
          <p:nvPr/>
        </p:nvPicPr>
        <p:blipFill>
          <a:blip r:embed="rId4"/>
          <a:stretch>
            <a:fillRect/>
          </a:stretch>
        </p:blipFill>
        <p:spPr>
          <a:xfrm>
            <a:off x="6095998" y="1690692"/>
            <a:ext cx="5257801" cy="3329737"/>
          </a:xfrm>
          <a:prstGeom prst="rect">
            <a:avLst/>
          </a:prstGeom>
        </p:spPr>
      </p:pic>
      <p:sp>
        <p:nvSpPr>
          <p:cNvPr id="4" name="Slide Number Placeholder 3">
            <a:extLst>
              <a:ext uri="{FF2B5EF4-FFF2-40B4-BE49-F238E27FC236}">
                <a16:creationId xmlns:a16="http://schemas.microsoft.com/office/drawing/2014/main" id="{3F061E07-1459-47EB-9EE6-F6D739DCCEB3}"/>
              </a:ext>
            </a:extLst>
          </p:cNvPr>
          <p:cNvSpPr>
            <a:spLocks noGrp="1"/>
          </p:cNvSpPr>
          <p:nvPr>
            <p:ph type="sldNum" sz="quarter" idx="12"/>
          </p:nvPr>
        </p:nvSpPr>
        <p:spPr/>
        <p:txBody>
          <a:bodyPr/>
          <a:lstStyle/>
          <a:p>
            <a:fld id="{C0DF9C1F-DB74-1E4B-8839-30A600129FD3}" type="slidenum">
              <a:rPr lang="en-US" smtClean="0"/>
              <a:t>53</a:t>
            </a:fld>
            <a:endParaRPr lang="en-US"/>
          </a:p>
        </p:txBody>
      </p:sp>
    </p:spTree>
    <p:extLst>
      <p:ext uri="{BB962C8B-B14F-4D97-AF65-F5344CB8AC3E}">
        <p14:creationId xmlns:p14="http://schemas.microsoft.com/office/powerpoint/2010/main" val="15299841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BFE7-9540-48AE-B4B8-BF938A8AA8FB}"/>
              </a:ext>
            </a:extLst>
          </p:cNvPr>
          <p:cNvSpPr>
            <a:spLocks noGrp="1"/>
          </p:cNvSpPr>
          <p:nvPr>
            <p:ph type="title"/>
          </p:nvPr>
        </p:nvSpPr>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b="1" dirty="0">
                <a:solidFill>
                  <a:schemeClr val="accent6">
                    <a:lumMod val="50000"/>
                  </a:schemeClr>
                </a:solidFill>
              </a:rPr>
              <a:t>: </a:t>
            </a:r>
            <a:r>
              <a:rPr lang="en-US" b="1" dirty="0">
                <a:solidFill>
                  <a:schemeClr val="accent6">
                    <a:lumMod val="50000"/>
                  </a:schemeClr>
                </a:solidFill>
                <a:latin typeface="+mn-lt"/>
              </a:rPr>
              <a:t>Anomalies</a:t>
            </a:r>
          </a:p>
        </p:txBody>
      </p:sp>
      <p:pic>
        <p:nvPicPr>
          <p:cNvPr id="4" name="Picture 3">
            <a:extLst>
              <a:ext uri="{FF2B5EF4-FFF2-40B4-BE49-F238E27FC236}">
                <a16:creationId xmlns:a16="http://schemas.microsoft.com/office/drawing/2014/main" id="{7A8D4C58-3550-42B9-A52B-C7BB9BEB4358}"/>
              </a:ext>
            </a:extLst>
          </p:cNvPr>
          <p:cNvPicPr>
            <a:picLocks noChangeAspect="1"/>
          </p:cNvPicPr>
          <p:nvPr/>
        </p:nvPicPr>
        <p:blipFill>
          <a:blip r:embed="rId3"/>
          <a:stretch>
            <a:fillRect/>
          </a:stretch>
        </p:blipFill>
        <p:spPr>
          <a:xfrm>
            <a:off x="838200" y="1690692"/>
            <a:ext cx="5327924" cy="3410125"/>
          </a:xfrm>
          <a:prstGeom prst="rect">
            <a:avLst/>
          </a:prstGeom>
        </p:spPr>
      </p:pic>
      <p:pic>
        <p:nvPicPr>
          <p:cNvPr id="6" name="Picture 5">
            <a:extLst>
              <a:ext uri="{FF2B5EF4-FFF2-40B4-BE49-F238E27FC236}">
                <a16:creationId xmlns:a16="http://schemas.microsoft.com/office/drawing/2014/main" id="{552859B2-D9E8-4A68-B9B2-6FE526FB5586}"/>
              </a:ext>
            </a:extLst>
          </p:cNvPr>
          <p:cNvPicPr>
            <a:picLocks noChangeAspect="1"/>
          </p:cNvPicPr>
          <p:nvPr/>
        </p:nvPicPr>
        <p:blipFill>
          <a:blip r:embed="rId4"/>
          <a:stretch>
            <a:fillRect/>
          </a:stretch>
        </p:blipFill>
        <p:spPr>
          <a:xfrm>
            <a:off x="6096000" y="1690691"/>
            <a:ext cx="5327924" cy="3410125"/>
          </a:xfrm>
          <a:prstGeom prst="rect">
            <a:avLst/>
          </a:prstGeom>
        </p:spPr>
      </p:pic>
      <p:sp>
        <p:nvSpPr>
          <p:cNvPr id="3" name="TextBox 2">
            <a:extLst>
              <a:ext uri="{FF2B5EF4-FFF2-40B4-BE49-F238E27FC236}">
                <a16:creationId xmlns:a16="http://schemas.microsoft.com/office/drawing/2014/main" id="{D594CE2B-10F0-4AF3-9811-4EFDDCFFDDAE}"/>
              </a:ext>
            </a:extLst>
          </p:cNvPr>
          <p:cNvSpPr txBox="1"/>
          <p:nvPr/>
        </p:nvSpPr>
        <p:spPr>
          <a:xfrm>
            <a:off x="1199456" y="3936831"/>
            <a:ext cx="10343986" cy="1015663"/>
          </a:xfrm>
          <a:prstGeom prst="rect">
            <a:avLst/>
          </a:prstGeom>
          <a:solidFill>
            <a:schemeClr val="accent6">
              <a:lumMod val="50000"/>
            </a:schemeClr>
          </a:solidFill>
          <a:ln w="19050">
            <a:solidFill>
              <a:schemeClr val="bg1"/>
            </a:solidFill>
          </a:ln>
        </p:spPr>
        <p:txBody>
          <a:bodyPr wrap="none" rtlCol="0">
            <a:spAutoFit/>
          </a:bodyPr>
          <a:lstStyle/>
          <a:p>
            <a:r>
              <a:rPr lang="en-US" sz="6000" dirty="0">
                <a:solidFill>
                  <a:schemeClr val="bg1"/>
                </a:solidFill>
              </a:rPr>
              <a:t>Context Switches Consume Time</a:t>
            </a:r>
          </a:p>
        </p:txBody>
      </p:sp>
      <p:sp>
        <p:nvSpPr>
          <p:cNvPr id="7" name="Slide Number Placeholder 6">
            <a:extLst>
              <a:ext uri="{FF2B5EF4-FFF2-40B4-BE49-F238E27FC236}">
                <a16:creationId xmlns:a16="http://schemas.microsoft.com/office/drawing/2014/main" id="{E6D3F01C-9018-4978-AC83-C54C7082EB8B}"/>
              </a:ext>
            </a:extLst>
          </p:cNvPr>
          <p:cNvSpPr>
            <a:spLocks noGrp="1"/>
          </p:cNvSpPr>
          <p:nvPr>
            <p:ph type="sldNum" sz="quarter" idx="12"/>
          </p:nvPr>
        </p:nvSpPr>
        <p:spPr/>
        <p:txBody>
          <a:bodyPr/>
          <a:lstStyle/>
          <a:p>
            <a:fld id="{C0DF9C1F-DB74-1E4B-8839-30A600129FD3}" type="slidenum">
              <a:rPr lang="en-US" smtClean="0"/>
              <a:t>54</a:t>
            </a:fld>
            <a:endParaRPr lang="en-US"/>
          </a:p>
        </p:txBody>
      </p:sp>
    </p:spTree>
    <p:extLst>
      <p:ext uri="{BB962C8B-B14F-4D97-AF65-F5344CB8AC3E}">
        <p14:creationId xmlns:p14="http://schemas.microsoft.com/office/powerpoint/2010/main" val="284621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02C64-3625-420E-AAD4-986257D2F6C0}"/>
              </a:ext>
            </a:extLst>
          </p:cNvPr>
          <p:cNvSpPr>
            <a:spLocks noGrp="1"/>
          </p:cNvSpPr>
          <p:nvPr>
            <p:ph type="title"/>
          </p:nvPr>
        </p:nvSpPr>
        <p:spPr/>
        <p: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dirty="0">
                <a:solidFill>
                  <a:schemeClr val="accent6">
                    <a:lumMod val="50000"/>
                  </a:schemeClr>
                </a:solidFill>
                <a:latin typeface="+mn-lt"/>
              </a:rPr>
              <a:t>: </a:t>
            </a:r>
            <a:r>
              <a:rPr lang="en-US" b="1" dirty="0">
                <a:solidFill>
                  <a:schemeClr val="accent6">
                    <a:lumMod val="50000"/>
                  </a:schemeClr>
                </a:solidFill>
                <a:latin typeface="+mn-lt"/>
              </a:rPr>
              <a:t>Lessons</a:t>
            </a:r>
          </a:p>
        </p:txBody>
      </p:sp>
      <p:sp>
        <p:nvSpPr>
          <p:cNvPr id="3" name="Content Placeholder 2">
            <a:extLst>
              <a:ext uri="{FF2B5EF4-FFF2-40B4-BE49-F238E27FC236}">
                <a16:creationId xmlns:a16="http://schemas.microsoft.com/office/drawing/2014/main" id="{6E66449C-2CFC-46A5-BC9B-DF043A283004}"/>
              </a:ext>
            </a:extLst>
          </p:cNvPr>
          <p:cNvSpPr>
            <a:spLocks noGrp="1"/>
          </p:cNvSpPr>
          <p:nvPr>
            <p:ph idx="1"/>
          </p:nvPr>
        </p:nvSpPr>
        <p:spPr/>
        <p:txBody>
          <a:bodyPr/>
          <a:lstStyle/>
          <a:p>
            <a:r>
              <a:rPr lang="en-US" dirty="0">
                <a:solidFill>
                  <a:schemeClr val="accent6">
                    <a:lumMod val="50000"/>
                  </a:schemeClr>
                </a:solidFill>
              </a:rPr>
              <a:t>Further </a:t>
            </a:r>
            <a:r>
              <a:rPr lang="en-US" b="1" dirty="0">
                <a:solidFill>
                  <a:schemeClr val="accent6">
                    <a:lumMod val="50000"/>
                  </a:schemeClr>
                </a:solidFill>
              </a:rPr>
              <a:t>support</a:t>
            </a:r>
            <a:r>
              <a:rPr lang="en-US" dirty="0">
                <a:solidFill>
                  <a:schemeClr val="accent6">
                    <a:lumMod val="50000"/>
                  </a:schemeClr>
                </a:solidFill>
              </a:rPr>
              <a:t> for the positive perspective of caches to hard real-time multi-threaded tasks.</a:t>
            </a:r>
          </a:p>
          <a:p>
            <a:endParaRPr lang="en-US" dirty="0">
              <a:solidFill>
                <a:schemeClr val="accent6">
                  <a:lumMod val="50000"/>
                </a:schemeClr>
              </a:solidFill>
            </a:endParaRPr>
          </a:p>
          <a:p>
            <a:r>
              <a:rPr lang="en-US" dirty="0">
                <a:solidFill>
                  <a:schemeClr val="accent6">
                    <a:lumMod val="50000"/>
                  </a:schemeClr>
                </a:solidFill>
              </a:rPr>
              <a:t>Practical evaluation platform provides </a:t>
            </a:r>
            <a:r>
              <a:rPr lang="en-US" b="1" dirty="0">
                <a:solidFill>
                  <a:schemeClr val="accent6">
                    <a:lumMod val="50000"/>
                  </a:schemeClr>
                </a:solidFill>
              </a:rPr>
              <a:t>insights</a:t>
            </a:r>
            <a:r>
              <a:rPr lang="en-US" dirty="0">
                <a:solidFill>
                  <a:schemeClr val="accent6">
                    <a:lumMod val="50000"/>
                  </a:schemeClr>
                </a:solidFill>
              </a:rPr>
              <a:t> into areas where </a:t>
            </a:r>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dirty="0">
                <a:solidFill>
                  <a:schemeClr val="accent6">
                    <a:lumMod val="50000"/>
                  </a:schemeClr>
                </a:solidFill>
              </a:rPr>
              <a:t>’s approach can be </a:t>
            </a:r>
            <a:r>
              <a:rPr lang="en-US" b="1" dirty="0">
                <a:solidFill>
                  <a:schemeClr val="accent6">
                    <a:lumMod val="50000"/>
                  </a:schemeClr>
                </a:solidFill>
              </a:rPr>
              <a:t>improved</a:t>
            </a:r>
            <a:r>
              <a:rPr lang="en-US" dirty="0">
                <a:solidFill>
                  <a:schemeClr val="accent6">
                    <a:lumMod val="50000"/>
                  </a:schemeClr>
                </a:solidFill>
              </a:rPr>
              <a:t>.</a:t>
            </a:r>
          </a:p>
          <a:p>
            <a:endParaRPr lang="en-US" dirty="0">
              <a:solidFill>
                <a:schemeClr val="accent6">
                  <a:lumMod val="50000"/>
                </a:schemeClr>
              </a:solidFill>
            </a:endParaRPr>
          </a:p>
          <a:p>
            <a:r>
              <a:rPr lang="en-US" dirty="0">
                <a:solidFill>
                  <a:schemeClr val="accent6">
                    <a:lumMod val="50000"/>
                  </a:schemeClr>
                </a:solidFill>
              </a:rPr>
              <a:t>Support for a </a:t>
            </a:r>
            <a:r>
              <a:rPr lang="en-US" b="1" dirty="0">
                <a:solidFill>
                  <a:schemeClr val="accent6">
                    <a:lumMod val="50000"/>
                  </a:schemeClr>
                </a:solidFill>
              </a:rPr>
              <a:t>familiar</a:t>
            </a:r>
            <a:r>
              <a:rPr lang="en-US" dirty="0">
                <a:solidFill>
                  <a:schemeClr val="accent6">
                    <a:lumMod val="50000"/>
                  </a:schemeClr>
                </a:solidFill>
              </a:rPr>
              <a:t> </a:t>
            </a:r>
            <a:r>
              <a:rPr lang="en-US" b="1" dirty="0">
                <a:solidFill>
                  <a:schemeClr val="accent6">
                    <a:lumMod val="50000"/>
                  </a:schemeClr>
                </a:solidFill>
              </a:rPr>
              <a:t>and</a:t>
            </a:r>
            <a:r>
              <a:rPr lang="en-US" dirty="0">
                <a:solidFill>
                  <a:schemeClr val="accent6">
                    <a:lumMod val="50000"/>
                  </a:schemeClr>
                </a:solidFill>
              </a:rPr>
              <a:t> </a:t>
            </a:r>
            <a:r>
              <a:rPr lang="en-US" b="1" dirty="0">
                <a:solidFill>
                  <a:schemeClr val="accent6">
                    <a:lumMod val="50000"/>
                  </a:schemeClr>
                </a:solidFill>
              </a:rPr>
              <a:t>feasible</a:t>
            </a:r>
            <a:r>
              <a:rPr lang="en-US" dirty="0">
                <a:solidFill>
                  <a:schemeClr val="accent6">
                    <a:lumMod val="50000"/>
                  </a:schemeClr>
                </a:solidFill>
              </a:rPr>
              <a:t> hardware mechanism.</a:t>
            </a:r>
          </a:p>
          <a:p>
            <a:endParaRPr lang="en-US" dirty="0">
              <a:solidFill>
                <a:schemeClr val="accent6">
                  <a:lumMod val="50000"/>
                </a:schemeClr>
              </a:solidFill>
            </a:endParaRPr>
          </a:p>
        </p:txBody>
      </p:sp>
      <p:sp>
        <p:nvSpPr>
          <p:cNvPr id="5" name="Slide Number Placeholder 4">
            <a:extLst>
              <a:ext uri="{FF2B5EF4-FFF2-40B4-BE49-F238E27FC236}">
                <a16:creationId xmlns:a16="http://schemas.microsoft.com/office/drawing/2014/main" id="{C6C12EBD-66E1-49A9-A8E0-8B311626B5AB}"/>
              </a:ext>
            </a:extLst>
          </p:cNvPr>
          <p:cNvSpPr>
            <a:spLocks noGrp="1"/>
          </p:cNvSpPr>
          <p:nvPr>
            <p:ph type="sldNum" sz="quarter" idx="12"/>
          </p:nvPr>
        </p:nvSpPr>
        <p:spPr/>
        <p:txBody>
          <a:bodyPr/>
          <a:lstStyle/>
          <a:p>
            <a:fld id="{C0DF9C1F-DB74-1E4B-8839-30A600129FD3}" type="slidenum">
              <a:rPr lang="en-US" smtClean="0"/>
              <a:t>55</a:t>
            </a:fld>
            <a:endParaRPr lang="en-US"/>
          </a:p>
        </p:txBody>
      </p:sp>
    </p:spTree>
    <p:extLst>
      <p:ext uri="{BB962C8B-B14F-4D97-AF65-F5344CB8AC3E}">
        <p14:creationId xmlns:p14="http://schemas.microsoft.com/office/powerpoint/2010/main" val="2978826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8B169-4435-4E9F-90B2-4E3D2FE15C3C}"/>
              </a:ext>
            </a:extLst>
          </p:cNvPr>
          <p:cNvSpPr>
            <a:spLocks noGrp="1"/>
          </p:cNvSpPr>
          <p:nvPr>
            <p:ph type="title"/>
          </p:nvPr>
        </p:nvSpPr>
        <p:spPr/>
        <p:txBody>
          <a:bodyPr/>
          <a:lstStyle/>
          <a:p>
            <a:r>
              <a:rPr lang="en-US" b="1" dirty="0">
                <a:solidFill>
                  <a:schemeClr val="accent6">
                    <a:lumMod val="50000"/>
                  </a:schemeClr>
                </a:solidFill>
                <a:latin typeface="+mn-lt"/>
              </a:rPr>
              <a:t>Further Opportunities</a:t>
            </a:r>
          </a:p>
        </p:txBody>
      </p:sp>
      <p:sp>
        <p:nvSpPr>
          <p:cNvPr id="4" name="Text Placeholder 3">
            <a:extLst>
              <a:ext uri="{FF2B5EF4-FFF2-40B4-BE49-F238E27FC236}">
                <a16:creationId xmlns:a16="http://schemas.microsoft.com/office/drawing/2014/main" id="{F4D7D578-07EF-45B9-BB30-1744B24BE283}"/>
              </a:ext>
            </a:extLst>
          </p:cNvPr>
          <p:cNvSpPr>
            <a:spLocks noGrp="1"/>
          </p:cNvSpPr>
          <p:nvPr>
            <p:ph type="body" idx="1"/>
          </p:nvPr>
        </p:nvSpPr>
        <p:spPr>
          <a:xfrm>
            <a:off x="836610" y="1690692"/>
            <a:ext cx="5157787" cy="408223"/>
          </a:xfrm>
        </p:spPr>
        <p:txBody>
          <a:bodyPr>
            <a:normAutofit lnSpcReduction="10000"/>
          </a:bodyPr>
          <a:lstStyle/>
          <a:p>
            <a:r>
              <a:rPr lang="en-US" dirty="0">
                <a:solidFill>
                  <a:schemeClr val="accent6">
                    <a:lumMod val="50000"/>
                  </a:schemeClr>
                </a:solidFill>
              </a:rPr>
              <a:t>Improvements</a:t>
            </a:r>
          </a:p>
        </p:txBody>
      </p:sp>
      <p:sp>
        <p:nvSpPr>
          <p:cNvPr id="5" name="Content Placeholder 4">
            <a:extLst>
              <a:ext uri="{FF2B5EF4-FFF2-40B4-BE49-F238E27FC236}">
                <a16:creationId xmlns:a16="http://schemas.microsoft.com/office/drawing/2014/main" id="{22C2DDB9-F3DE-4599-A2E8-5C39A4FE42CC}"/>
              </a:ext>
            </a:extLst>
          </p:cNvPr>
          <p:cNvSpPr>
            <a:spLocks noGrp="1"/>
          </p:cNvSpPr>
          <p:nvPr>
            <p:ph sz="half" idx="2"/>
          </p:nvPr>
        </p:nvSpPr>
        <p:spPr>
          <a:xfrm>
            <a:off x="836609" y="2122781"/>
            <a:ext cx="5157787" cy="3684588"/>
          </a:xfrm>
        </p:spPr>
        <p:txBody>
          <a:bodyPr/>
          <a:lstStyle/>
          <a:p>
            <a:r>
              <a:rPr lang="en-US" dirty="0">
                <a:solidFill>
                  <a:schemeClr val="accent6">
                    <a:lumMod val="50000"/>
                  </a:schemeClr>
                </a:solidFill>
              </a:rPr>
              <a:t>Non-Preemptive Multi-Task</a:t>
            </a:r>
          </a:p>
          <a:p>
            <a:r>
              <a:rPr lang="en-US" dirty="0">
                <a:solidFill>
                  <a:schemeClr val="accent6">
                    <a:lumMod val="50000"/>
                  </a:schemeClr>
                </a:solidFill>
              </a:rPr>
              <a:t>Conditional thread-level context switches for bundles</a:t>
            </a:r>
          </a:p>
          <a:p>
            <a:r>
              <a:rPr lang="en-US" dirty="0">
                <a:solidFill>
                  <a:schemeClr val="accent6">
                    <a:lumMod val="50000"/>
                  </a:schemeClr>
                </a:solidFill>
              </a:rPr>
              <a:t>From ILP to Polynomial WCETO Calculation</a:t>
            </a:r>
          </a:p>
          <a:p>
            <a:r>
              <a:rPr lang="en-US" dirty="0">
                <a:solidFill>
                  <a:schemeClr val="accent6">
                    <a:lumMod val="50000"/>
                  </a:schemeClr>
                </a:solidFill>
              </a:rPr>
              <a:t>Optimally Sized CFR Calculation</a:t>
            </a:r>
          </a:p>
          <a:p>
            <a:r>
              <a:rPr lang="en-US" dirty="0">
                <a:solidFill>
                  <a:schemeClr val="accent6">
                    <a:lumMod val="50000"/>
                  </a:schemeClr>
                </a:solidFill>
              </a:rPr>
              <a:t>RISCV</a:t>
            </a:r>
          </a:p>
          <a:p>
            <a:endParaRPr lang="en-US" dirty="0">
              <a:solidFill>
                <a:schemeClr val="accent6">
                  <a:lumMod val="50000"/>
                </a:schemeClr>
              </a:solidFill>
            </a:endParaRPr>
          </a:p>
        </p:txBody>
      </p:sp>
      <p:sp>
        <p:nvSpPr>
          <p:cNvPr id="6" name="Text Placeholder 5">
            <a:extLst>
              <a:ext uri="{FF2B5EF4-FFF2-40B4-BE49-F238E27FC236}">
                <a16:creationId xmlns:a16="http://schemas.microsoft.com/office/drawing/2014/main" id="{41FEB84A-7198-4DB4-A9FC-16B76F284834}"/>
              </a:ext>
            </a:extLst>
          </p:cNvPr>
          <p:cNvSpPr>
            <a:spLocks noGrp="1"/>
          </p:cNvSpPr>
          <p:nvPr>
            <p:ph type="body" sz="quarter" idx="3"/>
          </p:nvPr>
        </p:nvSpPr>
        <p:spPr>
          <a:xfrm>
            <a:off x="6169024" y="1688627"/>
            <a:ext cx="5183188" cy="408224"/>
          </a:xfrm>
        </p:spPr>
        <p:txBody>
          <a:bodyPr>
            <a:normAutofit lnSpcReduction="10000"/>
          </a:bodyPr>
          <a:lstStyle/>
          <a:p>
            <a:r>
              <a:rPr lang="en-US" dirty="0">
                <a:solidFill>
                  <a:schemeClr val="accent6">
                    <a:lumMod val="50000"/>
                  </a:schemeClr>
                </a:solidFill>
              </a:rPr>
              <a:t>Advancement</a:t>
            </a:r>
          </a:p>
        </p:txBody>
      </p:sp>
      <p:sp>
        <p:nvSpPr>
          <p:cNvPr id="7" name="Content Placeholder 6">
            <a:extLst>
              <a:ext uri="{FF2B5EF4-FFF2-40B4-BE49-F238E27FC236}">
                <a16:creationId xmlns:a16="http://schemas.microsoft.com/office/drawing/2014/main" id="{3630991C-A56B-4C6F-A418-0A9BDC9A0B49}"/>
              </a:ext>
            </a:extLst>
          </p:cNvPr>
          <p:cNvSpPr>
            <a:spLocks noGrp="1"/>
          </p:cNvSpPr>
          <p:nvPr>
            <p:ph sz="quarter" idx="4"/>
          </p:nvPr>
        </p:nvSpPr>
        <p:spPr>
          <a:xfrm>
            <a:off x="6165848" y="2098915"/>
            <a:ext cx="5183188" cy="3684588"/>
          </a:xfrm>
        </p:spPr>
        <p:txBody>
          <a:bodyPr/>
          <a:lstStyle/>
          <a:p>
            <a:r>
              <a:rPr lang="en-US" dirty="0">
                <a:solidFill>
                  <a:schemeClr val="accent6">
                    <a:lumMod val="50000"/>
                  </a:schemeClr>
                </a:solidFill>
              </a:rPr>
              <a:t>Fully Preemptive Multi-Task</a:t>
            </a:r>
          </a:p>
          <a:p>
            <a:r>
              <a:rPr lang="en-US" dirty="0">
                <a:solidFill>
                  <a:schemeClr val="accent6">
                    <a:lumMod val="50000"/>
                  </a:schemeClr>
                </a:solidFill>
              </a:rPr>
              <a:t>Physical Prototype</a:t>
            </a:r>
          </a:p>
          <a:p>
            <a:r>
              <a:rPr lang="en-US" dirty="0">
                <a:solidFill>
                  <a:schemeClr val="accent6">
                    <a:lumMod val="50000"/>
                  </a:schemeClr>
                </a:solidFill>
              </a:rPr>
              <a:t>Hierarchical Caches</a:t>
            </a:r>
          </a:p>
          <a:p>
            <a:r>
              <a:rPr lang="en-US" dirty="0">
                <a:solidFill>
                  <a:schemeClr val="accent6">
                    <a:lumMod val="50000"/>
                  </a:schemeClr>
                </a:solidFill>
              </a:rPr>
              <a:t>Associative Caches</a:t>
            </a:r>
          </a:p>
          <a:p>
            <a:pPr lvl="1"/>
            <a:r>
              <a:rPr lang="en-US" dirty="0">
                <a:solidFill>
                  <a:schemeClr val="accent6">
                    <a:lumMod val="50000"/>
                  </a:schemeClr>
                </a:solidFill>
              </a:rPr>
              <a:t>Replacement Policies</a:t>
            </a:r>
          </a:p>
          <a:p>
            <a:r>
              <a:rPr lang="en-US" dirty="0">
                <a:solidFill>
                  <a:schemeClr val="accent6">
                    <a:lumMod val="50000"/>
                  </a:schemeClr>
                </a:solidFill>
              </a:rPr>
              <a:t>Multi-Core</a:t>
            </a:r>
          </a:p>
          <a:p>
            <a:r>
              <a:rPr lang="en-US" dirty="0">
                <a:solidFill>
                  <a:schemeClr val="accent6">
                    <a:lumMod val="50000"/>
                  </a:schemeClr>
                </a:solidFill>
              </a:rPr>
              <a:t>Data Caches</a:t>
            </a:r>
          </a:p>
          <a:p>
            <a:endParaRPr lang="en-US" dirty="0">
              <a:solidFill>
                <a:schemeClr val="accent6">
                  <a:lumMod val="50000"/>
                </a:schemeClr>
              </a:solidFill>
            </a:endParaRPr>
          </a:p>
        </p:txBody>
      </p:sp>
      <p:sp>
        <p:nvSpPr>
          <p:cNvPr id="8" name="Slide Number Placeholder 7">
            <a:extLst>
              <a:ext uri="{FF2B5EF4-FFF2-40B4-BE49-F238E27FC236}">
                <a16:creationId xmlns:a16="http://schemas.microsoft.com/office/drawing/2014/main" id="{E356478F-DE7D-4B61-A794-64167E446EC2}"/>
              </a:ext>
            </a:extLst>
          </p:cNvPr>
          <p:cNvSpPr>
            <a:spLocks noGrp="1"/>
          </p:cNvSpPr>
          <p:nvPr>
            <p:ph type="sldNum" sz="quarter" idx="12"/>
          </p:nvPr>
        </p:nvSpPr>
        <p:spPr/>
        <p:txBody>
          <a:bodyPr/>
          <a:lstStyle/>
          <a:p>
            <a:fld id="{C0DF9C1F-DB74-1E4B-8839-30A600129FD3}" type="slidenum">
              <a:rPr lang="en-US" smtClean="0"/>
              <a:t>56</a:t>
            </a:fld>
            <a:endParaRPr lang="en-US"/>
          </a:p>
        </p:txBody>
      </p:sp>
    </p:spTree>
    <p:extLst>
      <p:ext uri="{BB962C8B-B14F-4D97-AF65-F5344CB8AC3E}">
        <p14:creationId xmlns:p14="http://schemas.microsoft.com/office/powerpoint/2010/main" val="4165091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DC95-22EB-489B-9AFE-E8242FE936B2}"/>
              </a:ext>
            </a:extLst>
          </p:cNvPr>
          <p:cNvSpPr>
            <a:spLocks noGrp="1"/>
          </p:cNvSpPr>
          <p:nvPr>
            <p:ph type="title"/>
          </p:nvPr>
        </p:nvSpPr>
        <p:spPr/>
        <p:txBody>
          <a:bodyPr/>
          <a:lstStyle/>
          <a:p>
            <a:r>
              <a:rPr lang="en-US" b="1" dirty="0">
                <a:solidFill>
                  <a:schemeClr val="accent6">
                    <a:lumMod val="50000"/>
                  </a:schemeClr>
                </a:solidFill>
                <a:latin typeface="+mn-lt"/>
              </a:rPr>
              <a:t>Dissertation Timeline</a:t>
            </a:r>
          </a:p>
        </p:txBody>
      </p:sp>
      <p:graphicFrame>
        <p:nvGraphicFramePr>
          <p:cNvPr id="7" name="Content Placeholder 6">
            <a:extLst>
              <a:ext uri="{FF2B5EF4-FFF2-40B4-BE49-F238E27FC236}">
                <a16:creationId xmlns:a16="http://schemas.microsoft.com/office/drawing/2014/main" id="{C446A937-1800-4C7D-AD1F-1567C66EB539}"/>
              </a:ext>
            </a:extLst>
          </p:cNvPr>
          <p:cNvGraphicFramePr>
            <a:graphicFrameLocks noGrp="1"/>
          </p:cNvGraphicFramePr>
          <p:nvPr>
            <p:ph idx="1"/>
            <p:extLst>
              <p:ext uri="{D42A27DB-BD31-4B8C-83A1-F6EECF244321}">
                <p14:modId xmlns:p14="http://schemas.microsoft.com/office/powerpoint/2010/main" val="2293717482"/>
              </p:ext>
            </p:extLst>
          </p:nvPr>
        </p:nvGraphicFramePr>
        <p:xfrm>
          <a:off x="822325" y="1592796"/>
          <a:ext cx="10515600" cy="3205480"/>
        </p:xfrm>
        <a:graphic>
          <a:graphicData uri="http://schemas.openxmlformats.org/drawingml/2006/table">
            <a:tbl>
              <a:tblPr firstRow="1" bandRow="1">
                <a:tableStyleId>{93296810-A885-4BE3-A3E7-6D5BEEA58F35}</a:tableStyleId>
              </a:tblPr>
              <a:tblGrid>
                <a:gridCol w="3329459">
                  <a:extLst>
                    <a:ext uri="{9D8B030D-6E8A-4147-A177-3AD203B41FA5}">
                      <a16:colId xmlns:a16="http://schemas.microsoft.com/office/drawing/2014/main" val="1703101744"/>
                    </a:ext>
                  </a:extLst>
                </a:gridCol>
                <a:gridCol w="2196244">
                  <a:extLst>
                    <a:ext uri="{9D8B030D-6E8A-4147-A177-3AD203B41FA5}">
                      <a16:colId xmlns:a16="http://schemas.microsoft.com/office/drawing/2014/main" val="1748068903"/>
                    </a:ext>
                  </a:extLst>
                </a:gridCol>
                <a:gridCol w="1224136">
                  <a:extLst>
                    <a:ext uri="{9D8B030D-6E8A-4147-A177-3AD203B41FA5}">
                      <a16:colId xmlns:a16="http://schemas.microsoft.com/office/drawing/2014/main" val="1190104569"/>
                    </a:ext>
                  </a:extLst>
                </a:gridCol>
                <a:gridCol w="1800200">
                  <a:extLst>
                    <a:ext uri="{9D8B030D-6E8A-4147-A177-3AD203B41FA5}">
                      <a16:colId xmlns:a16="http://schemas.microsoft.com/office/drawing/2014/main" val="2566308170"/>
                    </a:ext>
                  </a:extLst>
                </a:gridCol>
                <a:gridCol w="1965561">
                  <a:extLst>
                    <a:ext uri="{9D8B030D-6E8A-4147-A177-3AD203B41FA5}">
                      <a16:colId xmlns:a16="http://schemas.microsoft.com/office/drawing/2014/main" val="1931227542"/>
                    </a:ext>
                  </a:extLst>
                </a:gridCol>
              </a:tblGrid>
              <a:tr h="370840">
                <a:tc>
                  <a:txBody>
                    <a:bodyPr/>
                    <a:lstStyle/>
                    <a:p>
                      <a:r>
                        <a:rPr lang="en-US" dirty="0"/>
                        <a:t>Working Title</a:t>
                      </a:r>
                    </a:p>
                  </a:txBody>
                  <a:tcPr/>
                </a:tc>
                <a:tc>
                  <a:txBody>
                    <a:bodyPr/>
                    <a:lstStyle/>
                    <a:p>
                      <a:r>
                        <a:rPr lang="en-US" dirty="0"/>
                        <a:t>Venue</a:t>
                      </a:r>
                    </a:p>
                  </a:txBody>
                  <a:tcPr/>
                </a:tc>
                <a:tc>
                  <a:txBody>
                    <a:bodyPr/>
                    <a:lstStyle/>
                    <a:p>
                      <a:r>
                        <a:rPr lang="en-US" dirty="0"/>
                        <a:t>Effort</a:t>
                      </a:r>
                    </a:p>
                  </a:txBody>
                  <a:tcPr/>
                </a:tc>
                <a:tc>
                  <a:txBody>
                    <a:bodyPr/>
                    <a:lstStyle/>
                    <a:p>
                      <a:r>
                        <a:rPr lang="en-US" dirty="0"/>
                        <a:t>Submission Date</a:t>
                      </a:r>
                    </a:p>
                  </a:txBody>
                  <a:tcPr/>
                </a:tc>
                <a:tc>
                  <a:txBody>
                    <a:bodyPr/>
                    <a:lstStyle/>
                    <a:p>
                      <a:r>
                        <a:rPr lang="en-US" dirty="0"/>
                        <a:t>Publication Date</a:t>
                      </a:r>
                    </a:p>
                  </a:txBody>
                  <a:tcPr/>
                </a:tc>
                <a:extLst>
                  <a:ext uri="{0D108BD9-81ED-4DB2-BD59-A6C34878D82A}">
                    <a16:rowId xmlns:a16="http://schemas.microsoft.com/office/drawing/2014/main" val="2881629881"/>
                  </a:ext>
                </a:extLst>
              </a:tr>
              <a:tr h="370840">
                <a:tc>
                  <a: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EN-BUNDLE</a:t>
                      </a:r>
                      <a:r>
                        <a:rPr lang="en-US" dirty="0">
                          <a:solidFill>
                            <a:schemeClr val="accent6">
                              <a:lumMod val="50000"/>
                            </a:schemeClr>
                          </a:solidFill>
                        </a:rPr>
                        <a:t>: Non-Preemptive Multi-Threaded Multi-Task Cache Sharing</a:t>
                      </a:r>
                    </a:p>
                  </a:txBody>
                  <a:tcPr/>
                </a:tc>
                <a:tc>
                  <a:txBody>
                    <a:bodyPr/>
                    <a:lstStyle/>
                    <a:p>
                      <a:r>
                        <a:rPr lang="en-US" dirty="0">
                          <a:solidFill>
                            <a:schemeClr val="accent6">
                              <a:lumMod val="50000"/>
                            </a:schemeClr>
                          </a:solidFill>
                        </a:rPr>
                        <a:t>ECRTS 2019</a:t>
                      </a:r>
                    </a:p>
                  </a:txBody>
                  <a:tcPr/>
                </a:tc>
                <a:tc>
                  <a:txBody>
                    <a:bodyPr/>
                    <a:lstStyle/>
                    <a:p>
                      <a:r>
                        <a:rPr lang="en-US" dirty="0">
                          <a:solidFill>
                            <a:schemeClr val="accent6">
                              <a:lumMod val="50000"/>
                            </a:schemeClr>
                          </a:solidFill>
                        </a:rPr>
                        <a:t>2 Months</a:t>
                      </a:r>
                    </a:p>
                  </a:txBody>
                  <a:tcPr/>
                </a:tc>
                <a:tc>
                  <a:txBody>
                    <a:bodyPr/>
                    <a:lstStyle/>
                    <a:p>
                      <a:r>
                        <a:rPr lang="en-US" dirty="0">
                          <a:solidFill>
                            <a:schemeClr val="accent6">
                              <a:lumMod val="50000"/>
                            </a:schemeClr>
                          </a:solidFill>
                        </a:rPr>
                        <a:t>February 2019</a:t>
                      </a:r>
                    </a:p>
                  </a:txBody>
                  <a:tcPr/>
                </a:tc>
                <a:tc>
                  <a:txBody>
                    <a:bodyPr/>
                    <a:lstStyle/>
                    <a:p>
                      <a:r>
                        <a:rPr lang="en-US" dirty="0">
                          <a:solidFill>
                            <a:schemeClr val="accent6">
                              <a:lumMod val="50000"/>
                            </a:schemeClr>
                          </a:solidFill>
                        </a:rPr>
                        <a:t>April 2019</a:t>
                      </a:r>
                    </a:p>
                  </a:txBody>
                  <a:tcPr/>
                </a:tc>
                <a:extLst>
                  <a:ext uri="{0D108BD9-81ED-4DB2-BD59-A6C34878D82A}">
                    <a16:rowId xmlns:a16="http://schemas.microsoft.com/office/drawing/2014/main" val="172305006"/>
                  </a:ext>
                </a:extLst>
              </a:tr>
              <a:tr h="370840">
                <a:tc>
                  <a:txBody>
                    <a:bodyPr/>
                    <a:lstStyle/>
                    <a:p>
                      <a:r>
                        <a:rPr lang="en-US" dirty="0">
                          <a:solidFill>
                            <a:schemeClr val="accent6">
                              <a:lumMod val="50000"/>
                            </a:schemeClr>
                          </a:solidFill>
                        </a:rPr>
                        <a:t>Balancing Cache Reuse and Context Switches in </a:t>
                      </a:r>
                      <a:r>
                        <a:rPr lang="en-US" b="1" dirty="0">
                          <a:solidFill>
                            <a:schemeClr val="accent6">
                              <a:lumMod val="50000"/>
                            </a:schemeClr>
                          </a:solidFill>
                          <a:latin typeface="Courier New" panose="02070309020205020404" pitchFamily="49" charset="0"/>
                          <a:cs typeface="Courier New" panose="02070309020205020404" pitchFamily="49" charset="0"/>
                        </a:rPr>
                        <a:t>BUNDLEP</a:t>
                      </a:r>
                    </a:p>
                  </a:txBody>
                  <a:tcPr/>
                </a:tc>
                <a:tc>
                  <a:txBody>
                    <a:bodyPr/>
                    <a:lstStyle/>
                    <a:p>
                      <a:r>
                        <a:rPr lang="en-US" dirty="0">
                          <a:solidFill>
                            <a:schemeClr val="accent6">
                              <a:lumMod val="50000"/>
                            </a:schemeClr>
                          </a:solidFill>
                        </a:rPr>
                        <a:t>EMSOFT 2019</a:t>
                      </a:r>
                    </a:p>
                  </a:txBody>
                  <a:tcPr/>
                </a:tc>
                <a:tc>
                  <a:txBody>
                    <a:bodyPr/>
                    <a:lstStyle/>
                    <a:p>
                      <a:r>
                        <a:rPr lang="en-US" dirty="0">
                          <a:solidFill>
                            <a:schemeClr val="accent6">
                              <a:lumMod val="50000"/>
                            </a:schemeClr>
                          </a:solidFill>
                        </a:rPr>
                        <a:t>2 Months</a:t>
                      </a:r>
                    </a:p>
                  </a:txBody>
                  <a:tcPr/>
                </a:tc>
                <a:tc>
                  <a:txBody>
                    <a:bodyPr/>
                    <a:lstStyle/>
                    <a:p>
                      <a:r>
                        <a:rPr lang="en-US" dirty="0">
                          <a:solidFill>
                            <a:schemeClr val="accent6">
                              <a:lumMod val="50000"/>
                            </a:schemeClr>
                          </a:solidFill>
                        </a:rPr>
                        <a:t>March 2019</a:t>
                      </a:r>
                    </a:p>
                  </a:txBody>
                  <a:tcPr/>
                </a:tc>
                <a:tc>
                  <a:txBody>
                    <a:bodyPr/>
                    <a:lstStyle/>
                    <a:p>
                      <a:r>
                        <a:rPr lang="en-US" dirty="0">
                          <a:solidFill>
                            <a:schemeClr val="accent6">
                              <a:lumMod val="50000"/>
                            </a:schemeClr>
                          </a:solidFill>
                        </a:rPr>
                        <a:t>September 2019</a:t>
                      </a:r>
                    </a:p>
                  </a:txBody>
                  <a:tcPr/>
                </a:tc>
                <a:extLst>
                  <a:ext uri="{0D108BD9-81ED-4DB2-BD59-A6C34878D82A}">
                    <a16:rowId xmlns:a16="http://schemas.microsoft.com/office/drawing/2014/main" val="1423190376"/>
                  </a:ext>
                </a:extLst>
              </a:tr>
              <a:tr h="370840">
                <a:tc>
                  <a:txBody>
                    <a:bodyPr/>
                    <a:lstStyle/>
                    <a:p>
                      <a:r>
                        <a:rPr lang="en-US" b="1" dirty="0">
                          <a:solidFill>
                            <a:schemeClr val="accent6">
                              <a:lumMod val="50000"/>
                            </a:schemeClr>
                          </a:solidFill>
                          <a:latin typeface="Courier New" panose="02070309020205020404" pitchFamily="49" charset="0"/>
                          <a:cs typeface="Courier New" panose="02070309020205020404" pitchFamily="49" charset="0"/>
                        </a:rPr>
                        <a:t>BUNDLE-S</a:t>
                      </a:r>
                      <a:r>
                        <a:rPr lang="en-US" dirty="0">
                          <a:solidFill>
                            <a:schemeClr val="accent6">
                              <a:lumMod val="50000"/>
                            </a:schemeClr>
                          </a:solidFill>
                        </a:rPr>
                        <a:t>: Cache Reuse via Preemptive </a:t>
                      </a:r>
                      <a:r>
                        <a:rPr lang="en-US" b="1" dirty="0">
                          <a:solidFill>
                            <a:schemeClr val="accent6">
                              <a:lumMod val="50000"/>
                            </a:schemeClr>
                          </a:solidFill>
                          <a:latin typeface="Courier New" panose="02070309020205020404" pitchFamily="49" charset="0"/>
                          <a:cs typeface="Courier New" panose="02070309020205020404" pitchFamily="49" charset="0"/>
                        </a:rPr>
                        <a:t>BUNDLEP</a:t>
                      </a:r>
                      <a:r>
                        <a:rPr lang="en-US" dirty="0">
                          <a:solidFill>
                            <a:schemeClr val="accent6">
                              <a:lumMod val="50000"/>
                            </a:schemeClr>
                          </a:solidFill>
                        </a:rPr>
                        <a:t> Scheduling</a:t>
                      </a:r>
                    </a:p>
                  </a:txBody>
                  <a:tcPr/>
                </a:tc>
                <a:tc>
                  <a:txBody>
                    <a:bodyPr/>
                    <a:lstStyle/>
                    <a:p>
                      <a:r>
                        <a:rPr lang="en-US" dirty="0">
                          <a:solidFill>
                            <a:schemeClr val="accent6">
                              <a:lumMod val="50000"/>
                            </a:schemeClr>
                          </a:solidFill>
                        </a:rPr>
                        <a:t>RTSS 2019</a:t>
                      </a:r>
                    </a:p>
                  </a:txBody>
                  <a:tcPr/>
                </a:tc>
                <a:tc>
                  <a:txBody>
                    <a:bodyPr/>
                    <a:lstStyle/>
                    <a:p>
                      <a:r>
                        <a:rPr lang="en-US" dirty="0">
                          <a:solidFill>
                            <a:schemeClr val="accent6">
                              <a:lumMod val="50000"/>
                            </a:schemeClr>
                          </a:solidFill>
                        </a:rPr>
                        <a:t>3 Months</a:t>
                      </a:r>
                    </a:p>
                  </a:txBody>
                  <a:tcPr/>
                </a:tc>
                <a:tc>
                  <a:txBody>
                    <a:bodyPr/>
                    <a:lstStyle/>
                    <a:p>
                      <a:r>
                        <a:rPr lang="en-US" dirty="0">
                          <a:solidFill>
                            <a:schemeClr val="accent6">
                              <a:lumMod val="50000"/>
                            </a:schemeClr>
                          </a:solidFill>
                        </a:rPr>
                        <a:t>May 2019</a:t>
                      </a:r>
                    </a:p>
                  </a:txBody>
                  <a:tcPr/>
                </a:tc>
                <a:tc>
                  <a:txBody>
                    <a:bodyPr/>
                    <a:lstStyle/>
                    <a:p>
                      <a:r>
                        <a:rPr lang="en-US" dirty="0">
                          <a:solidFill>
                            <a:schemeClr val="accent6">
                              <a:lumMod val="50000"/>
                            </a:schemeClr>
                          </a:solidFill>
                        </a:rPr>
                        <a:t>December 2019</a:t>
                      </a:r>
                    </a:p>
                    <a:p>
                      <a:endParaRPr lang="en-US" dirty="0">
                        <a:solidFill>
                          <a:schemeClr val="accent6">
                            <a:lumMod val="50000"/>
                          </a:schemeClr>
                        </a:solidFill>
                      </a:endParaRPr>
                    </a:p>
                  </a:txBody>
                  <a:tcPr/>
                </a:tc>
                <a:extLst>
                  <a:ext uri="{0D108BD9-81ED-4DB2-BD59-A6C34878D82A}">
                    <a16:rowId xmlns:a16="http://schemas.microsoft.com/office/drawing/2014/main" val="3723294000"/>
                  </a:ext>
                </a:extLst>
              </a:tr>
              <a:tr h="370840">
                <a:tc>
                  <a:txBody>
                    <a:bodyPr/>
                    <a:lstStyle/>
                    <a:p>
                      <a:r>
                        <a:rPr lang="en-US" dirty="0">
                          <a:solidFill>
                            <a:schemeClr val="accent6">
                              <a:lumMod val="50000"/>
                            </a:schemeClr>
                          </a:solidFill>
                        </a:rPr>
                        <a:t>Dissertation Defense</a:t>
                      </a:r>
                    </a:p>
                  </a:txBody>
                  <a:tcPr/>
                </a:tc>
                <a:tc>
                  <a:txBody>
                    <a:bodyPr/>
                    <a:lstStyle/>
                    <a:p>
                      <a:r>
                        <a:rPr lang="en-US" dirty="0">
                          <a:solidFill>
                            <a:schemeClr val="accent6">
                              <a:lumMod val="50000"/>
                            </a:schemeClr>
                          </a:solidFill>
                        </a:rPr>
                        <a:t>Wayne State University</a:t>
                      </a:r>
                    </a:p>
                  </a:txBody>
                  <a:tcPr/>
                </a:tc>
                <a:tc>
                  <a:txBody>
                    <a:bodyPr/>
                    <a:lstStyle/>
                    <a:p>
                      <a:r>
                        <a:rPr lang="en-US" dirty="0">
                          <a:solidFill>
                            <a:schemeClr val="accent6">
                              <a:lumMod val="50000"/>
                            </a:schemeClr>
                          </a:solidFill>
                        </a:rPr>
                        <a:t>2 Months</a:t>
                      </a:r>
                    </a:p>
                  </a:txBody>
                  <a:tcPr/>
                </a:tc>
                <a:tc>
                  <a:txBody>
                    <a:bodyPr/>
                    <a:lstStyle/>
                    <a:p>
                      <a:r>
                        <a:rPr lang="en-US" dirty="0">
                          <a:solidFill>
                            <a:schemeClr val="accent6">
                              <a:lumMod val="50000"/>
                            </a:schemeClr>
                          </a:solidFill>
                        </a:rPr>
                        <a:t>June 2019</a:t>
                      </a:r>
                    </a:p>
                  </a:txBody>
                  <a:tcPr/>
                </a:tc>
                <a:tc>
                  <a:txBody>
                    <a:bodyPr/>
                    <a:lstStyle/>
                    <a:p>
                      <a:endParaRPr lang="en-US" dirty="0">
                        <a:solidFill>
                          <a:schemeClr val="accent6">
                            <a:lumMod val="50000"/>
                          </a:schemeClr>
                        </a:solidFill>
                      </a:endParaRPr>
                    </a:p>
                  </a:txBody>
                  <a:tcPr/>
                </a:tc>
                <a:extLst>
                  <a:ext uri="{0D108BD9-81ED-4DB2-BD59-A6C34878D82A}">
                    <a16:rowId xmlns:a16="http://schemas.microsoft.com/office/drawing/2014/main" val="1471873009"/>
                  </a:ext>
                </a:extLst>
              </a:tr>
            </a:tbl>
          </a:graphicData>
        </a:graphic>
      </p:graphicFrame>
      <p:sp>
        <p:nvSpPr>
          <p:cNvPr id="4" name="Slide Number Placeholder 3">
            <a:extLst>
              <a:ext uri="{FF2B5EF4-FFF2-40B4-BE49-F238E27FC236}">
                <a16:creationId xmlns:a16="http://schemas.microsoft.com/office/drawing/2014/main" id="{DAAF7768-6B40-4582-A6CA-0DB984C64838}"/>
              </a:ext>
            </a:extLst>
          </p:cNvPr>
          <p:cNvSpPr>
            <a:spLocks noGrp="1"/>
          </p:cNvSpPr>
          <p:nvPr>
            <p:ph type="sldNum" sz="quarter" idx="12"/>
          </p:nvPr>
        </p:nvSpPr>
        <p:spPr/>
        <p:txBody>
          <a:bodyPr/>
          <a:lstStyle/>
          <a:p>
            <a:fld id="{C0DF9C1F-DB74-1E4B-8839-30A600129FD3}" type="slidenum">
              <a:rPr lang="en-US" smtClean="0"/>
              <a:t>57</a:t>
            </a:fld>
            <a:endParaRPr lang="en-US"/>
          </a:p>
        </p:txBody>
      </p:sp>
    </p:spTree>
    <p:extLst>
      <p:ext uri="{BB962C8B-B14F-4D97-AF65-F5344CB8AC3E}">
        <p14:creationId xmlns:p14="http://schemas.microsoft.com/office/powerpoint/2010/main" val="2545866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E7B47-B698-4C40-94C8-9E13AD3DE834}"/>
              </a:ext>
            </a:extLst>
          </p:cNvPr>
          <p:cNvSpPr>
            <a:spLocks noGrp="1"/>
          </p:cNvSpPr>
          <p:nvPr>
            <p:ph type="title"/>
          </p:nvPr>
        </p:nvSpPr>
        <p:spPr/>
        <p:txBody>
          <a:bodyPr/>
          <a:lstStyle/>
          <a:p>
            <a:r>
              <a:rPr lang="en-US" b="1" dirty="0">
                <a:solidFill>
                  <a:schemeClr val="accent6">
                    <a:lumMod val="50000"/>
                  </a:schemeClr>
                </a:solidFill>
                <a:latin typeface="+mn-lt"/>
              </a:rPr>
              <a:t>Publications</a:t>
            </a:r>
          </a:p>
        </p:txBody>
      </p:sp>
      <p:sp>
        <p:nvSpPr>
          <p:cNvPr id="3" name="Content Placeholder 2">
            <a:extLst>
              <a:ext uri="{FF2B5EF4-FFF2-40B4-BE49-F238E27FC236}">
                <a16:creationId xmlns:a16="http://schemas.microsoft.com/office/drawing/2014/main" id="{BDF68011-50CB-4760-AE17-0CFC1E354FC2}"/>
              </a:ext>
            </a:extLst>
          </p:cNvPr>
          <p:cNvSpPr>
            <a:spLocks noGrp="1"/>
          </p:cNvSpPr>
          <p:nvPr>
            <p:ph idx="1"/>
          </p:nvPr>
        </p:nvSpPr>
        <p:spPr>
          <a:xfrm>
            <a:off x="838200" y="1484784"/>
            <a:ext cx="10515600" cy="4351338"/>
          </a:xfrm>
        </p:spPr>
        <p:txBody>
          <a:bodyPr>
            <a:noAutofit/>
          </a:bodyPr>
          <a:lstStyle/>
          <a:p>
            <a:r>
              <a:rPr lang="en-US" sz="2000" b="1" dirty="0">
                <a:solidFill>
                  <a:schemeClr val="accent6">
                    <a:lumMod val="50000"/>
                  </a:schemeClr>
                </a:solidFill>
              </a:rPr>
              <a:t>Corey Tessler</a:t>
            </a:r>
            <a:r>
              <a:rPr lang="en-US" sz="2000" dirty="0">
                <a:solidFill>
                  <a:schemeClr val="accent6">
                    <a:lumMod val="50000"/>
                  </a:schemeClr>
                </a:solidFill>
              </a:rPr>
              <a:t>, Nathan Fisher. </a:t>
            </a:r>
            <a:r>
              <a:rPr lang="en-US" sz="2000" b="1" dirty="0">
                <a:solidFill>
                  <a:schemeClr val="accent6">
                    <a:lumMod val="50000"/>
                  </a:schemeClr>
                </a:solidFill>
                <a:latin typeface="Courier New" panose="02070309020205020404" pitchFamily="49" charset="0"/>
                <a:cs typeface="Courier New" panose="02070309020205020404" pitchFamily="49" charset="0"/>
              </a:rPr>
              <a:t>BUNDLEP</a:t>
            </a:r>
            <a:r>
              <a:rPr lang="en-US" sz="2000" dirty="0">
                <a:solidFill>
                  <a:schemeClr val="accent6">
                    <a:lumMod val="50000"/>
                  </a:schemeClr>
                </a:solidFill>
              </a:rPr>
              <a:t>: Prioritizing Conflict Free Regions in </a:t>
            </a:r>
            <a:r>
              <a:rPr lang="en-US" sz="2000" dirty="0" err="1">
                <a:solidFill>
                  <a:schemeClr val="accent6">
                    <a:lumMod val="50000"/>
                  </a:schemeClr>
                </a:solidFill>
              </a:rPr>
              <a:t>MultiThreaded</a:t>
            </a:r>
            <a:r>
              <a:rPr lang="en-US" sz="2000" dirty="0">
                <a:solidFill>
                  <a:schemeClr val="accent6">
                    <a:lumMod val="50000"/>
                  </a:schemeClr>
                </a:solidFill>
              </a:rPr>
              <a:t> Programs to Improve Cache Reuse, </a:t>
            </a:r>
            <a:r>
              <a:rPr lang="en-US" sz="2000" i="1" dirty="0">
                <a:solidFill>
                  <a:schemeClr val="accent6">
                    <a:lumMod val="50000"/>
                  </a:schemeClr>
                </a:solidFill>
              </a:rPr>
              <a:t>Proceedings of IEEE Real-Time Systems Symposium (RTSS)</a:t>
            </a:r>
            <a:r>
              <a:rPr lang="en-US" sz="2000" dirty="0">
                <a:solidFill>
                  <a:schemeClr val="accent6">
                    <a:lumMod val="50000"/>
                  </a:schemeClr>
                </a:solidFill>
              </a:rPr>
              <a:t>, Nashville, Tennessee, 2018. </a:t>
            </a:r>
          </a:p>
          <a:p>
            <a:r>
              <a:rPr lang="en-US" sz="2000" b="1" dirty="0">
                <a:solidFill>
                  <a:schemeClr val="accent6">
                    <a:lumMod val="50000"/>
                  </a:schemeClr>
                </a:solidFill>
              </a:rPr>
              <a:t>Corey Tessler</a:t>
            </a:r>
            <a:r>
              <a:rPr lang="en-US" sz="2000" dirty="0">
                <a:solidFill>
                  <a:schemeClr val="accent6">
                    <a:lumMod val="50000"/>
                  </a:schemeClr>
                </a:solidFill>
              </a:rPr>
              <a:t>, </a:t>
            </a:r>
            <a:r>
              <a:rPr lang="en-US" sz="2000" dirty="0" err="1">
                <a:solidFill>
                  <a:schemeClr val="accent6">
                    <a:lumMod val="50000"/>
                  </a:schemeClr>
                </a:solidFill>
              </a:rPr>
              <a:t>Gedare</a:t>
            </a:r>
            <a:r>
              <a:rPr lang="en-US" sz="2000" dirty="0">
                <a:solidFill>
                  <a:schemeClr val="accent6">
                    <a:lumMod val="50000"/>
                  </a:schemeClr>
                </a:solidFill>
              </a:rPr>
              <a:t> Bloom, Nathan Fisher. Work-in-Progress: Reducing Cache Conflicts via Interrupts and </a:t>
            </a:r>
            <a:r>
              <a:rPr lang="en-US" sz="2000" b="1" dirty="0">
                <a:solidFill>
                  <a:schemeClr val="accent6">
                    <a:lumMod val="50000"/>
                  </a:schemeClr>
                </a:solidFill>
                <a:latin typeface="Courier New" panose="02070309020205020404" pitchFamily="49" charset="0"/>
                <a:cs typeface="Courier New" panose="02070309020205020404" pitchFamily="49" charset="0"/>
              </a:rPr>
              <a:t>BUNDLE</a:t>
            </a:r>
            <a:r>
              <a:rPr lang="en-US" sz="2000" dirty="0">
                <a:solidFill>
                  <a:schemeClr val="accent6">
                    <a:lumMod val="50000"/>
                  </a:schemeClr>
                </a:solidFill>
              </a:rPr>
              <a:t> Scheduling, </a:t>
            </a:r>
            <a:r>
              <a:rPr lang="en-US" sz="2000" i="1" dirty="0">
                <a:solidFill>
                  <a:schemeClr val="accent6">
                    <a:lumMod val="50000"/>
                  </a:schemeClr>
                </a:solidFill>
              </a:rPr>
              <a:t>Proceedings of IEEE Real-Time and Embedded Technology and Applications Symposium (RTAS)</a:t>
            </a:r>
            <a:r>
              <a:rPr lang="en-US" sz="2000" dirty="0">
                <a:solidFill>
                  <a:schemeClr val="accent6">
                    <a:lumMod val="50000"/>
                  </a:schemeClr>
                </a:solidFill>
              </a:rPr>
              <a:t>, Vienna</a:t>
            </a:r>
            <a:r>
              <a:rPr lang="en-US" sz="2000">
                <a:solidFill>
                  <a:schemeClr val="accent6">
                    <a:lumMod val="50000"/>
                  </a:schemeClr>
                </a:solidFill>
              </a:rPr>
              <a:t>, Austria</a:t>
            </a:r>
            <a:r>
              <a:rPr lang="en-US" sz="2000" dirty="0">
                <a:solidFill>
                  <a:schemeClr val="accent6">
                    <a:lumMod val="50000"/>
                  </a:schemeClr>
                </a:solidFill>
              </a:rPr>
              <a:t>, 2017. </a:t>
            </a:r>
          </a:p>
          <a:p>
            <a:r>
              <a:rPr lang="en-US" sz="2000" b="1" dirty="0">
                <a:solidFill>
                  <a:schemeClr val="accent6">
                    <a:lumMod val="50000"/>
                  </a:schemeClr>
                </a:solidFill>
              </a:rPr>
              <a:t>Corey Tessler</a:t>
            </a:r>
            <a:r>
              <a:rPr lang="en-US" sz="2000" dirty="0">
                <a:solidFill>
                  <a:schemeClr val="accent6">
                    <a:lumMod val="50000"/>
                  </a:schemeClr>
                </a:solidFill>
              </a:rPr>
              <a:t>, Nathan Fisher. </a:t>
            </a:r>
            <a:r>
              <a:rPr lang="en-US" sz="2000" b="1" dirty="0">
                <a:solidFill>
                  <a:schemeClr val="accent6">
                    <a:lumMod val="50000"/>
                  </a:schemeClr>
                </a:solidFill>
                <a:latin typeface="Courier New" panose="02070309020205020404" pitchFamily="49" charset="0"/>
                <a:cs typeface="Courier New" panose="02070309020205020404" pitchFamily="49" charset="0"/>
              </a:rPr>
              <a:t>BUNDLE</a:t>
            </a:r>
            <a:r>
              <a:rPr lang="en-US" sz="2000" dirty="0">
                <a:solidFill>
                  <a:schemeClr val="accent6">
                    <a:lumMod val="50000"/>
                  </a:schemeClr>
                </a:solidFill>
              </a:rPr>
              <a:t>: Real-Time Multi-Threaded Scheduling to Reduce Cache Contention, </a:t>
            </a:r>
            <a:r>
              <a:rPr lang="en-US" sz="2000" i="1" dirty="0">
                <a:solidFill>
                  <a:schemeClr val="accent6">
                    <a:lumMod val="50000"/>
                  </a:schemeClr>
                </a:solidFill>
              </a:rPr>
              <a:t>Proceedings of IEEE Real-Time Systems Symposium (RTSS)</a:t>
            </a:r>
            <a:r>
              <a:rPr lang="en-US" sz="2000" dirty="0">
                <a:solidFill>
                  <a:schemeClr val="accent6">
                    <a:lumMod val="50000"/>
                  </a:schemeClr>
                </a:solidFill>
              </a:rPr>
              <a:t>, Porto, Portugal, 2016. </a:t>
            </a:r>
          </a:p>
          <a:p>
            <a:r>
              <a:rPr lang="en-US" sz="2000" dirty="0">
                <a:solidFill>
                  <a:schemeClr val="accent6">
                    <a:lumMod val="50000"/>
                  </a:schemeClr>
                </a:solidFill>
              </a:rPr>
              <a:t>John </a:t>
            </a:r>
            <a:r>
              <a:rPr lang="en-US" sz="2000" dirty="0" err="1">
                <a:solidFill>
                  <a:schemeClr val="accent6">
                    <a:lumMod val="50000"/>
                  </a:schemeClr>
                </a:solidFill>
              </a:rPr>
              <a:t>Cavicchio</a:t>
            </a:r>
            <a:r>
              <a:rPr lang="en-US" sz="2000" dirty="0">
                <a:solidFill>
                  <a:schemeClr val="accent6">
                    <a:lumMod val="50000"/>
                  </a:schemeClr>
                </a:solidFill>
              </a:rPr>
              <a:t>, </a:t>
            </a:r>
            <a:r>
              <a:rPr lang="en-US" sz="2000" b="1" dirty="0">
                <a:solidFill>
                  <a:schemeClr val="accent6">
                    <a:lumMod val="50000"/>
                  </a:schemeClr>
                </a:solidFill>
              </a:rPr>
              <a:t>Corey Tessler</a:t>
            </a:r>
            <a:r>
              <a:rPr lang="en-US" sz="2000" dirty="0">
                <a:solidFill>
                  <a:schemeClr val="accent6">
                    <a:lumMod val="50000"/>
                  </a:schemeClr>
                </a:solidFill>
              </a:rPr>
              <a:t>, Nathan Fisher. Minimizing Cache Overhead via Loaded Cache Blocks and Preemption Placement, </a:t>
            </a:r>
            <a:r>
              <a:rPr lang="en-US" sz="2000" i="1" dirty="0">
                <a:solidFill>
                  <a:schemeClr val="accent6">
                    <a:lumMod val="50000"/>
                  </a:schemeClr>
                </a:solidFill>
              </a:rPr>
              <a:t>Proceedings of </a:t>
            </a:r>
            <a:r>
              <a:rPr lang="en-US" sz="2000" i="1" dirty="0" err="1">
                <a:solidFill>
                  <a:schemeClr val="accent6">
                    <a:lumMod val="50000"/>
                  </a:schemeClr>
                </a:solidFill>
              </a:rPr>
              <a:t>Euromicro</a:t>
            </a:r>
            <a:r>
              <a:rPr lang="en-US" sz="2000" i="1" dirty="0">
                <a:solidFill>
                  <a:schemeClr val="accent6">
                    <a:lumMod val="50000"/>
                  </a:schemeClr>
                </a:solidFill>
              </a:rPr>
              <a:t> Conference on Real-Time Systems (ECRTS)</a:t>
            </a:r>
            <a:r>
              <a:rPr lang="en-US" sz="2000" dirty="0">
                <a:solidFill>
                  <a:schemeClr val="accent6">
                    <a:lumMod val="50000"/>
                  </a:schemeClr>
                </a:solidFill>
              </a:rPr>
              <a:t>, Lund, Sweden, 2015.</a:t>
            </a:r>
          </a:p>
        </p:txBody>
      </p:sp>
      <p:sp>
        <p:nvSpPr>
          <p:cNvPr id="5" name="Slide Number Placeholder 4">
            <a:extLst>
              <a:ext uri="{FF2B5EF4-FFF2-40B4-BE49-F238E27FC236}">
                <a16:creationId xmlns:a16="http://schemas.microsoft.com/office/drawing/2014/main" id="{C753C3BF-C6E9-48F8-A948-556CFEF846A3}"/>
              </a:ext>
            </a:extLst>
          </p:cNvPr>
          <p:cNvSpPr>
            <a:spLocks noGrp="1"/>
          </p:cNvSpPr>
          <p:nvPr>
            <p:ph type="sldNum" sz="quarter" idx="12"/>
          </p:nvPr>
        </p:nvSpPr>
        <p:spPr/>
        <p:txBody>
          <a:bodyPr/>
          <a:lstStyle/>
          <a:p>
            <a:fld id="{C0DF9C1F-DB74-1E4B-8839-30A600129FD3}" type="slidenum">
              <a:rPr lang="en-US" smtClean="0"/>
              <a:t>58</a:t>
            </a:fld>
            <a:endParaRPr lang="en-US"/>
          </a:p>
        </p:txBody>
      </p:sp>
    </p:spTree>
    <p:extLst>
      <p:ext uri="{BB962C8B-B14F-4D97-AF65-F5344CB8AC3E}">
        <p14:creationId xmlns:p14="http://schemas.microsoft.com/office/powerpoint/2010/main" val="2637215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37F86-7FC7-43DE-B539-12CC69AFC9C7}"/>
              </a:ext>
            </a:extLst>
          </p:cNvPr>
          <p:cNvSpPr>
            <a:spLocks noGrp="1"/>
          </p:cNvSpPr>
          <p:nvPr>
            <p:ph type="title"/>
          </p:nvPr>
        </p:nvSpPr>
        <p:spPr>
          <a:xfrm>
            <a:off x="838200" y="692696"/>
            <a:ext cx="10515600" cy="759615"/>
          </a:xfrm>
        </p:spPr>
        <p:txBody>
          <a:bodyPr/>
          <a:lstStyle/>
          <a:p>
            <a:r>
              <a:rPr lang="en-US" b="1" dirty="0">
                <a:solidFill>
                  <a:schemeClr val="accent6">
                    <a:lumMod val="50000"/>
                  </a:schemeClr>
                </a:solidFill>
                <a:latin typeface="+mn-lt"/>
              </a:rPr>
              <a:t>Related (Independent) Works</a:t>
            </a:r>
            <a:endParaRPr lang="en-US" dirty="0">
              <a:latin typeface="+mn-lt"/>
            </a:endParaRPr>
          </a:p>
        </p:txBody>
      </p:sp>
      <p:sp>
        <p:nvSpPr>
          <p:cNvPr id="7" name="Text Placeholder 2">
            <a:extLst>
              <a:ext uri="{FF2B5EF4-FFF2-40B4-BE49-F238E27FC236}">
                <a16:creationId xmlns:a16="http://schemas.microsoft.com/office/drawing/2014/main" id="{A3FA8C73-4F7E-4FD9-833F-32ABDF031927}"/>
              </a:ext>
            </a:extLst>
          </p:cNvPr>
          <p:cNvSpPr>
            <a:spLocks noGrp="1"/>
          </p:cNvSpPr>
          <p:nvPr>
            <p:ph idx="1"/>
          </p:nvPr>
        </p:nvSpPr>
        <p:spPr>
          <a:xfrm>
            <a:off x="825254" y="1460111"/>
            <a:ext cx="5400555" cy="1265391"/>
          </a:xfrm>
        </p:spPr>
        <p:txBody>
          <a:bodyPr anchor="ctr">
            <a:normAutofit/>
          </a:bodyPr>
          <a:lstStyle/>
          <a:p>
            <a:pPr marL="0" indent="0">
              <a:buNone/>
            </a:pPr>
            <a:r>
              <a:rPr lang="en-US" sz="2400" b="1" dirty="0">
                <a:solidFill>
                  <a:schemeClr val="accent6">
                    <a:lumMod val="50000"/>
                  </a:schemeClr>
                </a:solidFill>
              </a:rPr>
              <a:t>Models with Separate WCET</a:t>
            </a:r>
          </a:p>
          <a:p>
            <a:r>
              <a:rPr lang="en-US" sz="2000" dirty="0">
                <a:solidFill>
                  <a:schemeClr val="accent6">
                    <a:lumMod val="50000"/>
                  </a:schemeClr>
                </a:solidFill>
              </a:rPr>
              <a:t>Base: Liu, </a:t>
            </a:r>
            <a:r>
              <a:rPr lang="en-US" sz="2000" dirty="0" err="1">
                <a:solidFill>
                  <a:schemeClr val="accent6">
                    <a:lumMod val="50000"/>
                  </a:schemeClr>
                </a:solidFill>
              </a:rPr>
              <a:t>Layland</a:t>
            </a:r>
            <a:r>
              <a:rPr lang="en-US" sz="2000" dirty="0">
                <a:solidFill>
                  <a:schemeClr val="accent6">
                    <a:lumMod val="50000"/>
                  </a:schemeClr>
                </a:solidFill>
              </a:rPr>
              <a:t>. ACM 1973</a:t>
            </a:r>
          </a:p>
          <a:p>
            <a:r>
              <a:rPr lang="en-US" sz="2000" dirty="0">
                <a:solidFill>
                  <a:schemeClr val="accent6">
                    <a:lumMod val="50000"/>
                  </a:schemeClr>
                </a:solidFill>
              </a:rPr>
              <a:t>Fork-Join: Sun et al. ACM 2016</a:t>
            </a:r>
          </a:p>
        </p:txBody>
      </p:sp>
      <p:sp>
        <p:nvSpPr>
          <p:cNvPr id="37" name="Text Placeholder 2">
            <a:extLst>
              <a:ext uri="{FF2B5EF4-FFF2-40B4-BE49-F238E27FC236}">
                <a16:creationId xmlns:a16="http://schemas.microsoft.com/office/drawing/2014/main" id="{34FC013B-7806-4936-9571-8A7844C5DBEB}"/>
              </a:ext>
            </a:extLst>
          </p:cNvPr>
          <p:cNvSpPr txBox="1">
            <a:spLocks/>
          </p:cNvSpPr>
          <p:nvPr/>
        </p:nvSpPr>
        <p:spPr>
          <a:xfrm>
            <a:off x="5424870" y="1390805"/>
            <a:ext cx="5941876" cy="2295474"/>
          </a:xfrm>
          <a:prstGeom prst="rect">
            <a:avLst/>
          </a:prstGeom>
        </p:spPr>
        <p:txBody>
          <a:bodyPr vert="horz" lIns="91440" tIns="45720" rIns="91440" bIns="45720" rtlCol="0" anchor="ctr">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4400" b="1" dirty="0">
                <a:solidFill>
                  <a:schemeClr val="accent6">
                    <a:lumMod val="50000"/>
                  </a:schemeClr>
                </a:solidFill>
              </a:rPr>
              <a:t>Negative Cache Interactions</a:t>
            </a:r>
          </a:p>
          <a:p>
            <a:r>
              <a:rPr lang="en-US" sz="3600" dirty="0">
                <a:solidFill>
                  <a:schemeClr val="accent6">
                    <a:lumMod val="50000"/>
                  </a:schemeClr>
                </a:solidFill>
              </a:rPr>
              <a:t>Concurrent: </a:t>
            </a:r>
            <a:r>
              <a:rPr lang="en-US" sz="3600" dirty="0" err="1">
                <a:solidFill>
                  <a:schemeClr val="accent6">
                    <a:lumMod val="50000"/>
                  </a:schemeClr>
                </a:solidFill>
              </a:rPr>
              <a:t>Sunhendra</a:t>
            </a:r>
            <a:r>
              <a:rPr lang="en-US" sz="3600" dirty="0">
                <a:solidFill>
                  <a:schemeClr val="accent6">
                    <a:lumMod val="50000"/>
                  </a:schemeClr>
                </a:solidFill>
              </a:rPr>
              <a:t> et al. RTSS 2009</a:t>
            </a:r>
          </a:p>
          <a:p>
            <a:r>
              <a:rPr lang="en-US" sz="3600" dirty="0">
                <a:solidFill>
                  <a:schemeClr val="accent6">
                    <a:lumMod val="50000"/>
                  </a:schemeClr>
                </a:solidFill>
              </a:rPr>
              <a:t>Concurrent: </a:t>
            </a:r>
            <a:r>
              <a:rPr lang="en-US" sz="3600" dirty="0" err="1">
                <a:solidFill>
                  <a:schemeClr val="accent6">
                    <a:lumMod val="50000"/>
                  </a:schemeClr>
                </a:solidFill>
              </a:rPr>
              <a:t>Mittermayr</a:t>
            </a:r>
            <a:r>
              <a:rPr lang="en-US" sz="3600" dirty="0">
                <a:solidFill>
                  <a:schemeClr val="accent6">
                    <a:lumMod val="50000"/>
                  </a:schemeClr>
                </a:solidFill>
              </a:rPr>
              <a:t>, </a:t>
            </a:r>
            <a:r>
              <a:rPr lang="en-US" sz="3600" dirty="0" err="1">
                <a:solidFill>
                  <a:schemeClr val="accent6">
                    <a:lumMod val="50000"/>
                  </a:schemeClr>
                </a:solidFill>
              </a:rPr>
              <a:t>Blieberg</a:t>
            </a:r>
            <a:r>
              <a:rPr lang="en-US" sz="3600" dirty="0">
                <a:solidFill>
                  <a:schemeClr val="accent6">
                    <a:lumMod val="50000"/>
                  </a:schemeClr>
                </a:solidFill>
              </a:rPr>
              <a:t>. </a:t>
            </a:r>
            <a:r>
              <a:rPr lang="en-US" sz="3600" dirty="0" err="1">
                <a:solidFill>
                  <a:schemeClr val="accent6">
                    <a:lumMod val="50000"/>
                  </a:schemeClr>
                </a:solidFill>
              </a:rPr>
              <a:t>OASIcs</a:t>
            </a:r>
            <a:r>
              <a:rPr lang="en-US" sz="3600" dirty="0">
                <a:solidFill>
                  <a:schemeClr val="accent6">
                    <a:lumMod val="50000"/>
                  </a:schemeClr>
                </a:solidFill>
              </a:rPr>
              <a:t> 2012</a:t>
            </a:r>
          </a:p>
          <a:p>
            <a:r>
              <a:rPr lang="en-US" sz="3600" dirty="0">
                <a:solidFill>
                  <a:schemeClr val="accent6">
                    <a:lumMod val="50000"/>
                  </a:schemeClr>
                </a:solidFill>
              </a:rPr>
              <a:t>CRPD: Lee et al. IEEE Trans. on </a:t>
            </a:r>
            <a:r>
              <a:rPr lang="en-US" sz="3600" dirty="0" err="1">
                <a:solidFill>
                  <a:schemeClr val="accent6">
                    <a:lumMod val="50000"/>
                  </a:schemeClr>
                </a:solidFill>
              </a:rPr>
              <a:t>Comput</a:t>
            </a:r>
            <a:r>
              <a:rPr lang="en-US" sz="3600" dirty="0">
                <a:solidFill>
                  <a:schemeClr val="accent6">
                    <a:lumMod val="50000"/>
                  </a:schemeClr>
                </a:solidFill>
              </a:rPr>
              <a:t>. 1998</a:t>
            </a:r>
          </a:p>
          <a:p>
            <a:r>
              <a:rPr lang="en-US" sz="3600" dirty="0">
                <a:solidFill>
                  <a:schemeClr val="accent6">
                    <a:lumMod val="50000"/>
                  </a:schemeClr>
                </a:solidFill>
              </a:rPr>
              <a:t>CRPD: </a:t>
            </a:r>
            <a:r>
              <a:rPr lang="en-US" sz="3600" dirty="0" err="1">
                <a:solidFill>
                  <a:schemeClr val="accent6">
                    <a:lumMod val="50000"/>
                  </a:schemeClr>
                </a:solidFill>
              </a:rPr>
              <a:t>Altmeyer</a:t>
            </a:r>
            <a:r>
              <a:rPr lang="en-US" sz="3600" dirty="0">
                <a:solidFill>
                  <a:schemeClr val="accent6">
                    <a:lumMod val="50000"/>
                  </a:schemeClr>
                </a:solidFill>
              </a:rPr>
              <a:t>, </a:t>
            </a:r>
            <a:r>
              <a:rPr lang="en-US" sz="3600" dirty="0" err="1">
                <a:solidFill>
                  <a:schemeClr val="accent6">
                    <a:lumMod val="50000"/>
                  </a:schemeClr>
                </a:solidFill>
              </a:rPr>
              <a:t>Burguiere</a:t>
            </a:r>
            <a:r>
              <a:rPr lang="en-US" sz="3600" dirty="0">
                <a:solidFill>
                  <a:schemeClr val="accent6">
                    <a:lumMod val="50000"/>
                  </a:schemeClr>
                </a:solidFill>
              </a:rPr>
              <a:t>. </a:t>
            </a:r>
            <a:r>
              <a:rPr lang="en-US" sz="3600" dirty="0" err="1">
                <a:solidFill>
                  <a:schemeClr val="accent6">
                    <a:lumMod val="50000"/>
                  </a:schemeClr>
                </a:solidFill>
              </a:rPr>
              <a:t>Journ</a:t>
            </a:r>
            <a:r>
              <a:rPr lang="en-US" sz="3600" dirty="0">
                <a:solidFill>
                  <a:schemeClr val="accent6">
                    <a:lumMod val="50000"/>
                  </a:schemeClr>
                </a:solidFill>
              </a:rPr>
              <a:t>. of Syst. Arch. 2011</a:t>
            </a:r>
          </a:p>
          <a:p>
            <a:r>
              <a:rPr lang="en-US" sz="3600" dirty="0">
                <a:solidFill>
                  <a:schemeClr val="accent6">
                    <a:lumMod val="50000"/>
                  </a:schemeClr>
                </a:solidFill>
              </a:rPr>
              <a:t>CRPD: </a:t>
            </a:r>
            <a:r>
              <a:rPr lang="en-US" sz="3600" dirty="0" err="1">
                <a:solidFill>
                  <a:schemeClr val="accent6">
                    <a:lumMod val="50000"/>
                  </a:schemeClr>
                </a:solidFill>
              </a:rPr>
              <a:t>Cazora</a:t>
            </a:r>
            <a:r>
              <a:rPr lang="en-US" sz="3600" dirty="0">
                <a:solidFill>
                  <a:schemeClr val="accent6">
                    <a:lumMod val="50000"/>
                  </a:schemeClr>
                </a:solidFill>
              </a:rPr>
              <a:t> et al. ACM 2013</a:t>
            </a:r>
          </a:p>
        </p:txBody>
      </p:sp>
      <p:sp>
        <p:nvSpPr>
          <p:cNvPr id="38" name="Text Placeholder 2">
            <a:extLst>
              <a:ext uri="{FF2B5EF4-FFF2-40B4-BE49-F238E27FC236}">
                <a16:creationId xmlns:a16="http://schemas.microsoft.com/office/drawing/2014/main" id="{EB6E55E4-83BF-43A6-99A7-EE61E7D56F66}"/>
              </a:ext>
            </a:extLst>
          </p:cNvPr>
          <p:cNvSpPr txBox="1">
            <a:spLocks/>
          </p:cNvSpPr>
          <p:nvPr/>
        </p:nvSpPr>
        <p:spPr>
          <a:xfrm>
            <a:off x="5413109" y="3683119"/>
            <a:ext cx="4573725" cy="165790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a:solidFill>
                  <a:schemeClr val="accent6">
                    <a:lumMod val="50000"/>
                  </a:schemeClr>
                </a:solidFill>
              </a:rPr>
              <a:t>Positive Perspective</a:t>
            </a:r>
          </a:p>
          <a:p>
            <a:r>
              <a:rPr lang="en-US" sz="2000" dirty="0" err="1">
                <a:solidFill>
                  <a:schemeClr val="accent6">
                    <a:lumMod val="50000"/>
                  </a:schemeClr>
                </a:solidFill>
              </a:rPr>
              <a:t>Calandrino</a:t>
            </a:r>
            <a:r>
              <a:rPr lang="en-US" sz="2000" dirty="0">
                <a:solidFill>
                  <a:schemeClr val="accent6">
                    <a:lumMod val="50000"/>
                  </a:schemeClr>
                </a:solidFill>
              </a:rPr>
              <a:t>. PhD UNC Chapel Hill 2009.</a:t>
            </a:r>
          </a:p>
          <a:p>
            <a:r>
              <a:rPr lang="en-US" sz="2000" dirty="0">
                <a:solidFill>
                  <a:schemeClr val="accent6">
                    <a:lumMod val="50000"/>
                  </a:schemeClr>
                </a:solidFill>
              </a:rPr>
              <a:t>Rashid et al. ECRTS 2016</a:t>
            </a:r>
          </a:p>
          <a:p>
            <a:r>
              <a:rPr lang="en-US" sz="2000" dirty="0">
                <a:solidFill>
                  <a:schemeClr val="accent6">
                    <a:lumMod val="50000"/>
                  </a:schemeClr>
                </a:solidFill>
              </a:rPr>
              <a:t>Rashid et al. RTSS 2017</a:t>
            </a:r>
          </a:p>
        </p:txBody>
      </p:sp>
      <p:sp>
        <p:nvSpPr>
          <p:cNvPr id="39" name="Text Placeholder 2">
            <a:extLst>
              <a:ext uri="{FF2B5EF4-FFF2-40B4-BE49-F238E27FC236}">
                <a16:creationId xmlns:a16="http://schemas.microsoft.com/office/drawing/2014/main" id="{836BBC5C-5F9E-4969-B789-41FBE2BB994F}"/>
              </a:ext>
            </a:extLst>
          </p:cNvPr>
          <p:cNvSpPr txBox="1">
            <a:spLocks/>
          </p:cNvSpPr>
          <p:nvPr/>
        </p:nvSpPr>
        <p:spPr>
          <a:xfrm>
            <a:off x="835303" y="2852936"/>
            <a:ext cx="4573725" cy="2295474"/>
          </a:xfrm>
          <a:prstGeom prst="rect">
            <a:avLst/>
          </a:prstGeom>
        </p:spPr>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9600" b="1" dirty="0">
                <a:solidFill>
                  <a:schemeClr val="accent6">
                    <a:lumMod val="50000"/>
                  </a:schemeClr>
                </a:solidFill>
              </a:rPr>
              <a:t>Limiting Negativity of Caches</a:t>
            </a:r>
          </a:p>
          <a:p>
            <a:r>
              <a:rPr lang="en-US" sz="8000" dirty="0" err="1">
                <a:solidFill>
                  <a:schemeClr val="accent6">
                    <a:lumMod val="50000"/>
                  </a:schemeClr>
                </a:solidFill>
              </a:rPr>
              <a:t>Calandrino</a:t>
            </a:r>
            <a:r>
              <a:rPr lang="en-US" sz="8000" dirty="0">
                <a:solidFill>
                  <a:schemeClr val="accent6">
                    <a:lumMod val="50000"/>
                  </a:schemeClr>
                </a:solidFill>
              </a:rPr>
              <a:t>. ECRTS 2008</a:t>
            </a:r>
          </a:p>
          <a:p>
            <a:r>
              <a:rPr lang="en-US" sz="8000" dirty="0" err="1">
                <a:solidFill>
                  <a:schemeClr val="accent6">
                    <a:lumMod val="50000"/>
                  </a:schemeClr>
                </a:solidFill>
              </a:rPr>
              <a:t>Schoeberl</a:t>
            </a:r>
            <a:r>
              <a:rPr lang="en-US" sz="8000" dirty="0">
                <a:solidFill>
                  <a:schemeClr val="accent6">
                    <a:lumMod val="50000"/>
                  </a:schemeClr>
                </a:solidFill>
              </a:rPr>
              <a:t> et al. SEUS 2009</a:t>
            </a:r>
          </a:p>
          <a:p>
            <a:r>
              <a:rPr lang="en-US" sz="8000" dirty="0" err="1">
                <a:solidFill>
                  <a:schemeClr val="accent6">
                    <a:lumMod val="50000"/>
                  </a:schemeClr>
                </a:solidFill>
              </a:rPr>
              <a:t>Pellizzoni</a:t>
            </a:r>
            <a:r>
              <a:rPr lang="en-US" sz="8000" dirty="0">
                <a:solidFill>
                  <a:schemeClr val="accent6">
                    <a:lumMod val="50000"/>
                  </a:schemeClr>
                </a:solidFill>
              </a:rPr>
              <a:t> et al. RTAS 2011</a:t>
            </a:r>
          </a:p>
          <a:p>
            <a:r>
              <a:rPr lang="en-US" sz="8000" dirty="0" err="1">
                <a:solidFill>
                  <a:schemeClr val="accent6">
                    <a:lumMod val="50000"/>
                  </a:schemeClr>
                </a:solidFill>
              </a:rPr>
              <a:t>Bak</a:t>
            </a:r>
            <a:r>
              <a:rPr lang="en-US" sz="8000" dirty="0">
                <a:solidFill>
                  <a:schemeClr val="accent6">
                    <a:lumMod val="50000"/>
                  </a:schemeClr>
                </a:solidFill>
              </a:rPr>
              <a:t> et al. ECRTS 2012</a:t>
            </a:r>
          </a:p>
          <a:p>
            <a:r>
              <a:rPr lang="en-US" sz="8000" dirty="0">
                <a:solidFill>
                  <a:schemeClr val="accent6">
                    <a:lumMod val="50000"/>
                  </a:schemeClr>
                </a:solidFill>
              </a:rPr>
              <a:t>Ward et al. ECRTS 2013</a:t>
            </a:r>
          </a:p>
          <a:p>
            <a:r>
              <a:rPr lang="en-US" sz="8000" dirty="0" err="1">
                <a:solidFill>
                  <a:schemeClr val="accent6">
                    <a:lumMod val="50000"/>
                  </a:schemeClr>
                </a:solidFill>
              </a:rPr>
              <a:t>Alhamad</a:t>
            </a:r>
            <a:r>
              <a:rPr lang="en-US" sz="8000" dirty="0">
                <a:solidFill>
                  <a:schemeClr val="accent6">
                    <a:lumMod val="50000"/>
                  </a:schemeClr>
                </a:solidFill>
              </a:rPr>
              <a:t>, </a:t>
            </a:r>
            <a:r>
              <a:rPr lang="en-US" sz="8000" dirty="0" err="1">
                <a:solidFill>
                  <a:schemeClr val="accent6">
                    <a:lumMod val="50000"/>
                  </a:schemeClr>
                </a:solidFill>
              </a:rPr>
              <a:t>Pelizzoni</a:t>
            </a:r>
            <a:r>
              <a:rPr lang="en-US" sz="8000" dirty="0">
                <a:solidFill>
                  <a:schemeClr val="accent6">
                    <a:lumMod val="50000"/>
                  </a:schemeClr>
                </a:solidFill>
              </a:rPr>
              <a:t>. DATE 2014 </a:t>
            </a:r>
          </a:p>
        </p:txBody>
      </p:sp>
      <p:sp>
        <p:nvSpPr>
          <p:cNvPr id="4" name="Slide Number Placeholder 3">
            <a:extLst>
              <a:ext uri="{FF2B5EF4-FFF2-40B4-BE49-F238E27FC236}">
                <a16:creationId xmlns:a16="http://schemas.microsoft.com/office/drawing/2014/main" id="{9AD24BAC-AA34-4116-95F5-0BAA73BCEF76}"/>
              </a:ext>
            </a:extLst>
          </p:cNvPr>
          <p:cNvSpPr>
            <a:spLocks noGrp="1"/>
          </p:cNvSpPr>
          <p:nvPr>
            <p:ph type="sldNum" sz="quarter" idx="12"/>
          </p:nvPr>
        </p:nvSpPr>
        <p:spPr/>
        <p:txBody>
          <a:bodyPr/>
          <a:lstStyle/>
          <a:p>
            <a:fld id="{C0DF9C1F-DB74-1E4B-8839-30A600129FD3}" type="slidenum">
              <a:rPr lang="en-US" smtClean="0"/>
              <a:t>6</a:t>
            </a:fld>
            <a:endParaRPr lang="en-US"/>
          </a:p>
        </p:txBody>
      </p:sp>
    </p:spTree>
    <p:extLst>
      <p:ext uri="{BB962C8B-B14F-4D97-AF65-F5344CB8AC3E}">
        <p14:creationId xmlns:p14="http://schemas.microsoft.com/office/powerpoint/2010/main" val="829945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37F86-7FC7-43DE-B539-12CC69AFC9C7}"/>
              </a:ext>
            </a:extLst>
          </p:cNvPr>
          <p:cNvSpPr>
            <a:spLocks noGrp="1"/>
          </p:cNvSpPr>
          <p:nvPr>
            <p:ph type="title"/>
          </p:nvPr>
        </p:nvSpPr>
        <p:spPr>
          <a:xfrm>
            <a:off x="838200" y="365129"/>
            <a:ext cx="10515600" cy="1325563"/>
          </a:xfrm>
        </p:spPr>
        <p:txBody>
          <a:bodyPr/>
          <a:lstStyle/>
          <a:p>
            <a:r>
              <a:rPr lang="en-US" b="1" dirty="0">
                <a:solidFill>
                  <a:schemeClr val="accent6">
                    <a:lumMod val="50000"/>
                  </a:schemeClr>
                </a:solidFill>
                <a:latin typeface="+mn-lt"/>
              </a:rPr>
              <a:t>Thesis (abridged)</a:t>
            </a:r>
            <a:endParaRPr lang="en-US" dirty="0">
              <a:latin typeface="+mn-lt"/>
            </a:endParaRPr>
          </a:p>
        </p:txBody>
      </p:sp>
      <p:sp>
        <p:nvSpPr>
          <p:cNvPr id="7" name="Text Placeholder 2">
            <a:extLst>
              <a:ext uri="{FF2B5EF4-FFF2-40B4-BE49-F238E27FC236}">
                <a16:creationId xmlns:a16="http://schemas.microsoft.com/office/drawing/2014/main" id="{A3FA8C73-4F7E-4FD9-833F-32ABDF031927}"/>
              </a:ext>
            </a:extLst>
          </p:cNvPr>
          <p:cNvSpPr>
            <a:spLocks noGrp="1"/>
          </p:cNvSpPr>
          <p:nvPr>
            <p:ph idx="1"/>
          </p:nvPr>
        </p:nvSpPr>
        <p:spPr>
          <a:xfrm>
            <a:off x="1091444" y="1690692"/>
            <a:ext cx="9649072" cy="3718527"/>
          </a:xfrm>
        </p:spPr>
        <p:txBody>
          <a:bodyPr anchor="ctr">
            <a:normAutofit/>
          </a:bodyPr>
          <a:lstStyle/>
          <a:p>
            <a:pPr marL="0" indent="0" algn="ctr">
              <a:buNone/>
            </a:pPr>
            <a:r>
              <a:rPr lang="en-US" sz="2800" i="1" dirty="0">
                <a:solidFill>
                  <a:schemeClr val="accent6">
                    <a:lumMod val="50000"/>
                  </a:schemeClr>
                </a:solidFill>
              </a:rPr>
              <a:t>Scheduling individual threads of a multi-threaded task in a cache cognizant manner improves system </a:t>
            </a:r>
            <a:r>
              <a:rPr lang="en-US" sz="2800" i="1" dirty="0" err="1">
                <a:solidFill>
                  <a:schemeClr val="accent6">
                    <a:lumMod val="50000"/>
                  </a:schemeClr>
                </a:solidFill>
              </a:rPr>
              <a:t>schedulability</a:t>
            </a:r>
            <a:r>
              <a:rPr lang="en-US" sz="2800" i="1" dirty="0">
                <a:solidFill>
                  <a:schemeClr val="accent6">
                    <a:lumMod val="50000"/>
                  </a:schemeClr>
                </a:solidFill>
              </a:rPr>
              <a:t> through predictable and quantifiable inter-thread cache benefits.</a:t>
            </a:r>
          </a:p>
        </p:txBody>
      </p:sp>
      <p:sp>
        <p:nvSpPr>
          <p:cNvPr id="4" name="Slide Number Placeholder 3">
            <a:extLst>
              <a:ext uri="{FF2B5EF4-FFF2-40B4-BE49-F238E27FC236}">
                <a16:creationId xmlns:a16="http://schemas.microsoft.com/office/drawing/2014/main" id="{FD02F25A-E4FD-4C76-8690-8C1F65BDEAAB}"/>
              </a:ext>
            </a:extLst>
          </p:cNvPr>
          <p:cNvSpPr>
            <a:spLocks noGrp="1"/>
          </p:cNvSpPr>
          <p:nvPr>
            <p:ph type="sldNum" sz="quarter" idx="12"/>
          </p:nvPr>
        </p:nvSpPr>
        <p:spPr/>
        <p:txBody>
          <a:bodyPr/>
          <a:lstStyle/>
          <a:p>
            <a:fld id="{C0DF9C1F-DB74-1E4B-8839-30A600129FD3}" type="slidenum">
              <a:rPr lang="en-US" smtClean="0"/>
              <a:t>7</a:t>
            </a:fld>
            <a:endParaRPr lang="en-US"/>
          </a:p>
        </p:txBody>
      </p:sp>
      <p:grpSp>
        <p:nvGrpSpPr>
          <p:cNvPr id="14" name="Group 13">
            <a:extLst>
              <a:ext uri="{FF2B5EF4-FFF2-40B4-BE49-F238E27FC236}">
                <a16:creationId xmlns:a16="http://schemas.microsoft.com/office/drawing/2014/main" id="{6A5CE6E2-DBA5-4746-BD6A-425864DEB35A}"/>
              </a:ext>
            </a:extLst>
          </p:cNvPr>
          <p:cNvGrpSpPr/>
          <p:nvPr/>
        </p:nvGrpSpPr>
        <p:grpSpPr>
          <a:xfrm>
            <a:off x="840025" y="4473115"/>
            <a:ext cx="10325212" cy="461666"/>
            <a:chOff x="840025" y="4473115"/>
            <a:chExt cx="10325212" cy="461666"/>
          </a:xfrm>
        </p:grpSpPr>
        <p:grpSp>
          <p:nvGrpSpPr>
            <p:cNvPr id="13" name="Group 12">
              <a:extLst>
                <a:ext uri="{FF2B5EF4-FFF2-40B4-BE49-F238E27FC236}">
                  <a16:creationId xmlns:a16="http://schemas.microsoft.com/office/drawing/2014/main" id="{2977F14E-77CC-4FC2-8BB9-1866923A6C21}"/>
                </a:ext>
              </a:extLst>
            </p:cNvPr>
            <p:cNvGrpSpPr/>
            <p:nvPr/>
          </p:nvGrpSpPr>
          <p:grpSpPr>
            <a:xfrm>
              <a:off x="840025" y="4473115"/>
              <a:ext cx="10325212" cy="461666"/>
              <a:chOff x="840025" y="4473115"/>
              <a:chExt cx="10325212" cy="461666"/>
            </a:xfrm>
          </p:grpSpPr>
          <p:sp>
            <p:nvSpPr>
              <p:cNvPr id="5" name="TextBox 4">
                <a:extLst>
                  <a:ext uri="{FF2B5EF4-FFF2-40B4-BE49-F238E27FC236}">
                    <a16:creationId xmlns:a16="http://schemas.microsoft.com/office/drawing/2014/main" id="{0CB5F2C2-B6DC-4CD7-AB8B-81D6CEB800E5}"/>
                  </a:ext>
                </a:extLst>
              </p:cNvPr>
              <p:cNvSpPr txBox="1"/>
              <p:nvPr/>
            </p:nvSpPr>
            <p:spPr>
              <a:xfrm>
                <a:off x="840025" y="4473116"/>
                <a:ext cx="3502754" cy="461665"/>
              </a:xfrm>
              <a:prstGeom prst="rect">
                <a:avLst/>
              </a:prstGeom>
              <a:solidFill>
                <a:schemeClr val="accent6">
                  <a:lumMod val="50000"/>
                </a:schemeClr>
              </a:solidFill>
            </p:spPr>
            <p:txBody>
              <a:bodyPr wrap="none" rtlCol="0">
                <a:spAutoFit/>
              </a:bodyPr>
              <a:lstStyle/>
              <a:p>
                <a:r>
                  <a:rPr lang="en-US" sz="2400" dirty="0">
                    <a:solidFill>
                      <a:schemeClr val="bg1"/>
                    </a:solidFill>
                  </a:rPr>
                  <a:t>Inter-thread Cache Benefit</a:t>
                </a:r>
              </a:p>
            </p:txBody>
          </p:sp>
          <p:sp>
            <p:nvSpPr>
              <p:cNvPr id="8" name="TextBox 7">
                <a:extLst>
                  <a:ext uri="{FF2B5EF4-FFF2-40B4-BE49-F238E27FC236}">
                    <a16:creationId xmlns:a16="http://schemas.microsoft.com/office/drawing/2014/main" id="{3EEAB8AC-9036-453F-9D86-39D4E9C69CA2}"/>
                  </a:ext>
                </a:extLst>
              </p:cNvPr>
              <p:cNvSpPr txBox="1"/>
              <p:nvPr/>
            </p:nvSpPr>
            <p:spPr>
              <a:xfrm>
                <a:off x="5204613" y="4473115"/>
                <a:ext cx="1757982" cy="461665"/>
              </a:xfrm>
              <a:prstGeom prst="rect">
                <a:avLst/>
              </a:prstGeom>
              <a:solidFill>
                <a:schemeClr val="accent6">
                  <a:lumMod val="50000"/>
                </a:schemeClr>
              </a:solidFill>
            </p:spPr>
            <p:txBody>
              <a:bodyPr wrap="none" rtlCol="0">
                <a:spAutoFit/>
              </a:bodyPr>
              <a:lstStyle/>
              <a:p>
                <a:r>
                  <a:rPr lang="en-US" sz="2400" dirty="0">
                    <a:solidFill>
                      <a:schemeClr val="bg1"/>
                    </a:solidFill>
                  </a:rPr>
                  <a:t>Lower WCET</a:t>
                </a:r>
              </a:p>
            </p:txBody>
          </p:sp>
          <p:sp>
            <p:nvSpPr>
              <p:cNvPr id="9" name="TextBox 8">
                <a:extLst>
                  <a:ext uri="{FF2B5EF4-FFF2-40B4-BE49-F238E27FC236}">
                    <a16:creationId xmlns:a16="http://schemas.microsoft.com/office/drawing/2014/main" id="{66B9CF66-EE5D-4D60-9674-E1762D288D7A}"/>
                  </a:ext>
                </a:extLst>
              </p:cNvPr>
              <p:cNvSpPr txBox="1"/>
              <p:nvPr/>
            </p:nvSpPr>
            <p:spPr>
              <a:xfrm>
                <a:off x="7968208" y="4473116"/>
                <a:ext cx="3197029" cy="461665"/>
              </a:xfrm>
              <a:prstGeom prst="rect">
                <a:avLst/>
              </a:prstGeom>
              <a:solidFill>
                <a:schemeClr val="accent6">
                  <a:lumMod val="50000"/>
                </a:schemeClr>
              </a:solidFill>
            </p:spPr>
            <p:txBody>
              <a:bodyPr wrap="none" rtlCol="0">
                <a:spAutoFit/>
              </a:bodyPr>
              <a:lstStyle/>
              <a:p>
                <a:r>
                  <a:rPr lang="en-US" sz="2400" dirty="0">
                    <a:solidFill>
                      <a:schemeClr val="bg1"/>
                    </a:solidFill>
                  </a:rPr>
                  <a:t>Improved </a:t>
                </a:r>
                <a:r>
                  <a:rPr lang="en-US" sz="2400" dirty="0" err="1">
                    <a:solidFill>
                      <a:schemeClr val="bg1"/>
                    </a:solidFill>
                  </a:rPr>
                  <a:t>Schedulability</a:t>
                </a:r>
                <a:endParaRPr lang="en-US" sz="2400" dirty="0">
                  <a:solidFill>
                    <a:schemeClr val="bg1"/>
                  </a:solidFill>
                </a:endParaRPr>
              </a:p>
            </p:txBody>
          </p:sp>
          <p:cxnSp>
            <p:nvCxnSpPr>
              <p:cNvPr id="10" name="Straight Arrow Connector 9">
                <a:extLst>
                  <a:ext uri="{FF2B5EF4-FFF2-40B4-BE49-F238E27FC236}">
                    <a16:creationId xmlns:a16="http://schemas.microsoft.com/office/drawing/2014/main" id="{4E7C016C-4B28-47D8-B2B4-C3529887B5E3}"/>
                  </a:ext>
                </a:extLst>
              </p:cNvPr>
              <p:cNvCxnSpPr>
                <a:stCxn id="5" idx="3"/>
                <a:endCxn id="8" idx="1"/>
              </p:cNvCxnSpPr>
              <p:nvPr/>
            </p:nvCxnSpPr>
            <p:spPr>
              <a:xfrm flipV="1">
                <a:off x="4342779" y="4703948"/>
                <a:ext cx="861834" cy="1"/>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3BF24344-5EE7-4D48-ACF0-2E0EEB50EDE3}"/>
                </a:ext>
              </a:extLst>
            </p:cNvPr>
            <p:cNvCxnSpPr>
              <a:stCxn id="8" idx="3"/>
              <a:endCxn id="9" idx="1"/>
            </p:cNvCxnSpPr>
            <p:nvPr/>
          </p:nvCxnSpPr>
          <p:spPr>
            <a:xfrm>
              <a:off x="6962595" y="4703948"/>
              <a:ext cx="1005613" cy="1"/>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186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37F86-7FC7-43DE-B539-12CC69AFC9C7}"/>
              </a:ext>
            </a:extLst>
          </p:cNvPr>
          <p:cNvSpPr>
            <a:spLocks noGrp="1"/>
          </p:cNvSpPr>
          <p:nvPr>
            <p:ph type="title"/>
          </p:nvPr>
        </p:nvSpPr>
        <p:spPr>
          <a:xfrm>
            <a:off x="838200" y="692696"/>
            <a:ext cx="10515600" cy="759615"/>
          </a:xfrm>
        </p:spPr>
        <p:txBody>
          <a:bodyPr/>
          <a:lstStyle/>
          <a:p>
            <a:r>
              <a:rPr lang="en-US" b="1" dirty="0">
                <a:solidFill>
                  <a:schemeClr val="accent6">
                    <a:lumMod val="50000"/>
                  </a:schemeClr>
                </a:solidFill>
                <a:latin typeface="+mn-lt"/>
              </a:rPr>
              <a:t>Contributions in Support</a:t>
            </a:r>
            <a:endParaRPr lang="en-US" dirty="0">
              <a:latin typeface="+mn-lt"/>
            </a:endParaRPr>
          </a:p>
        </p:txBody>
      </p:sp>
      <p:sp>
        <p:nvSpPr>
          <p:cNvPr id="7" name="Text Placeholder 2">
            <a:extLst>
              <a:ext uri="{FF2B5EF4-FFF2-40B4-BE49-F238E27FC236}">
                <a16:creationId xmlns:a16="http://schemas.microsoft.com/office/drawing/2014/main" id="{A3FA8C73-4F7E-4FD9-833F-32ABDF031927}"/>
              </a:ext>
            </a:extLst>
          </p:cNvPr>
          <p:cNvSpPr>
            <a:spLocks noGrp="1"/>
          </p:cNvSpPr>
          <p:nvPr>
            <p:ph idx="1"/>
          </p:nvPr>
        </p:nvSpPr>
        <p:spPr>
          <a:xfrm>
            <a:off x="825254" y="1396701"/>
            <a:ext cx="4046610" cy="4552579"/>
          </a:xfrm>
        </p:spPr>
        <p:txBody>
          <a:bodyPr anchor="t">
            <a:normAutofit/>
          </a:bodyPr>
          <a:lstStyle/>
          <a:p>
            <a:pPr marL="0" indent="0">
              <a:buNone/>
            </a:pPr>
            <a:r>
              <a:rPr lang="en-US" sz="2400" b="1" dirty="0">
                <a:solidFill>
                  <a:schemeClr val="accent6">
                    <a:lumMod val="50000"/>
                  </a:schemeClr>
                </a:solidFill>
              </a:rPr>
              <a:t>General</a:t>
            </a:r>
          </a:p>
          <a:p>
            <a:r>
              <a:rPr lang="en-US" sz="2000" dirty="0">
                <a:solidFill>
                  <a:schemeClr val="accent6">
                    <a:lumMod val="50000"/>
                  </a:schemeClr>
                </a:solidFill>
              </a:rPr>
              <a:t>Inter-thread cache benefit</a:t>
            </a:r>
          </a:p>
          <a:p>
            <a:r>
              <a:rPr lang="en-US" sz="2000" dirty="0">
                <a:solidFill>
                  <a:schemeClr val="accent6">
                    <a:lumMod val="50000"/>
                  </a:schemeClr>
                </a:solidFill>
              </a:rPr>
              <a:t>Novel model of multi-threaded tasks.</a:t>
            </a:r>
          </a:p>
          <a:p>
            <a:r>
              <a:rPr lang="en-US" sz="2000" dirty="0">
                <a:solidFill>
                  <a:schemeClr val="accent6">
                    <a:lumMod val="50000"/>
                  </a:schemeClr>
                </a:solidFill>
              </a:rPr>
              <a:t>Concepts:</a:t>
            </a:r>
          </a:p>
          <a:p>
            <a:pPr lvl="1"/>
            <a:r>
              <a:rPr lang="en-US" sz="2000" dirty="0">
                <a:solidFill>
                  <a:schemeClr val="accent6">
                    <a:lumMod val="50000"/>
                  </a:schemeClr>
                </a:solidFill>
              </a:rPr>
              <a:t>WCETO: worst-case execution time and cache overhead.</a:t>
            </a:r>
          </a:p>
          <a:p>
            <a:pPr lvl="1"/>
            <a:r>
              <a:rPr lang="en-US" sz="2000" dirty="0">
                <a:solidFill>
                  <a:schemeClr val="accent6">
                    <a:lumMod val="50000"/>
                  </a:schemeClr>
                </a:solidFill>
              </a:rPr>
              <a:t>CFR: Conflict Free Region.</a:t>
            </a:r>
          </a:p>
          <a:p>
            <a:pPr lvl="1"/>
            <a:r>
              <a:rPr lang="en-US" sz="2000" dirty="0">
                <a:solidFill>
                  <a:schemeClr val="accent6">
                    <a:lumMod val="50000"/>
                  </a:schemeClr>
                </a:solidFill>
              </a:rPr>
              <a:t>CFRG: Conflict Free Region Graph.</a:t>
            </a:r>
          </a:p>
        </p:txBody>
      </p:sp>
      <p:sp>
        <p:nvSpPr>
          <p:cNvPr id="37" name="Text Placeholder 2">
            <a:extLst>
              <a:ext uri="{FF2B5EF4-FFF2-40B4-BE49-F238E27FC236}">
                <a16:creationId xmlns:a16="http://schemas.microsoft.com/office/drawing/2014/main" id="{34FC013B-7806-4936-9571-8A7844C5DBEB}"/>
              </a:ext>
            </a:extLst>
          </p:cNvPr>
          <p:cNvSpPr txBox="1">
            <a:spLocks/>
          </p:cNvSpPr>
          <p:nvPr/>
        </p:nvSpPr>
        <p:spPr>
          <a:xfrm>
            <a:off x="4871864" y="2996952"/>
            <a:ext cx="6481936" cy="2693013"/>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a:solidFill>
                  <a:schemeClr val="accent6">
                    <a:lumMod val="50000"/>
                  </a:schemeClr>
                </a:solidFill>
                <a:latin typeface="Courier New" panose="02070309020205020404" pitchFamily="49" charset="0"/>
                <a:cs typeface="Courier New" panose="02070309020205020404" pitchFamily="49" charset="0"/>
              </a:rPr>
              <a:t>BUNDLEP</a:t>
            </a:r>
          </a:p>
          <a:p>
            <a:r>
              <a:rPr lang="en-US" sz="2000" dirty="0">
                <a:solidFill>
                  <a:schemeClr val="accent6">
                    <a:lumMod val="50000"/>
                  </a:schemeClr>
                </a:solidFill>
              </a:rPr>
              <a:t>Cache cognizant priority based thread-level scheduling algorithm for a single multi-threaded task.</a:t>
            </a:r>
          </a:p>
          <a:p>
            <a:r>
              <a:rPr lang="en-US" sz="2000" dirty="0">
                <a:solidFill>
                  <a:schemeClr val="accent6">
                    <a:lumMod val="50000"/>
                  </a:schemeClr>
                </a:solidFill>
              </a:rPr>
              <a:t>WCEO method for </a:t>
            </a:r>
            <a:r>
              <a:rPr lang="en-US" sz="2000" b="1" dirty="0">
                <a:solidFill>
                  <a:schemeClr val="accent6">
                    <a:lumMod val="50000"/>
                  </a:schemeClr>
                </a:solidFill>
                <a:latin typeface="Courier New" panose="02070309020205020404" pitchFamily="49" charset="0"/>
                <a:cs typeface="Courier New" panose="02070309020205020404" pitchFamily="49" charset="0"/>
              </a:rPr>
              <a:t>BUNDLEP</a:t>
            </a:r>
            <a:r>
              <a:rPr lang="en-US" sz="2000" dirty="0">
                <a:solidFill>
                  <a:schemeClr val="accent6">
                    <a:lumMod val="50000"/>
                  </a:schemeClr>
                </a:solidFill>
              </a:rPr>
              <a:t>.</a:t>
            </a:r>
          </a:p>
          <a:p>
            <a:r>
              <a:rPr lang="en-US" sz="2000" dirty="0">
                <a:solidFill>
                  <a:schemeClr val="accent6">
                    <a:lumMod val="50000"/>
                  </a:schemeClr>
                </a:solidFill>
              </a:rPr>
              <a:t>Practical WCETO analysis for </a:t>
            </a:r>
            <a:r>
              <a:rPr lang="en-US" sz="2000" b="1" dirty="0">
                <a:solidFill>
                  <a:schemeClr val="accent6">
                    <a:lumMod val="50000"/>
                  </a:schemeClr>
                </a:solidFill>
                <a:latin typeface="Courier New" panose="02070309020205020404" pitchFamily="49" charset="0"/>
                <a:cs typeface="Courier New" panose="02070309020205020404" pitchFamily="49" charset="0"/>
              </a:rPr>
              <a:t>BUNDLEP.</a:t>
            </a:r>
          </a:p>
          <a:p>
            <a:r>
              <a:rPr lang="en-US" sz="2000" dirty="0">
                <a:solidFill>
                  <a:schemeClr val="accent6">
                    <a:lumMod val="50000"/>
                  </a:schemeClr>
                </a:solidFill>
              </a:rPr>
              <a:t>Simulation and evaluation platform.</a:t>
            </a:r>
          </a:p>
          <a:p>
            <a:r>
              <a:rPr lang="en-US" sz="2000" b="1" dirty="0">
                <a:solidFill>
                  <a:schemeClr val="accent6">
                    <a:lumMod val="50000"/>
                  </a:schemeClr>
                </a:solidFill>
                <a:latin typeface="Courier New" panose="02070309020205020404" pitchFamily="49" charset="0"/>
                <a:cs typeface="Courier New" panose="02070309020205020404" pitchFamily="49" charset="0"/>
              </a:rPr>
              <a:t>XFLICT</a:t>
            </a:r>
            <a:r>
              <a:rPr lang="en-US" sz="2000" dirty="0">
                <a:solidFill>
                  <a:schemeClr val="accent6">
                    <a:lumMod val="50000"/>
                  </a:schemeClr>
                </a:solidFill>
              </a:rPr>
              <a:t> interrupt hardware proposal.</a:t>
            </a:r>
          </a:p>
        </p:txBody>
      </p:sp>
      <p:sp>
        <p:nvSpPr>
          <p:cNvPr id="39" name="Text Placeholder 2">
            <a:extLst>
              <a:ext uri="{FF2B5EF4-FFF2-40B4-BE49-F238E27FC236}">
                <a16:creationId xmlns:a16="http://schemas.microsoft.com/office/drawing/2014/main" id="{836BBC5C-5F9E-4969-B789-41FBE2BB994F}"/>
              </a:ext>
            </a:extLst>
          </p:cNvPr>
          <p:cNvSpPr txBox="1">
            <a:spLocks/>
          </p:cNvSpPr>
          <p:nvPr/>
        </p:nvSpPr>
        <p:spPr>
          <a:xfrm>
            <a:off x="4871864" y="1396701"/>
            <a:ext cx="6408712" cy="1600251"/>
          </a:xfrm>
          <a:prstGeom prst="rect">
            <a:avLst/>
          </a:prstGeom>
        </p:spPr>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9600" b="1" dirty="0">
                <a:solidFill>
                  <a:schemeClr val="accent6">
                    <a:lumMod val="50000"/>
                  </a:schemeClr>
                </a:solidFill>
                <a:latin typeface="Courier New" panose="02070309020205020404" pitchFamily="49" charset="0"/>
                <a:cs typeface="Courier New" panose="02070309020205020404" pitchFamily="49" charset="0"/>
              </a:rPr>
              <a:t>BUNDLE</a:t>
            </a:r>
          </a:p>
          <a:p>
            <a:r>
              <a:rPr lang="en-US" sz="8000" dirty="0">
                <a:solidFill>
                  <a:schemeClr val="accent6">
                    <a:lumMod val="50000"/>
                  </a:schemeClr>
                </a:solidFill>
              </a:rPr>
              <a:t>Cache cognizant thread-level scheduling algorithm for a single multi-threaded task.</a:t>
            </a:r>
          </a:p>
          <a:p>
            <a:r>
              <a:rPr lang="en-US" sz="8000" dirty="0">
                <a:solidFill>
                  <a:schemeClr val="accent6">
                    <a:lumMod val="50000"/>
                  </a:schemeClr>
                </a:solidFill>
              </a:rPr>
              <a:t>WCETO method for </a:t>
            </a:r>
            <a:r>
              <a:rPr lang="en-US" sz="8000" b="1" dirty="0">
                <a:solidFill>
                  <a:schemeClr val="accent6">
                    <a:lumMod val="50000"/>
                  </a:schemeClr>
                </a:solidFill>
                <a:latin typeface="Courier New" panose="02070309020205020404" pitchFamily="49" charset="0"/>
                <a:cs typeface="Courier New" panose="02070309020205020404" pitchFamily="49" charset="0"/>
              </a:rPr>
              <a:t>BUNDLE</a:t>
            </a:r>
            <a:r>
              <a:rPr lang="en-US" sz="8000" dirty="0">
                <a:solidFill>
                  <a:schemeClr val="accent6">
                    <a:lumMod val="50000"/>
                  </a:schemeClr>
                </a:solidFill>
              </a:rPr>
              <a:t>.</a:t>
            </a:r>
          </a:p>
          <a:p>
            <a:r>
              <a:rPr lang="en-US" sz="8000" dirty="0">
                <a:solidFill>
                  <a:schemeClr val="accent6">
                    <a:lumMod val="50000"/>
                  </a:schemeClr>
                </a:solidFill>
              </a:rPr>
              <a:t>Simulated analysis of </a:t>
            </a:r>
            <a:r>
              <a:rPr lang="en-US" sz="8000" b="1" dirty="0">
                <a:solidFill>
                  <a:schemeClr val="accent6">
                    <a:lumMod val="50000"/>
                  </a:schemeClr>
                </a:solidFill>
                <a:latin typeface="Courier New" panose="02070309020205020404" pitchFamily="49" charset="0"/>
                <a:cs typeface="Courier New" panose="02070309020205020404" pitchFamily="49" charset="0"/>
              </a:rPr>
              <a:t>BUNDLE</a:t>
            </a:r>
            <a:r>
              <a:rPr lang="en-US" sz="8000" dirty="0">
                <a:solidFill>
                  <a:schemeClr val="accent6">
                    <a:lumMod val="50000"/>
                  </a:schemeClr>
                </a:solidFill>
              </a:rPr>
              <a:t>.</a:t>
            </a:r>
          </a:p>
        </p:txBody>
      </p:sp>
      <p:sp>
        <p:nvSpPr>
          <p:cNvPr id="4" name="Slide Number Placeholder 3">
            <a:extLst>
              <a:ext uri="{FF2B5EF4-FFF2-40B4-BE49-F238E27FC236}">
                <a16:creationId xmlns:a16="http://schemas.microsoft.com/office/drawing/2014/main" id="{B40FDD15-8097-40F1-9FD2-F15A4ADE74EC}"/>
              </a:ext>
            </a:extLst>
          </p:cNvPr>
          <p:cNvSpPr>
            <a:spLocks noGrp="1"/>
          </p:cNvSpPr>
          <p:nvPr>
            <p:ph type="sldNum" sz="quarter" idx="12"/>
          </p:nvPr>
        </p:nvSpPr>
        <p:spPr/>
        <p:txBody>
          <a:bodyPr/>
          <a:lstStyle/>
          <a:p>
            <a:fld id="{C0DF9C1F-DB74-1E4B-8839-30A600129FD3}" type="slidenum">
              <a:rPr lang="en-US" smtClean="0"/>
              <a:t>8</a:t>
            </a:fld>
            <a:endParaRPr lang="en-US"/>
          </a:p>
        </p:txBody>
      </p:sp>
    </p:spTree>
    <p:extLst>
      <p:ext uri="{BB962C8B-B14F-4D97-AF65-F5344CB8AC3E}">
        <p14:creationId xmlns:p14="http://schemas.microsoft.com/office/powerpoint/2010/main" val="137051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72B49-1A68-44B8-ABCA-8331BAAC05CE}"/>
              </a:ext>
            </a:extLst>
          </p:cNvPr>
          <p:cNvSpPr>
            <a:spLocks noGrp="1"/>
          </p:cNvSpPr>
          <p:nvPr>
            <p:ph type="title"/>
          </p:nvPr>
        </p:nvSpPr>
        <p:spPr/>
        <p:txBody>
          <a:bodyPr/>
          <a:lstStyle/>
          <a:p>
            <a:r>
              <a:rPr lang="en-US" b="1" dirty="0">
                <a:solidFill>
                  <a:schemeClr val="accent6">
                    <a:lumMod val="50000"/>
                  </a:schemeClr>
                </a:solidFill>
                <a:latin typeface="+mn-lt"/>
              </a:rPr>
              <a:t>Independent (Classical) Approach</a:t>
            </a:r>
          </a:p>
        </p:txBody>
      </p:sp>
      <p:sp>
        <p:nvSpPr>
          <p:cNvPr id="4" name="Rectangle 3">
            <a:extLst>
              <a:ext uri="{FF2B5EF4-FFF2-40B4-BE49-F238E27FC236}">
                <a16:creationId xmlns:a16="http://schemas.microsoft.com/office/drawing/2014/main" id="{60C4361D-72F9-4780-816A-3E2E553F47C1}"/>
              </a:ext>
            </a:extLst>
          </p:cNvPr>
          <p:cNvSpPr/>
          <p:nvPr/>
        </p:nvSpPr>
        <p:spPr>
          <a:xfrm>
            <a:off x="1919536" y="1836764"/>
            <a:ext cx="2003376" cy="1875883"/>
          </a:xfrm>
          <a:prstGeom prst="rect">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Scheduling Algorithm</a:t>
            </a:r>
          </a:p>
        </p:txBody>
      </p:sp>
      <p:sp>
        <p:nvSpPr>
          <p:cNvPr id="5" name="Rectangle 4">
            <a:extLst>
              <a:ext uri="{FF2B5EF4-FFF2-40B4-BE49-F238E27FC236}">
                <a16:creationId xmlns:a16="http://schemas.microsoft.com/office/drawing/2014/main" id="{3AD09E01-F281-4FAD-A37E-F838E5A55524}"/>
              </a:ext>
            </a:extLst>
          </p:cNvPr>
          <p:cNvSpPr/>
          <p:nvPr/>
        </p:nvSpPr>
        <p:spPr>
          <a:xfrm>
            <a:off x="4707614" y="1836764"/>
            <a:ext cx="1899828" cy="1875883"/>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WCET Analysis</a:t>
            </a:r>
          </a:p>
        </p:txBody>
      </p:sp>
      <p:sp>
        <p:nvSpPr>
          <p:cNvPr id="6" name="Rectangle 5">
            <a:extLst>
              <a:ext uri="{FF2B5EF4-FFF2-40B4-BE49-F238E27FC236}">
                <a16:creationId xmlns:a16="http://schemas.microsoft.com/office/drawing/2014/main" id="{F54D4B58-41AA-4BE2-847C-672EED1A9B5E}"/>
              </a:ext>
            </a:extLst>
          </p:cNvPr>
          <p:cNvSpPr/>
          <p:nvPr/>
        </p:nvSpPr>
        <p:spPr>
          <a:xfrm>
            <a:off x="7392144" y="1836763"/>
            <a:ext cx="2003376" cy="1875883"/>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50000"/>
                  </a:schemeClr>
                </a:solidFill>
              </a:rPr>
              <a:t>Preemption Delay Analysis (CRPD)</a:t>
            </a:r>
          </a:p>
        </p:txBody>
      </p:sp>
      <p:sp>
        <p:nvSpPr>
          <p:cNvPr id="7" name="Rectangle 6">
            <a:extLst>
              <a:ext uri="{FF2B5EF4-FFF2-40B4-BE49-F238E27FC236}">
                <a16:creationId xmlns:a16="http://schemas.microsoft.com/office/drawing/2014/main" id="{B2E97825-41FA-4B7A-AA26-89D64578A4F7}"/>
              </a:ext>
            </a:extLst>
          </p:cNvPr>
          <p:cNvSpPr/>
          <p:nvPr/>
        </p:nvSpPr>
        <p:spPr>
          <a:xfrm>
            <a:off x="1929185" y="4131077"/>
            <a:ext cx="7475984" cy="540060"/>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6">
                    <a:lumMod val="50000"/>
                  </a:schemeClr>
                </a:solidFill>
              </a:rPr>
              <a:t>Schedulability</a:t>
            </a:r>
            <a:r>
              <a:rPr lang="en-US" sz="2400" dirty="0">
                <a:solidFill>
                  <a:schemeClr val="accent6">
                    <a:lumMod val="50000"/>
                  </a:schemeClr>
                </a:solidFill>
              </a:rPr>
              <a:t> Analysis</a:t>
            </a:r>
          </a:p>
        </p:txBody>
      </p:sp>
      <p:sp>
        <p:nvSpPr>
          <p:cNvPr id="8" name="Arrow: Down 7">
            <a:extLst>
              <a:ext uri="{FF2B5EF4-FFF2-40B4-BE49-F238E27FC236}">
                <a16:creationId xmlns:a16="http://schemas.microsoft.com/office/drawing/2014/main" id="{5A9142BB-FE52-4F83-926F-439C15A6B38E}"/>
              </a:ext>
            </a:extLst>
          </p:cNvPr>
          <p:cNvSpPr/>
          <p:nvPr/>
        </p:nvSpPr>
        <p:spPr>
          <a:xfrm>
            <a:off x="2741204" y="3712646"/>
            <a:ext cx="360040" cy="508442"/>
          </a:xfrm>
          <a:prstGeom prst="downArrow">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45A4357B-666D-4C12-AC24-D3AF7F5E05CE}"/>
              </a:ext>
            </a:extLst>
          </p:cNvPr>
          <p:cNvSpPr/>
          <p:nvPr/>
        </p:nvSpPr>
        <p:spPr>
          <a:xfrm>
            <a:off x="5477508" y="3712646"/>
            <a:ext cx="360040" cy="508441"/>
          </a:xfrm>
          <a:prstGeom prst="downArrow">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DA4B6FBC-F5D8-4539-9EE4-012AAD96E1A1}"/>
              </a:ext>
            </a:extLst>
          </p:cNvPr>
          <p:cNvSpPr/>
          <p:nvPr/>
        </p:nvSpPr>
        <p:spPr>
          <a:xfrm>
            <a:off x="8213812" y="3712646"/>
            <a:ext cx="360040" cy="508441"/>
          </a:xfrm>
          <a:prstGeom prst="downArrow">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EF2A5BA7-A82E-43AC-9010-E0BB5BD08884}"/>
              </a:ext>
            </a:extLst>
          </p:cNvPr>
          <p:cNvSpPr>
            <a:spLocks noGrp="1"/>
          </p:cNvSpPr>
          <p:nvPr>
            <p:ph type="sldNum" sz="quarter" idx="12"/>
          </p:nvPr>
        </p:nvSpPr>
        <p:spPr/>
        <p:txBody>
          <a:bodyPr/>
          <a:lstStyle/>
          <a:p>
            <a:fld id="{C0DF9C1F-DB74-1E4B-8839-30A600129FD3}" type="slidenum">
              <a:rPr lang="en-US" smtClean="0"/>
              <a:t>9</a:t>
            </a:fld>
            <a:endParaRPr lang="en-US"/>
          </a:p>
        </p:txBody>
      </p:sp>
    </p:spTree>
    <p:extLst>
      <p:ext uri="{BB962C8B-B14F-4D97-AF65-F5344CB8AC3E}">
        <p14:creationId xmlns:p14="http://schemas.microsoft.com/office/powerpoint/2010/main" val="1722506268"/>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A8D08D"/>
      </a:hlink>
      <a:folHlink>
        <a:srgbClr val="A8D08D"/>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7349</TotalTime>
  <Words>7870</Words>
  <Application>Microsoft Office PowerPoint</Application>
  <PresentationFormat>Widescreen</PresentationFormat>
  <Paragraphs>963</Paragraphs>
  <Slides>58</Slides>
  <Notes>57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18thCentury</vt:lpstr>
      <vt:lpstr>Arial</vt:lpstr>
      <vt:lpstr>Calibri</vt:lpstr>
      <vt:lpstr>Calibri Light</vt:lpstr>
      <vt:lpstr>Cambria Math</vt:lpstr>
      <vt:lpstr>Courier New</vt:lpstr>
      <vt:lpstr>Office Theme</vt:lpstr>
      <vt:lpstr>PowerPoint Presentation</vt:lpstr>
      <vt:lpstr>INTER-THREAD CACHE BENEFITS TO HARD REAL-TIME SCHEDULING</vt:lpstr>
      <vt:lpstr>Hard Real-Time Systems</vt:lpstr>
      <vt:lpstr>Classical Schedulability Analysis</vt:lpstr>
      <vt:lpstr>Inter-Thread Cache Benefit</vt:lpstr>
      <vt:lpstr>Related (Independent) Works</vt:lpstr>
      <vt:lpstr>Thesis (abridged)</vt:lpstr>
      <vt:lpstr>Contributions in Support</vt:lpstr>
      <vt:lpstr>Independent (Classical) Approach</vt:lpstr>
      <vt:lpstr>Integrated Approach</vt:lpstr>
      <vt:lpstr>Integrated Approach</vt:lpstr>
      <vt:lpstr>From CFG to CFRG: Control Flow Graph, CFG</vt:lpstr>
      <vt:lpstr>From CFG to CFRG: Conflict Free Region, CFR</vt:lpstr>
      <vt:lpstr>CFG to CFRG: Conflict Free Region Graph</vt:lpstr>
      <vt:lpstr>BUNDLE: CFR Structures, Linear</vt:lpstr>
      <vt:lpstr>BUNDLE: CFR Structures, Branching</vt:lpstr>
      <vt:lpstr>BUNDLE: CFR Structures, Looping</vt:lpstr>
      <vt:lpstr>BUNDLE: Thread-Level Scheduling Algorithm</vt:lpstr>
      <vt:lpstr>BUNDLE: Thread-Level Scheduling Algorithm</vt:lpstr>
      <vt:lpstr>BUNDLE: Thread-Level Scheduling Algorithm</vt:lpstr>
      <vt:lpstr>BUNDLE: Thread-Level Scheduling Algorithm</vt:lpstr>
      <vt:lpstr>BUNDLE: Thread-Level Scheduling Algorithm</vt:lpstr>
      <vt:lpstr>BUNDLE: Thread-Level Scheduling Algorithm</vt:lpstr>
      <vt:lpstr>BUNDLE WCETO: WCET &amp; Cache Overhead</vt:lpstr>
      <vt:lpstr>BUNDLE WCETO: WCET &amp; Cache Overhead</vt:lpstr>
      <vt:lpstr>BUNDLE WCETO: WCET &amp; Cache Overhead</vt:lpstr>
      <vt:lpstr>BUNDLE Analytical Evaluation</vt:lpstr>
      <vt:lpstr>BUNDLE: Run-Time Evaluation</vt:lpstr>
      <vt:lpstr>BUNDLE: Lessons</vt:lpstr>
      <vt:lpstr>BUNDLE: First Step</vt:lpstr>
      <vt:lpstr>BUNDLE : Sub-Optimal Cache Sharing</vt:lpstr>
      <vt:lpstr>BUNDLE: Sub-Optimal Example</vt:lpstr>
      <vt:lpstr>BUNDLEP: Prioritize CFRs</vt:lpstr>
      <vt:lpstr>BUNDLEP: Priority by Path Length</vt:lpstr>
      <vt:lpstr>BUNDLEP: Optimal Example</vt:lpstr>
      <vt:lpstr>BUNDLEP: Directed Acyclic Graph</vt:lpstr>
      <vt:lpstr>BUNDLEP: Loop Summary Nodes</vt:lpstr>
      <vt:lpstr>BUNDLEP: Loop Summary Node Structure</vt:lpstr>
      <vt:lpstr>BUNDLEP: Loop Summary Node Structure</vt:lpstr>
      <vt:lpstr>BUNDLEP: Loop Summary Node Structure</vt:lpstr>
      <vt:lpstr>BUNDLEP: ILP Objective Ω</vt:lpstr>
      <vt:lpstr>BUNDLEP: Node WCETO ωn(t_n)</vt:lpstr>
      <vt:lpstr>BUNDLEP: Summary Node WCETO ω′n(t_n)</vt:lpstr>
      <vt:lpstr>BUNDLEP: Per iteration Demand ω ̇n(t_n)</vt:lpstr>
      <vt:lpstr>BUNDLEP: Hardware Mechanism</vt:lpstr>
      <vt:lpstr>BUNDLEP: Hardware Mechanism</vt:lpstr>
      <vt:lpstr>BUNDLEP: Hardware Mechanism</vt:lpstr>
      <vt:lpstr>BUNDLEP: Hardware Mechanism</vt:lpstr>
      <vt:lpstr>BUNDLEP: Evaluation</vt:lpstr>
      <vt:lpstr>BUNDLEP: Target</vt:lpstr>
      <vt:lpstr>BUNDLEP: Representative Results</vt:lpstr>
      <vt:lpstr>BUNDLEP: Evaluation Summary</vt:lpstr>
      <vt:lpstr>BUNDLEP: Expected Performance</vt:lpstr>
      <vt:lpstr>BUNDLEP: Anomalies</vt:lpstr>
      <vt:lpstr>BUNDLEP: Lessons</vt:lpstr>
      <vt:lpstr>Further Opportunities</vt:lpstr>
      <vt:lpstr>Dissertation Timeline</vt:lpstr>
      <vt:lpstr>Publications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 click</dc:creator>
  <cp:lastModifiedBy>corey</cp:lastModifiedBy>
  <cp:revision>925</cp:revision>
  <dcterms:created xsi:type="dcterms:W3CDTF">2017-03-24T20:12:23Z</dcterms:created>
  <dcterms:modified xsi:type="dcterms:W3CDTF">2018-11-18T02:01:36Z</dcterms:modified>
</cp:coreProperties>
</file>